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933" r:id="rId3"/>
    <p:sldId id="258" r:id="rId5"/>
    <p:sldId id="995" r:id="rId6"/>
    <p:sldId id="986" r:id="rId7"/>
    <p:sldId id="259" r:id="rId8"/>
    <p:sldId id="994" r:id="rId9"/>
    <p:sldId id="993" r:id="rId10"/>
    <p:sldId id="1014" r:id="rId11"/>
    <p:sldId id="1034" r:id="rId12"/>
    <p:sldId id="1033" r:id="rId13"/>
    <p:sldId id="1025" r:id="rId14"/>
    <p:sldId id="1015" r:id="rId15"/>
    <p:sldId id="1006" r:id="rId16"/>
    <p:sldId id="1010" r:id="rId17"/>
    <p:sldId id="1011" r:id="rId18"/>
    <p:sldId id="987" r:id="rId19"/>
    <p:sldId id="1023" r:id="rId20"/>
    <p:sldId id="282" r:id="rId21"/>
  </p:sldIdLst>
  <p:sldSz cx="12192000" cy="6858000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3" userDrawn="1">
          <p15:clr>
            <a:srgbClr val="A4A3A4"/>
          </p15:clr>
        </p15:guide>
        <p15:guide id="2" pos="38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5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8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-102" y="-1380"/>
      </p:cViewPr>
      <p:guideLst>
        <p:guide orient="horz" pos="2383"/>
        <p:guide pos="3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5" Type="http://schemas.openxmlformats.org/officeDocument/2006/relationships/tags" Target="tags/tag26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18A5A-203C-49E9-8525-81CD1D16CF1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6F1AA-0EE8-413B-B194-C87D188FAB8E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71683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r>
              <a:rPr lang="zh-CN" altLang="en-US" dirty="0"/>
              <a:t>纸质：建楼买资源 数字：买服务器 买数据库</a:t>
            </a:r>
            <a:endParaRPr lang="zh-CN" altLang="en-US" dirty="0"/>
          </a:p>
        </p:txBody>
      </p:sp>
      <p:sp>
        <p:nvSpPr>
          <p:cNvPr id="71684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fld id="{3703450F-CF07-43D3-9EBF-B794761B5B5C}" type="slidenum">
              <a:rPr altLang="zh-CN" smtClean="0">
                <a:latin typeface="Arial" panose="020B0604020202020204" pitchFamily="34" charset="0"/>
              </a:rPr>
            </a:fld>
            <a:endParaRPr lang="zh-CN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 b="1">
                <a:solidFill>
                  <a:srgbClr val="2053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我们图书馆专门为各位老师同学定制的手机端</a:t>
            </a:r>
            <a:r>
              <a:rPr lang="en-US" altLang="zh-CN" b="1">
                <a:solidFill>
                  <a:srgbClr val="2053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 </a:t>
            </a:r>
            <a:r>
              <a:rPr lang="zh-CN" altLang="en-US" b="1">
                <a:solidFill>
                  <a:srgbClr val="2053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这个</a:t>
            </a:r>
            <a:r>
              <a:rPr lang="en-US" altLang="zh-CN" b="1">
                <a:solidFill>
                  <a:srgbClr val="2053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b="1">
                <a:solidFill>
                  <a:srgbClr val="2053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最重要的简化了大家的借阅流程 方便我们师生 </a:t>
            </a:r>
            <a:r>
              <a:rPr lang="en-US" altLang="zh-CN" b="1">
                <a:solidFill>
                  <a:srgbClr val="2053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b="1">
                <a:solidFill>
                  <a:srgbClr val="20538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上线以来得到了大家的认可 希望大家能把它运用起来</a:t>
            </a:r>
            <a:endParaRPr lang="zh-CN" altLang="en-US" b="1">
              <a:solidFill>
                <a:srgbClr val="20538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zh-CN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spc="3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善用超星数字资源</a:t>
            </a:r>
            <a:endParaRPr lang="zh-CN" altLang="en-US" b="1" spc="300" dirty="0" smtClean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spc="3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助推学习和自我发展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微软雅黑" panose="020B0503020204020204" pitchFamily="34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简的反义词是繁，简化获取流程  走在路上 在某个地点都可以去获取资源，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微信是天然的用户接口</a:t>
            </a:r>
            <a:r>
              <a:rPr lang="en-US" altLang="zh-CN"/>
              <a:t>.</a:t>
            </a:r>
            <a:r>
              <a:rPr lang="zh-CN" altLang="en-US"/>
              <a:t>只要登陆微信，系统即可获取位置、时间，并且支持富媒体交互，图片、二维码、视频、音频、NFC等等，做到随时随地交互，并能对接任何系统，信息传达效率高。不同于微博的信息传播方式，微信不会产生爆炸式信息，信息均在较私密的环境下传达b) 用户接受度较高，公众账号的可信力类似于微博的大V；c) 用户自由度较高，用户订阅、推送功能自主选择，细致的设置功能都能自由控制；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A09C13-1110-42FE-84FC-9A79765B8C7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r>
              <a:rPr lang="zh-CN" altLang="en-US"/>
              <a:t>便捷高效优质的服务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简的反义词是繁，简化获取流程  走在路上 在某个地点都可以去获取资源，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6F1AA-0EE8-413B-B194-C87D188FAB8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admin\AppData\Local\Temp\SoEasy\EDFAA4715B39E1EA40979B605413F104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6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55"/>
            <a:ext cx="10972800" cy="114307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300"/>
            <a:ext cx="10972800" cy="452624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744"/>
            <a:ext cx="2844800" cy="365147"/>
          </a:xfrm>
        </p:spPr>
        <p:txBody>
          <a:bodyPr/>
          <a:lstStyle/>
          <a:p>
            <a:fld id="{7B126178-2CDE-4ED5-8289-5B3E76CED36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744"/>
            <a:ext cx="3860800" cy="365147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744"/>
            <a:ext cx="2844800" cy="365147"/>
          </a:xfrm>
        </p:spPr>
        <p:txBody>
          <a:bodyPr/>
          <a:lstStyle/>
          <a:p>
            <a:fld id="{02F2E5F7-1ED3-4AF4-B371-D2F72CA133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744"/>
            <a:ext cx="2844800" cy="365147"/>
          </a:xfrm>
        </p:spPr>
        <p:txBody>
          <a:bodyPr/>
          <a:lstStyle/>
          <a:p>
            <a:fld id="{7B126178-2CDE-4ED5-8289-5B3E76CED36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744"/>
            <a:ext cx="3860800" cy="365147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744"/>
            <a:ext cx="2844800" cy="365147"/>
          </a:xfrm>
        </p:spPr>
        <p:txBody>
          <a:bodyPr/>
          <a:lstStyle/>
          <a:p>
            <a:fld id="{02F2E5F7-1ED3-4AF4-B371-D2F72CA1339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1554600" y="64460"/>
            <a:ext cx="9082800" cy="939600"/>
          </a:xfrm>
        </p:spPr>
        <p:txBody>
          <a:bodyPr anchor="ctr">
            <a:normAutofit/>
          </a:bodyPr>
          <a:lstStyle/>
          <a:p>
            <a:endParaRPr lang="zh-CN" altLang="en-US" sz="3600" dirty="0"/>
          </a:p>
        </p:txBody>
      </p:sp>
      <p:sp>
        <p:nvSpPr>
          <p:cNvPr id="10" name="文本占位符 3"/>
          <p:cNvSpPr>
            <a:spLocks noGrp="1"/>
          </p:cNvSpPr>
          <p:nvPr>
            <p:ph type="body" sz="half" idx="2"/>
          </p:nvPr>
        </p:nvSpPr>
        <p:spPr>
          <a:xfrm>
            <a:off x="1554600" y="5651895"/>
            <a:ext cx="9082800" cy="597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</a:lstStyle>
          <a:p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3"/>
          </p:nvPr>
        </p:nvSpPr>
        <p:spPr>
          <a:xfrm>
            <a:off x="1554163" y="1056377"/>
            <a:ext cx="9083675" cy="45432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8932" y="322092"/>
            <a:ext cx="9152467" cy="53584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09822"/>
            <a:ext cx="5181600" cy="49671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09822"/>
            <a:ext cx="5181600" cy="49671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583524"/>
            <a:ext cx="12192000" cy="7592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447581" y="2470002"/>
            <a:ext cx="972000" cy="9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3242" y="3453435"/>
            <a:ext cx="8060788" cy="5558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3D0CE79-49FB-443D-BEF8-6B709DE8FD0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F906490-237C-474C-BA2E-D98840BC1F8F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 r:link="rId3" cstate="email"/>
          <a:stretch>
            <a:fillRect/>
          </a:stretch>
        </p:blipFill>
        <p:spPr>
          <a:xfrm>
            <a:off x="10491109" y="2176805"/>
            <a:ext cx="1553954" cy="15583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45920" y="2583524"/>
            <a:ext cx="8698252" cy="759219"/>
          </a:xfrm>
        </p:spPr>
        <p:txBody>
          <a:bodyPr anchor="ctr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589">
            <a:alpha val="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0.xml"/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25.xml"/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1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openxmlformats.org/officeDocument/2006/relationships/tags" Target="../tags/tag13.xml"/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8" Type="http://schemas.openxmlformats.org/officeDocument/2006/relationships/notesSlide" Target="../notesSlides/notesSlide6.xml"/><Relationship Id="rId17" Type="http://schemas.openxmlformats.org/officeDocument/2006/relationships/slideLayout" Target="../slideLayouts/slideLayout3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23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tags" Target="../tags/tag24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123880470492936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505" y="867410"/>
            <a:ext cx="3705860" cy="38525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159635" y="4870450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移动图书馆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095615" y="4870450"/>
            <a:ext cx="170688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微信公众号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72590" y="5685790"/>
            <a:ext cx="8691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请先来的同学们，扫描二维码下载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以及关注公众号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644005" y="926465"/>
            <a:ext cx="3982085" cy="36442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5400000">
            <a:off x="3765155" y="-234354"/>
            <a:ext cx="4788608" cy="5532908"/>
            <a:chOff x="1385458" y="991717"/>
            <a:chExt cx="3799418" cy="4389967"/>
          </a:xfrm>
        </p:grpSpPr>
        <p:grpSp>
          <p:nvGrpSpPr>
            <p:cNvPr id="3" name="组合 2"/>
            <p:cNvGrpSpPr/>
            <p:nvPr/>
          </p:nvGrpSpPr>
          <p:grpSpPr>
            <a:xfrm>
              <a:off x="1385458" y="991717"/>
              <a:ext cx="3799418" cy="4389967"/>
              <a:chOff x="1039093" y="743787"/>
              <a:chExt cx="2849563" cy="3292475"/>
            </a:xfrm>
          </p:grpSpPr>
          <p:sp>
            <p:nvSpPr>
              <p:cNvPr id="7" name="Freeform 52"/>
              <p:cNvSpPr/>
              <p:nvPr/>
            </p:nvSpPr>
            <p:spPr bwMode="auto">
              <a:xfrm>
                <a:off x="1039093" y="1567699"/>
                <a:ext cx="1646238" cy="1646238"/>
              </a:xfrm>
              <a:custGeom>
                <a:avLst/>
                <a:gdLst>
                  <a:gd name="T0" fmla="*/ 1037 w 1037"/>
                  <a:gd name="T1" fmla="*/ 519 h 1037"/>
                  <a:gd name="T2" fmla="*/ 518 w 1037"/>
                  <a:gd name="T3" fmla="*/ 1037 h 1037"/>
                  <a:gd name="T4" fmla="*/ 0 w 1037"/>
                  <a:gd name="T5" fmla="*/ 519 h 1037"/>
                  <a:gd name="T6" fmla="*/ 518 w 1037"/>
                  <a:gd name="T7" fmla="*/ 0 h 1037"/>
                  <a:gd name="T8" fmla="*/ 1037 w 1037"/>
                  <a:gd name="T9" fmla="*/ 519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7">
                    <a:moveTo>
                      <a:pt x="1037" y="519"/>
                    </a:moveTo>
                    <a:lnTo>
                      <a:pt x="518" y="1037"/>
                    </a:lnTo>
                    <a:lnTo>
                      <a:pt x="0" y="519"/>
                    </a:lnTo>
                    <a:lnTo>
                      <a:pt x="518" y="0"/>
                    </a:lnTo>
                    <a:lnTo>
                      <a:pt x="1037" y="519"/>
                    </a:lnTo>
                    <a:close/>
                  </a:path>
                </a:pathLst>
              </a:custGeom>
              <a:solidFill>
                <a:srgbClr val="0064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" name="Freeform 54"/>
              <p:cNvSpPr/>
              <p:nvPr/>
            </p:nvSpPr>
            <p:spPr bwMode="auto">
              <a:xfrm>
                <a:off x="1861418" y="743787"/>
                <a:ext cx="1646238" cy="1646238"/>
              </a:xfrm>
              <a:custGeom>
                <a:avLst/>
                <a:gdLst>
                  <a:gd name="T0" fmla="*/ 1037 w 1037"/>
                  <a:gd name="T1" fmla="*/ 519 h 1037"/>
                  <a:gd name="T2" fmla="*/ 519 w 1037"/>
                  <a:gd name="T3" fmla="*/ 1037 h 1037"/>
                  <a:gd name="T4" fmla="*/ 0 w 1037"/>
                  <a:gd name="T5" fmla="*/ 519 h 1037"/>
                  <a:gd name="T6" fmla="*/ 519 w 1037"/>
                  <a:gd name="T7" fmla="*/ 0 h 1037"/>
                  <a:gd name="T8" fmla="*/ 1037 w 1037"/>
                  <a:gd name="T9" fmla="*/ 519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7">
                    <a:moveTo>
                      <a:pt x="1037" y="519"/>
                    </a:moveTo>
                    <a:lnTo>
                      <a:pt x="519" y="1037"/>
                    </a:lnTo>
                    <a:lnTo>
                      <a:pt x="0" y="519"/>
                    </a:lnTo>
                    <a:lnTo>
                      <a:pt x="519" y="0"/>
                    </a:lnTo>
                    <a:lnTo>
                      <a:pt x="1037" y="519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Freeform 58"/>
              <p:cNvSpPr/>
              <p:nvPr/>
            </p:nvSpPr>
            <p:spPr bwMode="auto">
              <a:xfrm>
                <a:off x="1861418" y="2391612"/>
                <a:ext cx="1646238" cy="1644650"/>
              </a:xfrm>
              <a:custGeom>
                <a:avLst/>
                <a:gdLst>
                  <a:gd name="T0" fmla="*/ 1037 w 1037"/>
                  <a:gd name="T1" fmla="*/ 518 h 1036"/>
                  <a:gd name="T2" fmla="*/ 519 w 1037"/>
                  <a:gd name="T3" fmla="*/ 1036 h 1036"/>
                  <a:gd name="T4" fmla="*/ 0 w 1037"/>
                  <a:gd name="T5" fmla="*/ 518 h 1036"/>
                  <a:gd name="T6" fmla="*/ 519 w 1037"/>
                  <a:gd name="T7" fmla="*/ 0 h 1036"/>
                  <a:gd name="T8" fmla="*/ 1037 w 1037"/>
                  <a:gd name="T9" fmla="*/ 518 h 10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6">
                    <a:moveTo>
                      <a:pt x="1037" y="518"/>
                    </a:moveTo>
                    <a:lnTo>
                      <a:pt x="519" y="1036"/>
                    </a:lnTo>
                    <a:lnTo>
                      <a:pt x="0" y="518"/>
                    </a:lnTo>
                    <a:lnTo>
                      <a:pt x="519" y="0"/>
                    </a:lnTo>
                    <a:lnTo>
                      <a:pt x="1037" y="518"/>
                    </a:lnTo>
                    <a:close/>
                  </a:path>
                </a:pathLst>
              </a:custGeom>
              <a:solidFill>
                <a:srgbClr val="009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Freeform 73"/>
              <p:cNvSpPr/>
              <p:nvPr/>
            </p:nvSpPr>
            <p:spPr bwMode="auto">
              <a:xfrm>
                <a:off x="1475656" y="1183524"/>
                <a:ext cx="2413000" cy="24145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6" name="Rectangle 9"/>
            <p:cNvSpPr/>
            <p:nvPr/>
          </p:nvSpPr>
          <p:spPr>
            <a:xfrm rot="16200000">
              <a:off x="2432932" y="2680906"/>
              <a:ext cx="2364485" cy="923330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pPr algn="ctr" defTabSz="1218565"/>
              <a:r>
                <a:rPr lang="zh-CN" altLang="en-US" sz="5335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贰</a:t>
              </a:r>
              <a:endParaRPr lang="zh-CN" altLang="en-US" sz="5335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3003550" y="5272405"/>
            <a:ext cx="64668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spc="3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移动图书馆</a:t>
            </a:r>
            <a:endParaRPr lang="en-US" altLang="zh-CN" sz="2800" b="1" spc="300" dirty="0" smtClean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Freeform 60"/>
          <p:cNvSpPr/>
          <p:nvPr/>
        </p:nvSpPr>
        <p:spPr bwMode="auto">
          <a:xfrm>
            <a:off x="10261014" y="873276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Freeform 74"/>
          <p:cNvSpPr/>
          <p:nvPr/>
        </p:nvSpPr>
        <p:spPr bwMode="auto">
          <a:xfrm>
            <a:off x="10767978" y="394304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Freeform 74"/>
          <p:cNvSpPr/>
          <p:nvPr/>
        </p:nvSpPr>
        <p:spPr bwMode="auto">
          <a:xfrm>
            <a:off x="7608519" y="6192575"/>
            <a:ext cx="1735506" cy="1732831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Freeform 60"/>
          <p:cNvSpPr/>
          <p:nvPr/>
        </p:nvSpPr>
        <p:spPr bwMode="auto">
          <a:xfrm>
            <a:off x="210830" y="969661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Freeform 74"/>
          <p:cNvSpPr/>
          <p:nvPr/>
        </p:nvSpPr>
        <p:spPr bwMode="auto">
          <a:xfrm>
            <a:off x="717794" y="490689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Freeform 60"/>
          <p:cNvSpPr/>
          <p:nvPr/>
        </p:nvSpPr>
        <p:spPr bwMode="auto">
          <a:xfrm>
            <a:off x="0" y="5869518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74"/>
          <p:cNvSpPr/>
          <p:nvPr/>
        </p:nvSpPr>
        <p:spPr bwMode="auto">
          <a:xfrm>
            <a:off x="2006557" y="2275267"/>
            <a:ext cx="457243" cy="456538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Freeform 74"/>
          <p:cNvSpPr/>
          <p:nvPr/>
        </p:nvSpPr>
        <p:spPr bwMode="auto">
          <a:xfrm>
            <a:off x="9931357" y="5191928"/>
            <a:ext cx="457243" cy="456538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3038475" cy="315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53" y="1115995"/>
            <a:ext cx="36576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51" y="2116127"/>
            <a:ext cx="38100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77" y="2830507"/>
            <a:ext cx="406717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标题 3"/>
          <p:cNvSpPr txBox="1"/>
          <p:nvPr/>
        </p:nvSpPr>
        <p:spPr>
          <a:xfrm>
            <a:off x="8715391" y="687367"/>
            <a:ext cx="3214710" cy="712927"/>
          </a:xfrm>
          <a:prstGeom prst="rect">
            <a:avLst/>
          </a:prstGeom>
        </p:spPr>
        <p:txBody>
          <a:bodyPr wrap="square" lIns="96433" tIns="48216" rIns="96433" bIns="48216" anchor="b">
            <a:spAutoFit/>
          </a:bodyPr>
          <a:p>
            <a:pPr algn="ctr" fontAlgn="auto">
              <a:spcAft>
                <a:spcPts val="0"/>
              </a:spcAft>
              <a:defRPr/>
            </a:pPr>
            <a:r>
              <a:rPr lang="zh-CN" altLang="en-US" sz="4000" b="1" cap="all" spc="53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沟通方式</a:t>
            </a:r>
            <a:endParaRPr lang="zh-CN" altLang="en-US" sz="4000" b="1" cap="all" spc="53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0565" y="3317240"/>
            <a:ext cx="4592955" cy="2803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5392" y="517737"/>
            <a:ext cx="3605530" cy="675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CN" altLang="en-US" sz="3795" b="1" cap="all" spc="53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阅读方式在改变</a:t>
            </a:r>
            <a:endParaRPr lang="zh-CN" altLang="en-US" sz="3795" b="1" cap="all" spc="53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37" y="1642308"/>
            <a:ext cx="4283380" cy="384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75" y="1926966"/>
            <a:ext cx="4289778" cy="389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473" y="2200063"/>
            <a:ext cx="4237097" cy="377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451" y="2667259"/>
            <a:ext cx="4243118" cy="370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388" y="3019354"/>
            <a:ext cx="4045938" cy="361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3"/>
          <p:cNvGrpSpPr/>
          <p:nvPr/>
        </p:nvGrpSpPr>
        <p:grpSpPr bwMode="auto">
          <a:xfrm>
            <a:off x="4476262" y="2317750"/>
            <a:ext cx="3813908" cy="3899833"/>
            <a:chOff x="3358140" y="2318463"/>
            <a:chExt cx="2860477" cy="3898748"/>
          </a:xfrm>
        </p:grpSpPr>
        <p:pic>
          <p:nvPicPr>
            <p:cNvPr id="40969" name="Picture 3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3358140" y="2318463"/>
              <a:ext cx="2860477" cy="3593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Box 18"/>
            <p:cNvSpPr txBox="1"/>
            <p:nvPr/>
          </p:nvSpPr>
          <p:spPr>
            <a:xfrm>
              <a:off x="4082052" y="5694137"/>
              <a:ext cx="982064" cy="52307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altLang="zh-CN" sz="2800" b="1">
                  <a:latin typeface="+mj-lt"/>
                  <a:ea typeface="+mn-ea"/>
                </a:rPr>
                <a:t>Android</a:t>
              </a:r>
              <a:endParaRPr lang="zh-CN" altLang="en-US" sz="2800" b="1">
                <a:latin typeface="+mj-lt"/>
                <a:ea typeface="+mn-ea"/>
              </a:endParaRPr>
            </a:p>
          </p:txBody>
        </p:sp>
      </p:grp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9739" y="2530475"/>
            <a:ext cx="3618523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组合 2"/>
          <p:cNvGrpSpPr/>
          <p:nvPr/>
        </p:nvGrpSpPr>
        <p:grpSpPr bwMode="auto">
          <a:xfrm>
            <a:off x="171938" y="1071563"/>
            <a:ext cx="5269524" cy="5150782"/>
            <a:chOff x="-1" y="1067264"/>
            <a:chExt cx="3952875" cy="5149947"/>
          </a:xfrm>
        </p:grpSpPr>
        <p:pic>
          <p:nvPicPr>
            <p:cNvPr id="40967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" y="1067264"/>
              <a:ext cx="3952875" cy="511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187180" y="5694076"/>
              <a:ext cx="587145" cy="52313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/>
              </a:pPr>
              <a:r>
                <a:rPr lang="en-US" altLang="zh-CN" sz="2800" b="1">
                  <a:latin typeface="+mj-lt"/>
                  <a:ea typeface="+mn-ea"/>
                </a:rPr>
                <a:t>iPad</a:t>
              </a:r>
              <a:endParaRPr lang="zh-CN" altLang="en-US" sz="2800" b="1">
                <a:latin typeface="+mj-lt"/>
                <a:ea typeface="+mn-ea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8864601" y="5695951"/>
            <a:ext cx="116730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800" b="1">
                <a:latin typeface="+mj-lt"/>
                <a:ea typeface="+mn-ea"/>
              </a:rPr>
              <a:t>iPhone</a:t>
            </a:r>
            <a:endParaRPr lang="zh-CN" altLang="en-US" sz="2800" b="1">
              <a:latin typeface="+mj-lt"/>
              <a:ea typeface="+mn-ea"/>
            </a:endParaRPr>
          </a:p>
        </p:txBody>
      </p:sp>
      <p:sp>
        <p:nvSpPr>
          <p:cNvPr id="10" name="标题 3"/>
          <p:cNvSpPr txBox="1"/>
          <p:nvPr/>
        </p:nvSpPr>
        <p:spPr>
          <a:xfrm>
            <a:off x="6315075" y="426720"/>
            <a:ext cx="5804535" cy="5835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zh-CN" altLang="en-US" sz="3200" b="1" cap="all" spc="5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各种智能移动终端设备涌现</a:t>
            </a:r>
            <a:endParaRPr lang="zh-CN" altLang="en-US" sz="3200" b="1" cap="all" spc="5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  <p:custDataLst>
      <p:tags r:id="rId4"/>
    </p:custDataLst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558" y="398710"/>
            <a:ext cx="6050280" cy="675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795" b="1" cap="all" spc="53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图书馆的馆藏模式也在改变</a:t>
            </a:r>
            <a:endParaRPr lang="zh-CN" altLang="en-US" sz="3795" b="1" cap="all" spc="53" dirty="0"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5431" y="2113026"/>
            <a:ext cx="4599305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b="1" dirty="0"/>
              <a:t>大力发展</a:t>
            </a:r>
            <a:r>
              <a:rPr lang="zh-CN" altLang="en-US" sz="2655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纸质</a:t>
            </a:r>
            <a:r>
              <a:rPr lang="zh-CN" altLang="en-US" sz="2655" b="1" dirty="0"/>
              <a:t>资源服务图书馆</a:t>
            </a:r>
            <a:endParaRPr lang="zh-CN" altLang="en-US" sz="2655" b="1" dirty="0"/>
          </a:p>
        </p:txBody>
      </p:sp>
      <p:sp>
        <p:nvSpPr>
          <p:cNvPr id="4" name="下箭头 3"/>
          <p:cNvSpPr/>
          <p:nvPr/>
        </p:nvSpPr>
        <p:spPr>
          <a:xfrm>
            <a:off x="2723751" y="2618030"/>
            <a:ext cx="682743" cy="1092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5" name="矩形 4"/>
          <p:cNvSpPr/>
          <p:nvPr/>
        </p:nvSpPr>
        <p:spPr>
          <a:xfrm>
            <a:off x="701506" y="3726302"/>
            <a:ext cx="5278755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b="1" dirty="0"/>
              <a:t>加强数字化建设服务的</a:t>
            </a:r>
            <a:r>
              <a:rPr lang="zh-CN" altLang="en-US" sz="2655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数字</a:t>
            </a:r>
            <a:r>
              <a:rPr lang="zh-CN" altLang="en-US" sz="2655" b="1" dirty="0"/>
              <a:t>图书馆</a:t>
            </a:r>
            <a:endParaRPr lang="zh-CN" altLang="en-US" sz="2655" b="1" dirty="0"/>
          </a:p>
        </p:txBody>
      </p:sp>
      <p:sp>
        <p:nvSpPr>
          <p:cNvPr id="8" name="下箭头 7"/>
          <p:cNvSpPr/>
          <p:nvPr/>
        </p:nvSpPr>
        <p:spPr>
          <a:xfrm>
            <a:off x="2718295" y="4207341"/>
            <a:ext cx="682743" cy="1092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05"/>
          </a:p>
        </p:txBody>
      </p:sp>
      <p:sp>
        <p:nvSpPr>
          <p:cNvPr id="9" name="矩形 8"/>
          <p:cNvSpPr/>
          <p:nvPr/>
        </p:nvSpPr>
        <p:spPr>
          <a:xfrm>
            <a:off x="975431" y="5408953"/>
            <a:ext cx="4259580" cy="5003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55" b="1" dirty="0"/>
              <a:t>基于移动设备的</a:t>
            </a:r>
            <a:r>
              <a:rPr lang="zh-CN" altLang="en-US" sz="2655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移动</a:t>
            </a:r>
            <a:r>
              <a:rPr lang="zh-CN" altLang="en-US" sz="2655" b="1" dirty="0"/>
              <a:t>图书馆</a:t>
            </a:r>
            <a:endParaRPr lang="zh-CN" altLang="en-US" sz="2655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952" y="2113026"/>
            <a:ext cx="3457410" cy="390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bldLvl="0" animBg="1"/>
      <p:bldP spid="5" grpId="0"/>
      <p:bldP spid="8" grpId="0" bldLvl="0" animBg="1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5160" y="3170202"/>
            <a:ext cx="6057900" cy="8788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120" b="1" dirty="0" smtClean="0"/>
              <a:t>超星移动图书馆来了</a:t>
            </a:r>
            <a:endParaRPr lang="zh-CN" altLang="en-US" sz="512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728" y="3416867"/>
            <a:ext cx="1347141" cy="1554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067560" y="2927985"/>
            <a:ext cx="752856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任何时间、任何地点获得图书馆拥有的任何信息资源。</a:t>
            </a:r>
            <a:endParaRPr lang="zh-CN" altLang="en-US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84770" y="188867"/>
            <a:ext cx="5488016" cy="5835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3200" b="1" spc="3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移动图书馆</a:t>
            </a:r>
            <a:endParaRPr lang="zh-CN" altLang="en-US" sz="3200" b="1" spc="300" dirty="0" smtClean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168140" y="2621280"/>
            <a:ext cx="3855720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zh-CN" sz="72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演示环节</a:t>
            </a:r>
            <a:endParaRPr lang="zh-CN" altLang="zh-CN" sz="7200" b="1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974010" y="5190998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www.1ppt.com/hangye/ 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www.1ppt.com/sucai/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www.1ppt.com/tubiao/      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www.1ppt.com/powerpoint/      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www.1ppt.com/excel/  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www.1ppt.com/kejian/ 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www.1ppt.com/shiti/  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zh-CN" altLang="en-US" sz="100" dirty="0">
                <a:solidFill>
                  <a:prstClr val="white"/>
                </a:solidFill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www.1ppt.com/jiaoan/  </a:t>
            </a:r>
            <a:r>
              <a:rPr lang="en-US" altLang="zh-CN" sz="100" dirty="0" smtClean="0">
                <a:solidFill>
                  <a:prstClr val="white"/>
                </a:solidFill>
                <a:ea typeface="宋体" panose="02010600030101010101" pitchFamily="2" charset="-122"/>
              </a:rPr>
              <a:t>      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zh-CN" altLang="en-US" sz="100" dirty="0" smtClean="0">
                <a:solidFill>
                  <a:prstClr val="white"/>
                </a:solidFill>
                <a:ea typeface="宋体" panose="02010600030101010101" pitchFamily="2" charset="-122"/>
              </a:rPr>
              <a:t>字体下载：</a:t>
            </a:r>
            <a:r>
              <a:rPr lang="en-US" altLang="zh-CN" sz="100" dirty="0" smtClean="0">
                <a:solidFill>
                  <a:prstClr val="white"/>
                </a:solidFill>
                <a:ea typeface="宋体" panose="02010600030101010101" pitchFamily="2" charset="-122"/>
              </a:rPr>
              <a:t>www.1ppt.com/ziti/</a:t>
            </a:r>
            <a:endParaRPr lang="en-US" altLang="zh-CN" sz="100" dirty="0">
              <a:solidFill>
                <a:prstClr val="white"/>
              </a:solidFill>
              <a:ea typeface="宋体" panose="02010600030101010101" pitchFamily="2" charset="-122"/>
            </a:endParaRPr>
          </a:p>
          <a:p>
            <a:r>
              <a:rPr lang="en-US" altLang="zh-CN" sz="100" dirty="0">
                <a:solidFill>
                  <a:prstClr val="white"/>
                </a:solidFill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ea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650204" y="3061234"/>
            <a:ext cx="505190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0" cap="none" spc="30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感谢观看</a:t>
            </a:r>
            <a:endParaRPr kumimoji="0" lang="zh-CN" altLang="en-US" sz="8800" b="1" i="0" u="none" strike="noStrike" kern="0" cap="none" spc="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-211805" y="-74856"/>
            <a:ext cx="6345905" cy="8214531"/>
            <a:chOff x="426691" y="11113"/>
            <a:chExt cx="4297710" cy="5563222"/>
          </a:xfrm>
        </p:grpSpPr>
        <p:sp>
          <p:nvSpPr>
            <p:cNvPr id="7" name="Freeform 52"/>
            <p:cNvSpPr/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" name="Freeform 53"/>
            <p:cNvSpPr/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" name="Freeform 54"/>
            <p:cNvSpPr/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55"/>
            <p:cNvSpPr/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56"/>
            <p:cNvSpPr/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57"/>
            <p:cNvSpPr/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58"/>
            <p:cNvSpPr/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solidFill>
              <a:srgbClr val="0095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59"/>
            <p:cNvSpPr/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60"/>
            <p:cNvSpPr/>
            <p:nvPr/>
          </p:nvSpPr>
          <p:spPr bwMode="auto">
            <a:xfrm>
              <a:off x="2011363" y="3421063"/>
              <a:ext cx="646113" cy="646113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407 h 407"/>
                <a:gd name="T4" fmla="*/ 0 w 407"/>
                <a:gd name="T5" fmla="*/ 203 h 407"/>
                <a:gd name="T6" fmla="*/ 203 w 407"/>
                <a:gd name="T7" fmla="*/ 0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407"/>
                  </a:lnTo>
                  <a:lnTo>
                    <a:pt x="0" y="203"/>
                  </a:lnTo>
                  <a:lnTo>
                    <a:pt x="203" y="0"/>
                  </a:lnTo>
                  <a:lnTo>
                    <a:pt x="407" y="20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61"/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close/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65"/>
            <p:cNvSpPr>
              <a:spLocks noEditPoints="1"/>
            </p:cNvSpPr>
            <p:nvPr/>
          </p:nvSpPr>
          <p:spPr bwMode="auto">
            <a:xfrm>
              <a:off x="426691" y="178768"/>
              <a:ext cx="3132043" cy="5395567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close/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74"/>
            <p:cNvSpPr/>
            <p:nvPr/>
          </p:nvSpPr>
          <p:spPr bwMode="auto">
            <a:xfrm>
              <a:off x="3478213" y="2135188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492251" y="846138"/>
              <a:ext cx="2413000" cy="2414588"/>
              <a:chOff x="1492251" y="846138"/>
              <a:chExt cx="2413000" cy="2414588"/>
            </a:xfrm>
          </p:grpSpPr>
          <p:sp>
            <p:nvSpPr>
              <p:cNvPr id="22" name="Freeform 73"/>
              <p:cNvSpPr/>
              <p:nvPr/>
            </p:nvSpPr>
            <p:spPr bwMode="auto">
              <a:xfrm>
                <a:off x="1492251" y="846138"/>
                <a:ext cx="2413000" cy="24145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3" name="Freeform 73"/>
              <p:cNvSpPr/>
              <p:nvPr/>
            </p:nvSpPr>
            <p:spPr bwMode="auto">
              <a:xfrm>
                <a:off x="1660292" y="1025526"/>
                <a:ext cx="2057634" cy="20589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blipFill dpi="0" rotWithShape="1">
                <a:blip r:embed="rId1" cstate="screen"/>
                <a:srcRect/>
                <a:stretch>
                  <a:fillRect/>
                </a:stretch>
              </a:blip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20" name="Freeform 74"/>
            <p:cNvSpPr/>
            <p:nvPr/>
          </p:nvSpPr>
          <p:spPr bwMode="auto">
            <a:xfrm>
              <a:off x="988214" y="2949729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74"/>
            <p:cNvSpPr/>
            <p:nvPr/>
          </p:nvSpPr>
          <p:spPr bwMode="auto">
            <a:xfrm>
              <a:off x="2455941" y="4322835"/>
              <a:ext cx="466336" cy="465617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" name="Freeform 60"/>
          <p:cNvSpPr/>
          <p:nvPr/>
        </p:nvSpPr>
        <p:spPr bwMode="auto">
          <a:xfrm>
            <a:off x="10261014" y="873276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Freeform 74"/>
          <p:cNvSpPr/>
          <p:nvPr/>
        </p:nvSpPr>
        <p:spPr bwMode="auto">
          <a:xfrm>
            <a:off x="10767978" y="394304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6" name="Freeform 60"/>
          <p:cNvSpPr/>
          <p:nvPr/>
        </p:nvSpPr>
        <p:spPr bwMode="auto">
          <a:xfrm>
            <a:off x="11056110" y="5370414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Freeform 74"/>
          <p:cNvSpPr/>
          <p:nvPr/>
        </p:nvSpPr>
        <p:spPr bwMode="auto">
          <a:xfrm>
            <a:off x="7608519" y="6192575"/>
            <a:ext cx="1735506" cy="1732831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Freeform 60"/>
          <p:cNvSpPr/>
          <p:nvPr/>
        </p:nvSpPr>
        <p:spPr bwMode="auto">
          <a:xfrm>
            <a:off x="4447417" y="1401160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9" name="Freeform 60"/>
          <p:cNvSpPr/>
          <p:nvPr/>
        </p:nvSpPr>
        <p:spPr bwMode="auto">
          <a:xfrm>
            <a:off x="75108" y="3252538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41310" y="4723765"/>
            <a:ext cx="40932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QQ:714315309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 flipH="1">
            <a:off x="6172428" y="-74856"/>
            <a:ext cx="6345905" cy="8214531"/>
            <a:chOff x="426691" y="11113"/>
            <a:chExt cx="4297710" cy="5563222"/>
          </a:xfrm>
        </p:grpSpPr>
        <p:sp>
          <p:nvSpPr>
            <p:cNvPr id="7" name="Freeform 52"/>
            <p:cNvSpPr/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53"/>
            <p:cNvSpPr/>
            <p:nvPr/>
          </p:nvSpPr>
          <p:spPr bwMode="auto">
            <a:xfrm>
              <a:off x="1055688" y="1230313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8 w 1037"/>
                <a:gd name="T3" fmla="*/ 1037 h 1037"/>
                <a:gd name="T4" fmla="*/ 0 w 1037"/>
                <a:gd name="T5" fmla="*/ 519 h 1037"/>
                <a:gd name="T6" fmla="*/ 518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8" y="1037"/>
                  </a:lnTo>
                  <a:lnTo>
                    <a:pt x="0" y="519"/>
                  </a:lnTo>
                  <a:lnTo>
                    <a:pt x="518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54"/>
            <p:cNvSpPr/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55"/>
            <p:cNvSpPr/>
            <p:nvPr/>
          </p:nvSpPr>
          <p:spPr bwMode="auto">
            <a:xfrm>
              <a:off x="1878013" y="406401"/>
              <a:ext cx="1646238" cy="1646238"/>
            </a:xfrm>
            <a:custGeom>
              <a:avLst/>
              <a:gdLst>
                <a:gd name="T0" fmla="*/ 1037 w 1037"/>
                <a:gd name="T1" fmla="*/ 519 h 1037"/>
                <a:gd name="T2" fmla="*/ 519 w 1037"/>
                <a:gd name="T3" fmla="*/ 1037 h 1037"/>
                <a:gd name="T4" fmla="*/ 0 w 1037"/>
                <a:gd name="T5" fmla="*/ 519 h 1037"/>
                <a:gd name="T6" fmla="*/ 519 w 1037"/>
                <a:gd name="T7" fmla="*/ 0 h 1037"/>
                <a:gd name="T8" fmla="*/ 1037 w 1037"/>
                <a:gd name="T9" fmla="*/ 519 h 10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7">
                  <a:moveTo>
                    <a:pt x="1037" y="519"/>
                  </a:moveTo>
                  <a:lnTo>
                    <a:pt x="519" y="1037"/>
                  </a:lnTo>
                  <a:lnTo>
                    <a:pt x="0" y="519"/>
                  </a:lnTo>
                  <a:lnTo>
                    <a:pt x="519" y="0"/>
                  </a:lnTo>
                  <a:lnTo>
                    <a:pt x="1037" y="519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56"/>
            <p:cNvSpPr/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57"/>
            <p:cNvSpPr/>
            <p:nvPr/>
          </p:nvSpPr>
          <p:spPr bwMode="auto">
            <a:xfrm>
              <a:off x="923926" y="476251"/>
              <a:ext cx="962025" cy="962025"/>
            </a:xfrm>
            <a:custGeom>
              <a:avLst/>
              <a:gdLst>
                <a:gd name="T0" fmla="*/ 606 w 606"/>
                <a:gd name="T1" fmla="*/ 303 h 606"/>
                <a:gd name="T2" fmla="*/ 303 w 606"/>
                <a:gd name="T3" fmla="*/ 606 h 606"/>
                <a:gd name="T4" fmla="*/ 0 w 606"/>
                <a:gd name="T5" fmla="*/ 303 h 606"/>
                <a:gd name="T6" fmla="*/ 303 w 606"/>
                <a:gd name="T7" fmla="*/ 0 h 606"/>
                <a:gd name="T8" fmla="*/ 606 w 606"/>
                <a:gd name="T9" fmla="*/ 303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6" h="606">
                  <a:moveTo>
                    <a:pt x="606" y="303"/>
                  </a:moveTo>
                  <a:lnTo>
                    <a:pt x="303" y="606"/>
                  </a:lnTo>
                  <a:lnTo>
                    <a:pt x="0" y="303"/>
                  </a:lnTo>
                  <a:lnTo>
                    <a:pt x="303" y="0"/>
                  </a:lnTo>
                  <a:lnTo>
                    <a:pt x="606" y="30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58"/>
            <p:cNvSpPr/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  <a:close/>
                </a:path>
              </a:pathLst>
            </a:custGeom>
            <a:solidFill>
              <a:srgbClr val="0095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59"/>
            <p:cNvSpPr/>
            <p:nvPr/>
          </p:nvSpPr>
          <p:spPr bwMode="auto">
            <a:xfrm>
              <a:off x="1878013" y="2054226"/>
              <a:ext cx="1646238" cy="1644650"/>
            </a:xfrm>
            <a:custGeom>
              <a:avLst/>
              <a:gdLst>
                <a:gd name="T0" fmla="*/ 1037 w 1037"/>
                <a:gd name="T1" fmla="*/ 518 h 1036"/>
                <a:gd name="T2" fmla="*/ 519 w 1037"/>
                <a:gd name="T3" fmla="*/ 1036 h 1036"/>
                <a:gd name="T4" fmla="*/ 0 w 1037"/>
                <a:gd name="T5" fmla="*/ 518 h 1036"/>
                <a:gd name="T6" fmla="*/ 519 w 1037"/>
                <a:gd name="T7" fmla="*/ 0 h 1036"/>
                <a:gd name="T8" fmla="*/ 1037 w 1037"/>
                <a:gd name="T9" fmla="*/ 518 h 1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7" h="1036">
                  <a:moveTo>
                    <a:pt x="1037" y="518"/>
                  </a:moveTo>
                  <a:lnTo>
                    <a:pt x="519" y="1036"/>
                  </a:lnTo>
                  <a:lnTo>
                    <a:pt x="0" y="518"/>
                  </a:lnTo>
                  <a:lnTo>
                    <a:pt x="519" y="0"/>
                  </a:lnTo>
                  <a:lnTo>
                    <a:pt x="1037" y="5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60"/>
            <p:cNvSpPr/>
            <p:nvPr/>
          </p:nvSpPr>
          <p:spPr bwMode="auto">
            <a:xfrm>
              <a:off x="2011363" y="3421063"/>
              <a:ext cx="646113" cy="646113"/>
            </a:xfrm>
            <a:custGeom>
              <a:avLst/>
              <a:gdLst>
                <a:gd name="T0" fmla="*/ 407 w 407"/>
                <a:gd name="T1" fmla="*/ 203 h 407"/>
                <a:gd name="T2" fmla="*/ 203 w 407"/>
                <a:gd name="T3" fmla="*/ 407 h 407"/>
                <a:gd name="T4" fmla="*/ 0 w 407"/>
                <a:gd name="T5" fmla="*/ 203 h 407"/>
                <a:gd name="T6" fmla="*/ 203 w 407"/>
                <a:gd name="T7" fmla="*/ 0 h 407"/>
                <a:gd name="T8" fmla="*/ 407 w 407"/>
                <a:gd name="T9" fmla="*/ 203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" h="407">
                  <a:moveTo>
                    <a:pt x="407" y="203"/>
                  </a:moveTo>
                  <a:lnTo>
                    <a:pt x="203" y="407"/>
                  </a:lnTo>
                  <a:lnTo>
                    <a:pt x="0" y="203"/>
                  </a:lnTo>
                  <a:lnTo>
                    <a:pt x="203" y="0"/>
                  </a:lnTo>
                  <a:lnTo>
                    <a:pt x="407" y="203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61"/>
            <p:cNvSpPr>
              <a:spLocks noEditPoints="1"/>
            </p:cNvSpPr>
            <p:nvPr/>
          </p:nvSpPr>
          <p:spPr bwMode="auto">
            <a:xfrm>
              <a:off x="2884488" y="11113"/>
              <a:ext cx="1839913" cy="3322638"/>
            </a:xfrm>
            <a:custGeom>
              <a:avLst/>
              <a:gdLst>
                <a:gd name="T0" fmla="*/ 4 w 1159"/>
                <a:gd name="T1" fmla="*/ 1166 h 2093"/>
                <a:gd name="T2" fmla="*/ 0 w 1159"/>
                <a:gd name="T3" fmla="*/ 1171 h 2093"/>
                <a:gd name="T4" fmla="*/ 921 w 1159"/>
                <a:gd name="T5" fmla="*/ 2093 h 2093"/>
                <a:gd name="T6" fmla="*/ 1159 w 1159"/>
                <a:gd name="T7" fmla="*/ 1855 h 2093"/>
                <a:gd name="T8" fmla="*/ 1159 w 1159"/>
                <a:gd name="T9" fmla="*/ 1846 h 2093"/>
                <a:gd name="T10" fmla="*/ 921 w 1159"/>
                <a:gd name="T11" fmla="*/ 2084 h 2093"/>
                <a:gd name="T12" fmla="*/ 4 w 1159"/>
                <a:gd name="T13" fmla="*/ 1166 h 2093"/>
                <a:gd name="T14" fmla="*/ 478 w 1159"/>
                <a:gd name="T15" fmla="*/ 0 h 2093"/>
                <a:gd name="T16" fmla="*/ 469 w 1159"/>
                <a:gd name="T17" fmla="*/ 0 h 2093"/>
                <a:gd name="T18" fmla="*/ 52 w 1159"/>
                <a:gd name="T19" fmla="*/ 417 h 2093"/>
                <a:gd name="T20" fmla="*/ 56 w 1159"/>
                <a:gd name="T21" fmla="*/ 421 h 2093"/>
                <a:gd name="T22" fmla="*/ 478 w 1159"/>
                <a:gd name="T23" fmla="*/ 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59" h="2093">
                  <a:moveTo>
                    <a:pt x="4" y="1166"/>
                  </a:moveTo>
                  <a:lnTo>
                    <a:pt x="0" y="1171"/>
                  </a:lnTo>
                  <a:lnTo>
                    <a:pt x="921" y="2093"/>
                  </a:lnTo>
                  <a:lnTo>
                    <a:pt x="1159" y="1855"/>
                  </a:lnTo>
                  <a:lnTo>
                    <a:pt x="1159" y="1846"/>
                  </a:lnTo>
                  <a:lnTo>
                    <a:pt x="921" y="2084"/>
                  </a:lnTo>
                  <a:lnTo>
                    <a:pt x="4" y="1166"/>
                  </a:lnTo>
                  <a:close/>
                  <a:moveTo>
                    <a:pt x="478" y="0"/>
                  </a:moveTo>
                  <a:lnTo>
                    <a:pt x="469" y="0"/>
                  </a:lnTo>
                  <a:lnTo>
                    <a:pt x="52" y="417"/>
                  </a:lnTo>
                  <a:lnTo>
                    <a:pt x="56" y="421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65"/>
            <p:cNvSpPr>
              <a:spLocks noEditPoints="1"/>
            </p:cNvSpPr>
            <p:nvPr/>
          </p:nvSpPr>
          <p:spPr bwMode="auto">
            <a:xfrm>
              <a:off x="426691" y="178768"/>
              <a:ext cx="3132043" cy="5395567"/>
            </a:xfrm>
            <a:custGeom>
              <a:avLst/>
              <a:gdLst>
                <a:gd name="T0" fmla="*/ 1638 w 1749"/>
                <a:gd name="T1" fmla="*/ 1639 h 3013"/>
                <a:gd name="T2" fmla="*/ 1634 w 1749"/>
                <a:gd name="T3" fmla="*/ 1643 h 3013"/>
                <a:gd name="T4" fmla="*/ 1740 w 1749"/>
                <a:gd name="T5" fmla="*/ 1749 h 3013"/>
                <a:gd name="T6" fmla="*/ 477 w 1749"/>
                <a:gd name="T7" fmla="*/ 3013 h 3013"/>
                <a:gd name="T8" fmla="*/ 486 w 1749"/>
                <a:gd name="T9" fmla="*/ 3013 h 3013"/>
                <a:gd name="T10" fmla="*/ 1749 w 1749"/>
                <a:gd name="T11" fmla="*/ 1749 h 3013"/>
                <a:gd name="T12" fmla="*/ 1638 w 1749"/>
                <a:gd name="T13" fmla="*/ 1639 h 3013"/>
                <a:gd name="T14" fmla="*/ 518 w 1749"/>
                <a:gd name="T15" fmla="*/ 518 h 3013"/>
                <a:gd name="T16" fmla="*/ 513 w 1749"/>
                <a:gd name="T17" fmla="*/ 523 h 3013"/>
                <a:gd name="T18" fmla="*/ 597 w 1749"/>
                <a:gd name="T19" fmla="*/ 606 h 3013"/>
                <a:gd name="T20" fmla="*/ 602 w 1749"/>
                <a:gd name="T21" fmla="*/ 602 h 3013"/>
                <a:gd name="T22" fmla="*/ 518 w 1749"/>
                <a:gd name="T23" fmla="*/ 518 h 3013"/>
                <a:gd name="T24" fmla="*/ 0 w 1749"/>
                <a:gd name="T25" fmla="*/ 0 h 3013"/>
                <a:gd name="T26" fmla="*/ 0 w 1749"/>
                <a:gd name="T27" fmla="*/ 0 h 3013"/>
                <a:gd name="T28" fmla="*/ 0 w 1749"/>
                <a:gd name="T29" fmla="*/ 9 h 3013"/>
                <a:gd name="T30" fmla="*/ 0 w 1749"/>
                <a:gd name="T31" fmla="*/ 9 h 3013"/>
                <a:gd name="T32" fmla="*/ 211 w 1749"/>
                <a:gd name="T33" fmla="*/ 219 h 3013"/>
                <a:gd name="T34" fmla="*/ 215 w 1749"/>
                <a:gd name="T35" fmla="*/ 215 h 3013"/>
                <a:gd name="T36" fmla="*/ 3 w 1749"/>
                <a:gd name="T37" fmla="*/ 2 h 3013"/>
                <a:gd name="T38" fmla="*/ 0 w 1749"/>
                <a:gd name="T39" fmla="*/ 0 h 30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49" h="3013">
                  <a:moveTo>
                    <a:pt x="1638" y="1639"/>
                  </a:moveTo>
                  <a:lnTo>
                    <a:pt x="1634" y="1643"/>
                  </a:lnTo>
                  <a:lnTo>
                    <a:pt x="1740" y="1749"/>
                  </a:lnTo>
                  <a:lnTo>
                    <a:pt x="477" y="3013"/>
                  </a:lnTo>
                  <a:lnTo>
                    <a:pt x="486" y="3013"/>
                  </a:lnTo>
                  <a:lnTo>
                    <a:pt x="1749" y="1749"/>
                  </a:lnTo>
                  <a:lnTo>
                    <a:pt x="1638" y="1639"/>
                  </a:lnTo>
                  <a:close/>
                  <a:moveTo>
                    <a:pt x="518" y="518"/>
                  </a:moveTo>
                  <a:lnTo>
                    <a:pt x="513" y="523"/>
                  </a:lnTo>
                  <a:lnTo>
                    <a:pt x="597" y="606"/>
                  </a:lnTo>
                  <a:lnTo>
                    <a:pt x="602" y="602"/>
                  </a:lnTo>
                  <a:lnTo>
                    <a:pt x="518" y="518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9"/>
                  </a:lnTo>
                  <a:lnTo>
                    <a:pt x="0" y="9"/>
                  </a:lnTo>
                  <a:lnTo>
                    <a:pt x="211" y="219"/>
                  </a:lnTo>
                  <a:lnTo>
                    <a:pt x="215" y="215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DD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74"/>
            <p:cNvSpPr/>
            <p:nvPr/>
          </p:nvSpPr>
          <p:spPr bwMode="auto">
            <a:xfrm>
              <a:off x="3478213" y="2135188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492251" y="846138"/>
              <a:ext cx="2413000" cy="2414588"/>
              <a:chOff x="1492251" y="846138"/>
              <a:chExt cx="2413000" cy="2414588"/>
            </a:xfrm>
          </p:grpSpPr>
          <p:sp>
            <p:nvSpPr>
              <p:cNvPr id="22" name="Freeform 73"/>
              <p:cNvSpPr/>
              <p:nvPr/>
            </p:nvSpPr>
            <p:spPr bwMode="auto">
              <a:xfrm>
                <a:off x="1492251" y="846138"/>
                <a:ext cx="2413000" cy="24145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" name="Freeform 73"/>
              <p:cNvSpPr/>
              <p:nvPr/>
            </p:nvSpPr>
            <p:spPr bwMode="auto">
              <a:xfrm>
                <a:off x="1660292" y="1025526"/>
                <a:ext cx="2057634" cy="20589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blipFill dpi="0" rotWithShape="1">
                <a:blip r:embed="rId1" cstate="screen"/>
                <a:srcRect/>
                <a:stretch>
                  <a:fillRect/>
                </a:stretch>
              </a:blip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dirty="0"/>
              </a:p>
            </p:txBody>
          </p:sp>
        </p:grpSp>
        <p:sp>
          <p:nvSpPr>
            <p:cNvPr id="20" name="Freeform 74"/>
            <p:cNvSpPr/>
            <p:nvPr/>
          </p:nvSpPr>
          <p:spPr bwMode="auto">
            <a:xfrm>
              <a:off x="988214" y="2949729"/>
              <a:ext cx="1030288" cy="1028700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49BA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74"/>
            <p:cNvSpPr/>
            <p:nvPr/>
          </p:nvSpPr>
          <p:spPr bwMode="auto">
            <a:xfrm>
              <a:off x="2455941" y="4322835"/>
              <a:ext cx="466336" cy="465617"/>
            </a:xfrm>
            <a:custGeom>
              <a:avLst/>
              <a:gdLst>
                <a:gd name="T0" fmla="*/ 649 w 649"/>
                <a:gd name="T1" fmla="*/ 324 h 648"/>
                <a:gd name="T2" fmla="*/ 325 w 649"/>
                <a:gd name="T3" fmla="*/ 648 h 648"/>
                <a:gd name="T4" fmla="*/ 0 w 649"/>
                <a:gd name="T5" fmla="*/ 324 h 648"/>
                <a:gd name="T6" fmla="*/ 325 w 649"/>
                <a:gd name="T7" fmla="*/ 0 h 648"/>
                <a:gd name="T8" fmla="*/ 649 w 649"/>
                <a:gd name="T9" fmla="*/ 324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9" h="648">
                  <a:moveTo>
                    <a:pt x="649" y="324"/>
                  </a:moveTo>
                  <a:lnTo>
                    <a:pt x="325" y="648"/>
                  </a:lnTo>
                  <a:lnTo>
                    <a:pt x="0" y="324"/>
                  </a:lnTo>
                  <a:lnTo>
                    <a:pt x="325" y="0"/>
                  </a:lnTo>
                  <a:lnTo>
                    <a:pt x="649" y="324"/>
                  </a:lnTo>
                  <a:close/>
                </a:path>
              </a:pathLst>
            </a:custGeom>
            <a:solidFill>
              <a:srgbClr val="0064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4" name="Freeform 60"/>
          <p:cNvSpPr/>
          <p:nvPr/>
        </p:nvSpPr>
        <p:spPr bwMode="auto">
          <a:xfrm>
            <a:off x="888414" y="873276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Freeform 74"/>
          <p:cNvSpPr/>
          <p:nvPr/>
        </p:nvSpPr>
        <p:spPr bwMode="auto">
          <a:xfrm>
            <a:off x="1395378" y="394304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Freeform 60"/>
          <p:cNvSpPr/>
          <p:nvPr/>
        </p:nvSpPr>
        <p:spPr bwMode="auto">
          <a:xfrm>
            <a:off x="1683510" y="5370414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Freeform 74"/>
          <p:cNvSpPr/>
          <p:nvPr/>
        </p:nvSpPr>
        <p:spPr bwMode="auto">
          <a:xfrm>
            <a:off x="4273146" y="5322528"/>
            <a:ext cx="1735506" cy="1732831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Freeform 60"/>
          <p:cNvSpPr/>
          <p:nvPr/>
        </p:nvSpPr>
        <p:spPr bwMode="auto">
          <a:xfrm>
            <a:off x="-4925183" y="1401160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Freeform 60"/>
          <p:cNvSpPr/>
          <p:nvPr/>
        </p:nvSpPr>
        <p:spPr bwMode="auto">
          <a:xfrm>
            <a:off x="4273146" y="497610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577004" y="3061403"/>
            <a:ext cx="5913755" cy="1662137"/>
            <a:chOff x="5747526" y="3065822"/>
            <a:chExt cx="5913755" cy="1662137"/>
          </a:xfrm>
        </p:grpSpPr>
        <p:sp>
          <p:nvSpPr>
            <p:cNvPr id="3" name="矩形 2"/>
            <p:cNvSpPr/>
            <p:nvPr/>
          </p:nvSpPr>
          <p:spPr>
            <a:xfrm>
              <a:off x="5747526" y="3065822"/>
              <a:ext cx="5913755" cy="1076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300" dirty="0" smtClean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善用超星数字资源</a:t>
              </a:r>
              <a:endParaRPr lang="zh-CN" altLang="en-US" sz="3200" b="1" spc="3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200" b="1" spc="300" dirty="0" smtClean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助推学习和自我发展              </a:t>
              </a:r>
              <a:endParaRPr lang="zh-CN" altLang="en-US" sz="3200" b="1" spc="3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0" name="TextBox 9"/>
            <p:cNvSpPr txBox="1"/>
            <p:nvPr/>
          </p:nvSpPr>
          <p:spPr>
            <a:xfrm>
              <a:off x="6047246" y="4452369"/>
              <a:ext cx="5102298" cy="275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id-ID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" y="1908175"/>
            <a:ext cx="2470150" cy="93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0" y="2761848"/>
            <a:ext cx="12192000" cy="235547"/>
          </a:xfrm>
          <a:prstGeom prst="rect">
            <a:avLst/>
          </a:prstGeom>
          <a:solidFill>
            <a:schemeClr val="bg1">
              <a:lumMod val="50000"/>
              <a:alpha val="51000"/>
            </a:schemeClr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754" tIns="59877" rIns="119754" bIns="59877" rtlCol="0" anchor="ctr"/>
          <a:p>
            <a:pPr algn="ctr"/>
            <a:endParaRPr lang="zh-CN" altLang="en-US" sz="1335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549460" y="2120563"/>
            <a:ext cx="2669540" cy="386715"/>
          </a:xfrm>
          <a:prstGeom prst="rect">
            <a:avLst/>
          </a:prstGeom>
        </p:spPr>
        <p:txBody>
          <a:bodyPr wrap="none" lIns="119754" tIns="59877" rIns="119754" bIns="59877">
            <a:spAutoFit/>
          </a:bodyPr>
          <a:lstStyle/>
          <a:p>
            <a:r>
              <a:rPr lang="zh-CN" sz="1735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最大学术视频提供商之一</a:t>
            </a:r>
            <a:endParaRPr lang="zh-CN" sz="1735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485521" y="3235129"/>
            <a:ext cx="3332480" cy="386715"/>
          </a:xfrm>
          <a:prstGeom prst="rect">
            <a:avLst/>
          </a:prstGeom>
        </p:spPr>
        <p:txBody>
          <a:bodyPr wrap="none" lIns="119754" tIns="59877" rIns="119754" bIns="59877">
            <a:spAutoFit/>
          </a:bodyPr>
          <a:lstStyle/>
          <a:p>
            <a:pPr algn="l"/>
            <a:r>
              <a:rPr lang="zh-CN" sz="1735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最大的中文电子图书提供商之一</a:t>
            </a:r>
            <a:endParaRPr lang="zh-CN" sz="1735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80689" y="2115975"/>
            <a:ext cx="1005840" cy="386715"/>
          </a:xfrm>
          <a:prstGeom prst="rect">
            <a:avLst/>
          </a:prstGeom>
        </p:spPr>
        <p:txBody>
          <a:bodyPr wrap="none" lIns="119754" tIns="59877" rIns="119754" bIns="59877">
            <a:spAutoFit/>
          </a:bodyPr>
          <a:lstStyle/>
          <a:p>
            <a:r>
              <a:rPr lang="en-US" sz="1735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7000</a:t>
            </a:r>
            <a:r>
              <a:rPr lang="zh-CN" altLang="en-US" sz="1735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人</a:t>
            </a:r>
            <a:endParaRPr lang="zh-CN" altLang="en-US" sz="1735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203519" y="2120563"/>
            <a:ext cx="3774440" cy="386715"/>
          </a:xfrm>
          <a:prstGeom prst="rect">
            <a:avLst/>
          </a:prstGeom>
        </p:spPr>
        <p:txBody>
          <a:bodyPr wrap="none" lIns="119754" tIns="59877" rIns="119754" bIns="59877">
            <a:spAutoFit/>
          </a:bodyPr>
          <a:lstStyle/>
          <a:p>
            <a:pPr algn="l"/>
            <a:r>
              <a:rPr lang="zh-CN" sz="1735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ea"/>
              </a:rPr>
              <a:t>最大的通识课在线学习课程平台之一</a:t>
            </a:r>
            <a:endParaRPr lang="zh-CN" sz="1735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841025" y="3162394"/>
            <a:ext cx="3111500" cy="386715"/>
          </a:xfrm>
          <a:prstGeom prst="rect">
            <a:avLst/>
          </a:prstGeom>
        </p:spPr>
        <p:txBody>
          <a:bodyPr wrap="none" lIns="119754" tIns="59877" rIns="119754" bIns="59877">
            <a:spAutoFit/>
          </a:bodyPr>
          <a:lstStyle/>
          <a:p>
            <a:r>
              <a:rPr lang="zh-CN" altLang="en-US" sz="1735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一站式移动服务解决方案之一</a:t>
            </a:r>
            <a:endParaRPr lang="zh-CN" altLang="en-US" sz="1735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821401" y="2671043"/>
            <a:ext cx="8405595" cy="396428"/>
            <a:chOff x="1366051" y="2389450"/>
            <a:chExt cx="6304196" cy="312187"/>
          </a:xfrm>
          <a:solidFill>
            <a:srgbClr val="00B0F0"/>
          </a:solidFill>
          <a:effectLst>
            <a:glow rad="101600">
              <a:schemeClr val="accent2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grpSpPr>
        <p:sp>
          <p:nvSpPr>
            <p:cNvPr id="11" name="椭圆 10"/>
            <p:cNvSpPr/>
            <p:nvPr/>
          </p:nvSpPr>
          <p:spPr>
            <a:xfrm flipH="1">
              <a:off x="1366051" y="2422536"/>
              <a:ext cx="265456" cy="265456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 flipH="1">
              <a:off x="2244735" y="2394285"/>
              <a:ext cx="300772" cy="300772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 flipH="1">
              <a:off x="3144541" y="2389450"/>
              <a:ext cx="385574" cy="312187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 flipH="1">
              <a:off x="3969410" y="2394285"/>
              <a:ext cx="300772" cy="300772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 flipH="1">
              <a:off x="4782243" y="2400865"/>
              <a:ext cx="300772" cy="300772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 flipH="1">
              <a:off x="5628617" y="2394285"/>
              <a:ext cx="300772" cy="300772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 flipH="1">
              <a:off x="6485780" y="2422705"/>
              <a:ext cx="256132" cy="256132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 flipH="1">
              <a:off x="7369475" y="2389450"/>
              <a:ext cx="300772" cy="300772"/>
            </a:xfrm>
            <a:prstGeom prst="ellipse">
              <a:avLst/>
            </a:prstGeom>
            <a:grpFill/>
            <a:ln w="9525">
              <a:noFill/>
              <a:headEnd type="none"/>
              <a:tailEnd type="stealt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1479456" y="3162005"/>
            <a:ext cx="1005840" cy="386715"/>
          </a:xfrm>
          <a:prstGeom prst="rect">
            <a:avLst/>
          </a:prstGeom>
        </p:spPr>
        <p:txBody>
          <a:bodyPr wrap="none" lIns="119754" tIns="59877" rIns="119754" bIns="59877">
            <a:spAutoFit/>
          </a:bodyPr>
          <a:lstStyle/>
          <a:p>
            <a:r>
              <a:rPr lang="en-US" altLang="zh-CN" sz="1735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1993</a:t>
            </a:r>
            <a:r>
              <a:rPr lang="zh-CN" altLang="en-US" sz="1735" b="1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年</a:t>
            </a:r>
            <a:endParaRPr lang="zh-CN" altLang="en-US" sz="1735" b="1" dirty="0"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415503" y="3910085"/>
            <a:ext cx="960669" cy="488315"/>
          </a:xfrm>
          <a:prstGeom prst="rect">
            <a:avLst/>
          </a:prstGeom>
        </p:spPr>
        <p:txBody>
          <a:bodyPr wrap="square" lIns="119754" tIns="59877" rIns="119754" bIns="59877">
            <a:spAutoFit/>
          </a:bodyPr>
          <a:lstStyle/>
          <a:p>
            <a:r>
              <a:rPr lang="zh-CN" altLang="en-US" sz="2400" b="1" dirty="0">
                <a:solidFill>
                  <a:srgbClr val="0B5F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领先</a:t>
            </a:r>
            <a:endParaRPr lang="zh-CN" altLang="en-US" sz="2400" b="1" dirty="0">
              <a:solidFill>
                <a:srgbClr val="0B5F8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9536622" y="3910085"/>
            <a:ext cx="960669" cy="488315"/>
          </a:xfrm>
          <a:prstGeom prst="rect">
            <a:avLst/>
          </a:prstGeom>
        </p:spPr>
        <p:txBody>
          <a:bodyPr wrap="square" lIns="119754" tIns="59877" rIns="119754" bIns="59877">
            <a:spAutoFit/>
          </a:bodyPr>
          <a:lstStyle/>
          <a:p>
            <a:r>
              <a:rPr lang="zh-CN" altLang="en-US" sz="2400" b="1" dirty="0">
                <a:solidFill>
                  <a:srgbClr val="0B5F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  <a:endParaRPr lang="zh-CN" altLang="en-US" sz="2400" b="1" dirty="0">
              <a:solidFill>
                <a:srgbClr val="0B5F8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0165" y="4480560"/>
            <a:ext cx="3978910" cy="1596390"/>
          </a:xfrm>
          <a:prstGeom prst="rect">
            <a:avLst/>
          </a:prstGeom>
        </p:spPr>
        <p:txBody>
          <a:bodyPr wrap="square" lIns="119754" tIns="59877" rIns="119754" bIns="59877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二十五年深耕，专注高校服务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产品线涵盖学校多部门：图书馆、教务处、人事处、科研处、保卫处、工会.....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000人团队，4000+高校客户。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263893" y="4480737"/>
            <a:ext cx="4183636" cy="1965960"/>
          </a:xfrm>
          <a:prstGeom prst="rect">
            <a:avLst/>
          </a:prstGeom>
        </p:spPr>
        <p:txBody>
          <a:bodyPr wrap="square" lIns="119754" tIns="59877" rIns="119754" bIns="59877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世界最大的中文电子图书提供商之一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国内最大的学术视频提供商之一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国内最大的通识课在线学习课程平台之一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内容生产、加工、应用全生态服务商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8371205" y="4480560"/>
            <a:ext cx="3700780" cy="857885"/>
          </a:xfrm>
          <a:prstGeom prst="rect">
            <a:avLst/>
          </a:prstGeom>
        </p:spPr>
        <p:txBody>
          <a:bodyPr wrap="square" lIns="119754" tIns="59877" rIns="119754" bIns="59877">
            <a:spAutoFit/>
          </a:bodyPr>
          <a:lstStyle/>
          <a:p>
            <a:pPr marL="224790" indent="-22479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个核心研发中心、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个办事处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本地化研发团队</a:t>
            </a:r>
            <a:endParaRPr 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331542" y="3910085"/>
            <a:ext cx="960669" cy="488315"/>
          </a:xfrm>
          <a:prstGeom prst="rect">
            <a:avLst/>
          </a:prstGeom>
        </p:spPr>
        <p:txBody>
          <a:bodyPr wrap="square" lIns="119754" tIns="59877" rIns="119754" bIns="59877">
            <a:spAutoFit/>
          </a:bodyPr>
          <a:lstStyle/>
          <a:p>
            <a:r>
              <a:rPr lang="zh-CN" altLang="en-US" sz="2400" b="1" dirty="0">
                <a:solidFill>
                  <a:srgbClr val="0B5F8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实力</a:t>
            </a:r>
            <a:endParaRPr lang="zh-CN" altLang="en-US" sz="2400" b="1" dirty="0">
              <a:solidFill>
                <a:srgbClr val="0B5F8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93394" y="-772160"/>
            <a:ext cx="11321415" cy="17032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zh-CN"/>
            </a:defPPr>
            <a:lvl1pPr lvl="0">
              <a:lnSpc>
                <a:spcPct val="90000"/>
              </a:lnSpc>
              <a:spcBef>
                <a:spcPct val="0"/>
              </a:spcBef>
              <a:buNone/>
              <a:defRPr sz="48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zh-CN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超星集团</a:t>
            </a:r>
            <a:endParaRPr lang="zh-CN" altLang="zh-CN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cxnSp>
        <p:nvCxnSpPr>
          <p:cNvPr id="3" name="直接连接符 2"/>
          <p:cNvCxnSpPr/>
          <p:nvPr>
            <p:custDataLst>
              <p:tags r:id="rId2"/>
            </p:custDataLst>
          </p:nvPr>
        </p:nvCxnSpPr>
        <p:spPr>
          <a:xfrm>
            <a:off x="391795" y="1139190"/>
            <a:ext cx="11321413" cy="635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占位符 8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3600718" y="397314"/>
            <a:ext cx="5336158" cy="747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专著高校产品服务二十五年</a:t>
            </a:r>
            <a:endParaRPr lang="zh-CN" altLang="en-US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rot="5400000">
            <a:off x="3765155" y="-234354"/>
            <a:ext cx="4788608" cy="5532908"/>
            <a:chOff x="1385458" y="991717"/>
            <a:chExt cx="3799418" cy="4389967"/>
          </a:xfrm>
        </p:grpSpPr>
        <p:grpSp>
          <p:nvGrpSpPr>
            <p:cNvPr id="3" name="组合 2"/>
            <p:cNvGrpSpPr/>
            <p:nvPr/>
          </p:nvGrpSpPr>
          <p:grpSpPr>
            <a:xfrm>
              <a:off x="1385458" y="991717"/>
              <a:ext cx="3799418" cy="4389967"/>
              <a:chOff x="1039093" y="743787"/>
              <a:chExt cx="2849563" cy="3292475"/>
            </a:xfrm>
          </p:grpSpPr>
          <p:sp>
            <p:nvSpPr>
              <p:cNvPr id="7" name="Freeform 52"/>
              <p:cNvSpPr/>
              <p:nvPr/>
            </p:nvSpPr>
            <p:spPr bwMode="auto">
              <a:xfrm>
                <a:off x="1039093" y="1567699"/>
                <a:ext cx="1646238" cy="1646238"/>
              </a:xfrm>
              <a:custGeom>
                <a:avLst/>
                <a:gdLst>
                  <a:gd name="T0" fmla="*/ 1037 w 1037"/>
                  <a:gd name="T1" fmla="*/ 519 h 1037"/>
                  <a:gd name="T2" fmla="*/ 518 w 1037"/>
                  <a:gd name="T3" fmla="*/ 1037 h 1037"/>
                  <a:gd name="T4" fmla="*/ 0 w 1037"/>
                  <a:gd name="T5" fmla="*/ 519 h 1037"/>
                  <a:gd name="T6" fmla="*/ 518 w 1037"/>
                  <a:gd name="T7" fmla="*/ 0 h 1037"/>
                  <a:gd name="T8" fmla="*/ 1037 w 1037"/>
                  <a:gd name="T9" fmla="*/ 519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7">
                    <a:moveTo>
                      <a:pt x="1037" y="519"/>
                    </a:moveTo>
                    <a:lnTo>
                      <a:pt x="518" y="1037"/>
                    </a:lnTo>
                    <a:lnTo>
                      <a:pt x="0" y="519"/>
                    </a:lnTo>
                    <a:lnTo>
                      <a:pt x="518" y="0"/>
                    </a:lnTo>
                    <a:lnTo>
                      <a:pt x="1037" y="519"/>
                    </a:lnTo>
                    <a:close/>
                  </a:path>
                </a:pathLst>
              </a:custGeom>
              <a:solidFill>
                <a:srgbClr val="0064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8" name="Freeform 54"/>
              <p:cNvSpPr/>
              <p:nvPr/>
            </p:nvSpPr>
            <p:spPr bwMode="auto">
              <a:xfrm>
                <a:off x="1861418" y="743787"/>
                <a:ext cx="1646238" cy="1646238"/>
              </a:xfrm>
              <a:custGeom>
                <a:avLst/>
                <a:gdLst>
                  <a:gd name="T0" fmla="*/ 1037 w 1037"/>
                  <a:gd name="T1" fmla="*/ 519 h 1037"/>
                  <a:gd name="T2" fmla="*/ 519 w 1037"/>
                  <a:gd name="T3" fmla="*/ 1037 h 1037"/>
                  <a:gd name="T4" fmla="*/ 0 w 1037"/>
                  <a:gd name="T5" fmla="*/ 519 h 1037"/>
                  <a:gd name="T6" fmla="*/ 519 w 1037"/>
                  <a:gd name="T7" fmla="*/ 0 h 1037"/>
                  <a:gd name="T8" fmla="*/ 1037 w 1037"/>
                  <a:gd name="T9" fmla="*/ 519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7">
                    <a:moveTo>
                      <a:pt x="1037" y="519"/>
                    </a:moveTo>
                    <a:lnTo>
                      <a:pt x="519" y="1037"/>
                    </a:lnTo>
                    <a:lnTo>
                      <a:pt x="0" y="519"/>
                    </a:lnTo>
                    <a:lnTo>
                      <a:pt x="519" y="0"/>
                    </a:lnTo>
                    <a:lnTo>
                      <a:pt x="1037" y="519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Freeform 58"/>
              <p:cNvSpPr/>
              <p:nvPr/>
            </p:nvSpPr>
            <p:spPr bwMode="auto">
              <a:xfrm>
                <a:off x="1861418" y="2391612"/>
                <a:ext cx="1646238" cy="1644650"/>
              </a:xfrm>
              <a:custGeom>
                <a:avLst/>
                <a:gdLst>
                  <a:gd name="T0" fmla="*/ 1037 w 1037"/>
                  <a:gd name="T1" fmla="*/ 518 h 1036"/>
                  <a:gd name="T2" fmla="*/ 519 w 1037"/>
                  <a:gd name="T3" fmla="*/ 1036 h 1036"/>
                  <a:gd name="T4" fmla="*/ 0 w 1037"/>
                  <a:gd name="T5" fmla="*/ 518 h 1036"/>
                  <a:gd name="T6" fmla="*/ 519 w 1037"/>
                  <a:gd name="T7" fmla="*/ 0 h 1036"/>
                  <a:gd name="T8" fmla="*/ 1037 w 1037"/>
                  <a:gd name="T9" fmla="*/ 518 h 10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1036">
                    <a:moveTo>
                      <a:pt x="1037" y="518"/>
                    </a:moveTo>
                    <a:lnTo>
                      <a:pt x="519" y="1036"/>
                    </a:lnTo>
                    <a:lnTo>
                      <a:pt x="0" y="518"/>
                    </a:lnTo>
                    <a:lnTo>
                      <a:pt x="519" y="0"/>
                    </a:lnTo>
                    <a:lnTo>
                      <a:pt x="1037" y="518"/>
                    </a:lnTo>
                    <a:close/>
                  </a:path>
                </a:pathLst>
              </a:custGeom>
              <a:solidFill>
                <a:srgbClr val="0095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Freeform 73"/>
              <p:cNvSpPr/>
              <p:nvPr/>
            </p:nvSpPr>
            <p:spPr bwMode="auto">
              <a:xfrm>
                <a:off x="1475656" y="1183524"/>
                <a:ext cx="2413000" cy="2414588"/>
              </a:xfrm>
              <a:custGeom>
                <a:avLst/>
                <a:gdLst>
                  <a:gd name="T0" fmla="*/ 1520 w 1520"/>
                  <a:gd name="T1" fmla="*/ 761 h 1521"/>
                  <a:gd name="T2" fmla="*/ 760 w 1520"/>
                  <a:gd name="T3" fmla="*/ 1521 h 1521"/>
                  <a:gd name="T4" fmla="*/ 0 w 1520"/>
                  <a:gd name="T5" fmla="*/ 761 h 1521"/>
                  <a:gd name="T6" fmla="*/ 760 w 1520"/>
                  <a:gd name="T7" fmla="*/ 0 h 1521"/>
                  <a:gd name="T8" fmla="*/ 1520 w 1520"/>
                  <a:gd name="T9" fmla="*/ 761 h 1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20" h="1521">
                    <a:moveTo>
                      <a:pt x="1520" y="761"/>
                    </a:moveTo>
                    <a:lnTo>
                      <a:pt x="760" y="1521"/>
                    </a:lnTo>
                    <a:lnTo>
                      <a:pt x="0" y="761"/>
                    </a:lnTo>
                    <a:lnTo>
                      <a:pt x="760" y="0"/>
                    </a:lnTo>
                    <a:lnTo>
                      <a:pt x="1520" y="7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defTabSz="1218565"/>
                <a:endParaRPr lang="zh-CN" altLang="en-US" sz="2400" ker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6" name="Rectangle 9"/>
            <p:cNvSpPr/>
            <p:nvPr/>
          </p:nvSpPr>
          <p:spPr>
            <a:xfrm rot="16200000">
              <a:off x="2432932" y="2680906"/>
              <a:ext cx="2364485" cy="923330"/>
            </a:xfrm>
            <a:prstGeom prst="rect">
              <a:avLst/>
            </a:prstGeom>
          </p:spPr>
          <p:txBody>
            <a:bodyPr wrap="square">
              <a:normAutofit/>
            </a:bodyPr>
            <a:lstStyle/>
            <a:p>
              <a:pPr algn="ctr" defTabSz="1218565"/>
              <a:r>
                <a:rPr lang="zh-CN" altLang="en-US" sz="5335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壹</a:t>
              </a:r>
              <a:endParaRPr lang="zh-CN" altLang="en-US" sz="5335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3003550" y="5272405"/>
            <a:ext cx="64668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spc="3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微信图书馆</a:t>
            </a:r>
            <a:endParaRPr lang="en-US" altLang="zh-CN" sz="2800" b="1" spc="300" dirty="0" smtClean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3" name="Freeform 60"/>
          <p:cNvSpPr/>
          <p:nvPr/>
        </p:nvSpPr>
        <p:spPr bwMode="auto">
          <a:xfrm>
            <a:off x="10261014" y="873276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Freeform 74"/>
          <p:cNvSpPr/>
          <p:nvPr/>
        </p:nvSpPr>
        <p:spPr bwMode="auto">
          <a:xfrm>
            <a:off x="10767978" y="394304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Freeform 74"/>
          <p:cNvSpPr/>
          <p:nvPr/>
        </p:nvSpPr>
        <p:spPr bwMode="auto">
          <a:xfrm>
            <a:off x="7608519" y="6192575"/>
            <a:ext cx="1735506" cy="1732831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Freeform 60"/>
          <p:cNvSpPr/>
          <p:nvPr/>
        </p:nvSpPr>
        <p:spPr bwMode="auto">
          <a:xfrm>
            <a:off x="210830" y="969661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Freeform 74"/>
          <p:cNvSpPr/>
          <p:nvPr/>
        </p:nvSpPr>
        <p:spPr bwMode="auto">
          <a:xfrm>
            <a:off x="717794" y="490689"/>
            <a:ext cx="1030288" cy="1028700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Freeform 60"/>
          <p:cNvSpPr/>
          <p:nvPr/>
        </p:nvSpPr>
        <p:spPr bwMode="auto">
          <a:xfrm>
            <a:off x="0" y="5869518"/>
            <a:ext cx="646113" cy="646113"/>
          </a:xfrm>
          <a:custGeom>
            <a:avLst/>
            <a:gdLst>
              <a:gd name="T0" fmla="*/ 407 w 407"/>
              <a:gd name="T1" fmla="*/ 203 h 407"/>
              <a:gd name="T2" fmla="*/ 203 w 407"/>
              <a:gd name="T3" fmla="*/ 407 h 407"/>
              <a:gd name="T4" fmla="*/ 0 w 407"/>
              <a:gd name="T5" fmla="*/ 203 h 407"/>
              <a:gd name="T6" fmla="*/ 203 w 407"/>
              <a:gd name="T7" fmla="*/ 0 h 407"/>
              <a:gd name="T8" fmla="*/ 407 w 407"/>
              <a:gd name="T9" fmla="*/ 20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7" h="407">
                <a:moveTo>
                  <a:pt x="407" y="203"/>
                </a:moveTo>
                <a:lnTo>
                  <a:pt x="203" y="407"/>
                </a:lnTo>
                <a:lnTo>
                  <a:pt x="0" y="203"/>
                </a:lnTo>
                <a:lnTo>
                  <a:pt x="203" y="0"/>
                </a:lnTo>
                <a:lnTo>
                  <a:pt x="407" y="203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74"/>
          <p:cNvSpPr/>
          <p:nvPr/>
        </p:nvSpPr>
        <p:spPr bwMode="auto">
          <a:xfrm>
            <a:off x="2006557" y="2275267"/>
            <a:ext cx="457243" cy="456538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Freeform 74"/>
          <p:cNvSpPr/>
          <p:nvPr/>
        </p:nvSpPr>
        <p:spPr bwMode="auto">
          <a:xfrm>
            <a:off x="9931357" y="5191928"/>
            <a:ext cx="457243" cy="456538"/>
          </a:xfrm>
          <a:custGeom>
            <a:avLst/>
            <a:gdLst>
              <a:gd name="T0" fmla="*/ 649 w 649"/>
              <a:gd name="T1" fmla="*/ 324 h 648"/>
              <a:gd name="T2" fmla="*/ 325 w 649"/>
              <a:gd name="T3" fmla="*/ 648 h 648"/>
              <a:gd name="T4" fmla="*/ 0 w 649"/>
              <a:gd name="T5" fmla="*/ 324 h 648"/>
              <a:gd name="T6" fmla="*/ 325 w 649"/>
              <a:gd name="T7" fmla="*/ 0 h 648"/>
              <a:gd name="T8" fmla="*/ 649 w 649"/>
              <a:gd name="T9" fmla="*/ 3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9" h="648">
                <a:moveTo>
                  <a:pt x="649" y="324"/>
                </a:moveTo>
                <a:lnTo>
                  <a:pt x="325" y="648"/>
                </a:lnTo>
                <a:lnTo>
                  <a:pt x="0" y="324"/>
                </a:lnTo>
                <a:lnTo>
                  <a:pt x="325" y="0"/>
                </a:lnTo>
                <a:lnTo>
                  <a:pt x="649" y="324"/>
                </a:lnTo>
                <a:close/>
              </a:path>
            </a:pathLst>
          </a:custGeom>
          <a:solidFill>
            <a:srgbClr val="49BAA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组合 20"/>
          <p:cNvGrpSpPr/>
          <p:nvPr/>
        </p:nvGrpSpPr>
        <p:grpSpPr>
          <a:xfrm>
            <a:off x="4286807" y="2811509"/>
            <a:ext cx="5797318" cy="965260"/>
            <a:chOff x="6264832" y="1562464"/>
            <a:chExt cx="5797318" cy="965260"/>
          </a:xfrm>
        </p:grpSpPr>
        <p:grpSp>
          <p:nvGrpSpPr>
            <p:cNvPr id="12" name="组合 11"/>
            <p:cNvGrpSpPr/>
            <p:nvPr/>
          </p:nvGrpSpPr>
          <p:grpSpPr>
            <a:xfrm>
              <a:off x="6264832" y="1562464"/>
              <a:ext cx="1012268" cy="965260"/>
              <a:chOff x="1385458" y="991717"/>
              <a:chExt cx="4603751" cy="4389967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1385458" y="991717"/>
                <a:ext cx="4603751" cy="4389967"/>
                <a:chOff x="1039093" y="743787"/>
                <a:chExt cx="3452813" cy="3292475"/>
              </a:xfrm>
            </p:grpSpPr>
            <p:sp>
              <p:nvSpPr>
                <p:cNvPr id="15" name="Freeform 52"/>
                <p:cNvSpPr/>
                <p:nvPr/>
              </p:nvSpPr>
              <p:spPr bwMode="auto">
                <a:xfrm>
                  <a:off x="1039093" y="1567699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8 w 1037"/>
                    <a:gd name="T3" fmla="*/ 1037 h 1037"/>
                    <a:gd name="T4" fmla="*/ 0 w 1037"/>
                    <a:gd name="T5" fmla="*/ 519 h 1037"/>
                    <a:gd name="T6" fmla="*/ 518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8" y="1037"/>
                      </a:lnTo>
                      <a:lnTo>
                        <a:pt x="0" y="519"/>
                      </a:lnTo>
                      <a:lnTo>
                        <a:pt x="518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64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1218565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6" name="Freeform 54"/>
                <p:cNvSpPr/>
                <p:nvPr/>
              </p:nvSpPr>
              <p:spPr bwMode="auto">
                <a:xfrm>
                  <a:off x="1861418" y="743787"/>
                  <a:ext cx="1646238" cy="1646238"/>
                </a:xfrm>
                <a:custGeom>
                  <a:avLst/>
                  <a:gdLst>
                    <a:gd name="T0" fmla="*/ 1037 w 1037"/>
                    <a:gd name="T1" fmla="*/ 519 h 1037"/>
                    <a:gd name="T2" fmla="*/ 519 w 1037"/>
                    <a:gd name="T3" fmla="*/ 1037 h 1037"/>
                    <a:gd name="T4" fmla="*/ 0 w 1037"/>
                    <a:gd name="T5" fmla="*/ 519 h 1037"/>
                    <a:gd name="T6" fmla="*/ 519 w 1037"/>
                    <a:gd name="T7" fmla="*/ 0 h 1037"/>
                    <a:gd name="T8" fmla="*/ 1037 w 1037"/>
                    <a:gd name="T9" fmla="*/ 519 h 10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7">
                      <a:moveTo>
                        <a:pt x="1037" y="519"/>
                      </a:moveTo>
                      <a:lnTo>
                        <a:pt x="519" y="1037"/>
                      </a:lnTo>
                      <a:lnTo>
                        <a:pt x="0" y="519"/>
                      </a:lnTo>
                      <a:lnTo>
                        <a:pt x="519" y="0"/>
                      </a:lnTo>
                      <a:lnTo>
                        <a:pt x="1037" y="519"/>
                      </a:lnTo>
                      <a:close/>
                    </a:path>
                  </a:pathLst>
                </a:custGeom>
                <a:solidFill>
                  <a:srgbClr val="00A99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1218565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7" name="Freeform 58"/>
                <p:cNvSpPr/>
                <p:nvPr/>
              </p:nvSpPr>
              <p:spPr bwMode="auto">
                <a:xfrm>
                  <a:off x="1861418" y="2391612"/>
                  <a:ext cx="1646238" cy="1644650"/>
                </a:xfrm>
                <a:custGeom>
                  <a:avLst/>
                  <a:gdLst>
                    <a:gd name="T0" fmla="*/ 1037 w 1037"/>
                    <a:gd name="T1" fmla="*/ 518 h 1036"/>
                    <a:gd name="T2" fmla="*/ 519 w 1037"/>
                    <a:gd name="T3" fmla="*/ 1036 h 1036"/>
                    <a:gd name="T4" fmla="*/ 0 w 1037"/>
                    <a:gd name="T5" fmla="*/ 518 h 1036"/>
                    <a:gd name="T6" fmla="*/ 519 w 1037"/>
                    <a:gd name="T7" fmla="*/ 0 h 1036"/>
                    <a:gd name="T8" fmla="*/ 1037 w 1037"/>
                    <a:gd name="T9" fmla="*/ 518 h 10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7" h="1036">
                      <a:moveTo>
                        <a:pt x="1037" y="518"/>
                      </a:moveTo>
                      <a:lnTo>
                        <a:pt x="519" y="1036"/>
                      </a:lnTo>
                      <a:lnTo>
                        <a:pt x="0" y="518"/>
                      </a:lnTo>
                      <a:lnTo>
                        <a:pt x="519" y="0"/>
                      </a:lnTo>
                      <a:lnTo>
                        <a:pt x="1037" y="518"/>
                      </a:lnTo>
                      <a:close/>
                    </a:path>
                  </a:pathLst>
                </a:custGeom>
                <a:solidFill>
                  <a:srgbClr val="0095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1218565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8" name="Freeform 73"/>
                <p:cNvSpPr/>
                <p:nvPr/>
              </p:nvSpPr>
              <p:spPr bwMode="auto">
                <a:xfrm>
                  <a:off x="1475656" y="1183524"/>
                  <a:ext cx="2413000" cy="2414588"/>
                </a:xfrm>
                <a:custGeom>
                  <a:avLst/>
                  <a:gdLst>
                    <a:gd name="T0" fmla="*/ 1520 w 1520"/>
                    <a:gd name="T1" fmla="*/ 761 h 1521"/>
                    <a:gd name="T2" fmla="*/ 760 w 1520"/>
                    <a:gd name="T3" fmla="*/ 1521 h 1521"/>
                    <a:gd name="T4" fmla="*/ 0 w 1520"/>
                    <a:gd name="T5" fmla="*/ 761 h 1521"/>
                    <a:gd name="T6" fmla="*/ 760 w 1520"/>
                    <a:gd name="T7" fmla="*/ 0 h 1521"/>
                    <a:gd name="T8" fmla="*/ 1520 w 1520"/>
                    <a:gd name="T9" fmla="*/ 761 h 1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20" h="1521">
                      <a:moveTo>
                        <a:pt x="1520" y="761"/>
                      </a:moveTo>
                      <a:lnTo>
                        <a:pt x="760" y="1521"/>
                      </a:lnTo>
                      <a:lnTo>
                        <a:pt x="0" y="761"/>
                      </a:lnTo>
                      <a:lnTo>
                        <a:pt x="760" y="0"/>
                      </a:lnTo>
                      <a:lnTo>
                        <a:pt x="1520" y="7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1218565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9" name="Freeform 74"/>
                <p:cNvSpPr/>
                <p:nvPr/>
              </p:nvSpPr>
              <p:spPr bwMode="auto">
                <a:xfrm>
                  <a:off x="3461618" y="2472574"/>
                  <a:ext cx="1030288" cy="1028700"/>
                </a:xfrm>
                <a:custGeom>
                  <a:avLst/>
                  <a:gdLst>
                    <a:gd name="T0" fmla="*/ 649 w 649"/>
                    <a:gd name="T1" fmla="*/ 324 h 648"/>
                    <a:gd name="T2" fmla="*/ 325 w 649"/>
                    <a:gd name="T3" fmla="*/ 648 h 648"/>
                    <a:gd name="T4" fmla="*/ 0 w 649"/>
                    <a:gd name="T5" fmla="*/ 324 h 648"/>
                    <a:gd name="T6" fmla="*/ 325 w 649"/>
                    <a:gd name="T7" fmla="*/ 0 h 648"/>
                    <a:gd name="T8" fmla="*/ 649 w 649"/>
                    <a:gd name="T9" fmla="*/ 324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9" h="648">
                      <a:moveTo>
                        <a:pt x="649" y="324"/>
                      </a:moveTo>
                      <a:lnTo>
                        <a:pt x="325" y="648"/>
                      </a:lnTo>
                      <a:lnTo>
                        <a:pt x="0" y="324"/>
                      </a:lnTo>
                      <a:lnTo>
                        <a:pt x="325" y="0"/>
                      </a:lnTo>
                      <a:lnTo>
                        <a:pt x="649" y="324"/>
                      </a:lnTo>
                      <a:close/>
                    </a:path>
                  </a:pathLst>
                </a:custGeom>
                <a:solidFill>
                  <a:srgbClr val="49BA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/>
                <a:lstStyle/>
                <a:p>
                  <a:pPr defTabSz="1218565"/>
                  <a:endParaRPr lang="zh-CN" altLang="en-US" sz="2400" kern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14" name="Rectangle 9"/>
              <p:cNvSpPr/>
              <p:nvPr/>
            </p:nvSpPr>
            <p:spPr>
              <a:xfrm>
                <a:off x="2122265" y="2221113"/>
                <a:ext cx="3062612" cy="1570826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pPr algn="ctr" defTabSz="1218565"/>
                <a:r>
                  <a:rPr lang="en-US" altLang="zh-CN" sz="2400" b="1" kern="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01</a:t>
                </a:r>
                <a:endParaRPr lang="zh-CN" altLang="en-US" sz="2400" b="1" kern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0" name="矩形 19"/>
            <p:cNvSpPr/>
            <p:nvPr/>
          </p:nvSpPr>
          <p:spPr>
            <a:xfrm>
              <a:off x="7327829" y="1786718"/>
              <a:ext cx="4734321" cy="5219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800" b="1" spc="300" dirty="0">
                  <a:solidFill>
                    <a:srgbClr val="3333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微信图书馆</a:t>
              </a:r>
              <a:endParaRPr lang="zh-CN" altLang="en-US" sz="2800" b="1" spc="300" dirty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7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9"/>
          <p:cNvSpPr/>
          <p:nvPr>
            <p:custDataLst>
              <p:tags r:id="rId1"/>
            </p:custDataLst>
          </p:nvPr>
        </p:nvSpPr>
        <p:spPr>
          <a:xfrm>
            <a:off x="554163" y="3783223"/>
            <a:ext cx="3556803" cy="19794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9" name="Rectangle 150"/>
          <p:cNvSpPr/>
          <p:nvPr>
            <p:custDataLst>
              <p:tags r:id="rId2"/>
            </p:custDataLst>
          </p:nvPr>
        </p:nvSpPr>
        <p:spPr>
          <a:xfrm>
            <a:off x="4318446" y="3783223"/>
            <a:ext cx="3556803" cy="1979493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0" name="Rectangle 151"/>
          <p:cNvSpPr/>
          <p:nvPr>
            <p:custDataLst>
              <p:tags r:id="rId3"/>
            </p:custDataLst>
          </p:nvPr>
        </p:nvSpPr>
        <p:spPr>
          <a:xfrm>
            <a:off x="8082730" y="3783223"/>
            <a:ext cx="3556803" cy="19794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20" name="MH_Text_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82730" y="3783397"/>
            <a:ext cx="3556803" cy="197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latinLnBrk="1"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rPr>
              <a:t>便利的互动性，信息推送迅速实时更新</a:t>
            </a: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</p:txBody>
      </p:sp>
      <p:sp>
        <p:nvSpPr>
          <p:cNvPr id="22" name="MH_Text_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318446" y="3783397"/>
            <a:ext cx="3556803" cy="197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latinLnBrk="1"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rPr>
              <a:t>基于LBS，特殊的地理位置服务</a:t>
            </a: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</p:txBody>
      </p:sp>
      <p:sp>
        <p:nvSpPr>
          <p:cNvPr id="24" name="MH_Text_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54904" y="3784138"/>
            <a:ext cx="3556803" cy="197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latinLnBrk="1"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rPr>
              <a:t>一对多传播，信息高达到率</a:t>
            </a: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  <a:p>
            <a:pPr algn="ctr" latinLnBrk="1">
              <a:lnSpc>
                <a:spcPct val="120000"/>
              </a:lnSpc>
              <a:defRPr/>
            </a:pP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</p:txBody>
      </p:sp>
      <p:sp>
        <p:nvSpPr>
          <p:cNvPr id="5" name="Rectangle 192"/>
          <p:cNvSpPr/>
          <p:nvPr>
            <p:custDataLst>
              <p:tags r:id="rId7"/>
            </p:custDataLst>
          </p:nvPr>
        </p:nvSpPr>
        <p:spPr>
          <a:xfrm>
            <a:off x="554163" y="1613111"/>
            <a:ext cx="3556803" cy="1979493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6" name="Rectangle 140"/>
          <p:cNvSpPr/>
          <p:nvPr>
            <p:custDataLst>
              <p:tags r:id="rId8"/>
            </p:custDataLst>
          </p:nvPr>
        </p:nvSpPr>
        <p:spPr>
          <a:xfrm>
            <a:off x="4318446" y="1613111"/>
            <a:ext cx="3556803" cy="197949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28" name="MH_Text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403017" y="1612265"/>
            <a:ext cx="3472329" cy="197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latinLnBrk="1"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rPr>
              <a:t>传播有效性</a:t>
            </a: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  <a:p>
            <a:pPr algn="ctr" latinLnBrk="1"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rPr>
              <a:t>更高</a:t>
            </a: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  <a:p>
            <a:pPr algn="ctr" latinLnBrk="1">
              <a:lnSpc>
                <a:spcPct val="120000"/>
              </a:lnSpc>
              <a:defRPr/>
            </a:pP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</p:txBody>
      </p:sp>
      <p:sp>
        <p:nvSpPr>
          <p:cNvPr id="30" name="MH_Text_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54990" y="1612900"/>
            <a:ext cx="3473450" cy="1977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latinLnBrk="1"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rPr>
              <a:t>可随时随地提供信息和服务，信息和服务能够到达的时间更长</a:t>
            </a: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</p:txBody>
      </p:sp>
      <p:sp>
        <p:nvSpPr>
          <p:cNvPr id="4" name="Rectangle 150"/>
          <p:cNvSpPr/>
          <p:nvPr>
            <p:custDataLst>
              <p:tags r:id="rId11"/>
            </p:custDataLst>
          </p:nvPr>
        </p:nvSpPr>
        <p:spPr>
          <a:xfrm>
            <a:off x="8082726" y="1612158"/>
            <a:ext cx="3556803" cy="1979493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14" name="MH_Text_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082726" y="1612332"/>
            <a:ext cx="3556803" cy="197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latinLnBrk="1">
              <a:lnSpc>
                <a:spcPct val="120000"/>
              </a:lnSpc>
              <a:defRPr/>
            </a:pP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rPr>
              <a:t>服务的定位更精准</a:t>
            </a:r>
            <a:endParaRPr lang="en-US" altLang="zh-CN" sz="2800" dirty="0">
              <a:solidFill>
                <a:schemeClr val="bg1"/>
              </a:solidFill>
              <a:latin typeface="+mn-lt"/>
              <a:ea typeface="+mn-ea"/>
              <a:sym typeface="Arial" panose="020B0604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493394" y="-772160"/>
            <a:ext cx="11321415" cy="17032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zh-CN"/>
            </a:defPPr>
            <a:lvl1pPr lvl="0">
              <a:lnSpc>
                <a:spcPct val="90000"/>
              </a:lnSpc>
              <a:spcBef>
                <a:spcPct val="0"/>
              </a:spcBef>
              <a:buNone/>
              <a:defRPr sz="48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zh-CN" noProof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时代背景</a:t>
            </a:r>
            <a:endParaRPr lang="zh-CN" altLang="zh-CN" noProof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cxnSp>
        <p:nvCxnSpPr>
          <p:cNvPr id="7" name="直接连接符 6"/>
          <p:cNvCxnSpPr/>
          <p:nvPr>
            <p:custDataLst>
              <p:tags r:id="rId14"/>
            </p:custDataLst>
          </p:nvPr>
        </p:nvCxnSpPr>
        <p:spPr>
          <a:xfrm>
            <a:off x="391795" y="1139190"/>
            <a:ext cx="11321413" cy="635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占位符 8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3600718" y="397314"/>
            <a:ext cx="5336158" cy="747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spc="30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微信公众平台的发展与优势</a:t>
            </a:r>
            <a:endParaRPr lang="zh-CN" altLang="en-US" sz="2800" b="1" spc="300" dirty="0" smtClean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custDataLst>
      <p:tags r:id="rId1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六边形 6"/>
          <p:cNvSpPr/>
          <p:nvPr/>
        </p:nvSpPr>
        <p:spPr bwMode="auto">
          <a:xfrm>
            <a:off x="6140450" y="1299845"/>
            <a:ext cx="1835150" cy="1478280"/>
          </a:xfrm>
          <a:prstGeom prst="hexago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六边形 7"/>
          <p:cNvSpPr/>
          <p:nvPr/>
        </p:nvSpPr>
        <p:spPr bwMode="auto">
          <a:xfrm>
            <a:off x="7678420" y="522605"/>
            <a:ext cx="1835150" cy="1478280"/>
          </a:xfrm>
          <a:prstGeom prst="hexagon">
            <a:avLst/>
          </a:prstGeom>
          <a:solidFill>
            <a:srgbClr val="025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移动、碎片化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阅读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六边形 8"/>
          <p:cNvSpPr/>
          <p:nvPr/>
        </p:nvSpPr>
        <p:spPr bwMode="auto">
          <a:xfrm>
            <a:off x="7729220" y="2102485"/>
            <a:ext cx="1756410" cy="1478280"/>
          </a:xfrm>
          <a:prstGeom prst="hexagon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微信图书馆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8930" y="2188845"/>
            <a:ext cx="538607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一方面利用我司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各方面资源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一方面集成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学校已有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服务，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借助于微信公众平台，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不但能够及时的将消息传播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给学生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，而且能够更好的为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提供服务</a:t>
            </a:r>
            <a:endParaRPr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六边形 11"/>
          <p:cNvSpPr/>
          <p:nvPr/>
        </p:nvSpPr>
        <p:spPr bwMode="auto">
          <a:xfrm>
            <a:off x="9222740" y="1292225"/>
            <a:ext cx="1835150" cy="1478280"/>
          </a:xfrm>
          <a:prstGeom prst="hexagon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优质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资源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六边形 12"/>
          <p:cNvSpPr/>
          <p:nvPr/>
        </p:nvSpPr>
        <p:spPr bwMode="auto">
          <a:xfrm>
            <a:off x="6140450" y="2875915"/>
            <a:ext cx="1835150" cy="1478280"/>
          </a:xfrm>
          <a:prstGeom prst="hexagon">
            <a:avLst/>
          </a:prstGeom>
          <a:solidFill>
            <a:srgbClr val="025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一站式检索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六边形 13"/>
          <p:cNvSpPr/>
          <p:nvPr/>
        </p:nvSpPr>
        <p:spPr bwMode="auto">
          <a:xfrm>
            <a:off x="7716520" y="3683635"/>
            <a:ext cx="1835150" cy="1478280"/>
          </a:xfrm>
          <a:prstGeom prst="hexagon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图书馆自助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六边形 14"/>
          <p:cNvSpPr/>
          <p:nvPr/>
        </p:nvSpPr>
        <p:spPr bwMode="auto">
          <a:xfrm>
            <a:off x="9217660" y="2837815"/>
            <a:ext cx="1835150" cy="1478280"/>
          </a:xfrm>
          <a:prstGeom prst="hexagon">
            <a:avLst/>
          </a:prstGeom>
          <a:solidFill>
            <a:srgbClr val="025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defRPr/>
            </a:pPr>
            <a:r>
              <a:rPr 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适应多终端</a:t>
            </a:r>
            <a:endParaRPr 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24"/>
          <p:cNvSpPr txBox="1"/>
          <p:nvPr/>
        </p:nvSpPr>
        <p:spPr>
          <a:xfrm>
            <a:off x="2980373" y="6058536"/>
            <a:ext cx="623031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一站式移动服务</a:t>
            </a:r>
            <a:endParaRPr lang="zh-CN" altLang="en-US" sz="28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3680" y="687070"/>
            <a:ext cx="2428875" cy="47815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7980" y="687070"/>
            <a:ext cx="2371725" cy="475297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785" y="687070"/>
            <a:ext cx="2352675" cy="46958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0150" y="687070"/>
            <a:ext cx="2371725" cy="47148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6340" y="719455"/>
            <a:ext cx="2362200" cy="47434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7440" y="719455"/>
            <a:ext cx="2343150" cy="47720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>
        <p:random/>
      </p:transition>
    </mc:Choice>
    <mc:Fallback>
      <p:transition>
        <p:random/>
      </p:transition>
    </mc:Fallback>
  </mc:AlternateContent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10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MH" val="20150921115827"/>
  <p:tag name="MH_LIBRARY" val="GRAPHIC"/>
  <p:tag name="MH_TYPE" val="Text"/>
  <p:tag name="MH_ORDER" val="1"/>
  <p:tag name="KSO_WM_UNIT_TYPE" val="l_h_f"/>
  <p:tag name="KSO_WM_UNIT_INDEX" val="1_4_1"/>
  <p:tag name="KSO_WM_UNIT_CLEAR" val="1"/>
  <p:tag name="KSO_WM_UNIT_LAYERLEVEL" val="1_1_1"/>
  <p:tag name="KSO_WM_UNIT_VALUE" val="22"/>
  <p:tag name="KSO_WM_UNIT_HIGHLIGHT" val="0"/>
  <p:tag name="KSO_WM_UNIT_COMPATIBLE" val="0"/>
  <p:tag name="KSO_WM_UNIT_PRESET_TEXT_INDEX" val="4"/>
  <p:tag name="KSO_WM_UNIT_PRESET_TEXT_LEN" val="35"/>
  <p:tag name="KSO_WM_DIAGRAM_GROUP_CODE" val="l1-11"/>
  <p:tag name="KSO_WM_UNIT_ID" val="custom20182766_17*l_h_f*1_4_1"/>
  <p:tag name="KSO_WM_UNIT_TEXT_FILL_FORE_SCHEMECOLOR_INDEX" val="14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MH" val="20150921115827"/>
  <p:tag name="MH_LIBRARY" val="GRAPHIC"/>
  <p:tag name="MH_TYPE" val="Text"/>
  <p:tag name="MH_ORDER" val="1"/>
  <p:tag name="KSO_WM_UNIT_TYPE" val="l_h_f"/>
  <p:tag name="KSO_WM_UNIT_INDEX" val="1_3_1"/>
  <p:tag name="KSO_WM_UNIT_CLEAR" val="1"/>
  <p:tag name="KSO_WM_UNIT_LAYERLEVEL" val="1_1_1"/>
  <p:tag name="KSO_WM_UNIT_VALUE" val="22"/>
  <p:tag name="KSO_WM_UNIT_HIGHLIGHT" val="0"/>
  <p:tag name="KSO_WM_UNIT_COMPATIBLE" val="0"/>
  <p:tag name="KSO_WM_UNIT_PRESET_TEXT_INDEX" val="4"/>
  <p:tag name="KSO_WM_UNIT_PRESET_TEXT_LEN" val="35"/>
  <p:tag name="KSO_WM_DIAGRAM_GROUP_CODE" val="l1-11"/>
  <p:tag name="KSO_WM_UNIT_ID" val="custom20182766_17*l_h_f*1_3_1"/>
  <p:tag name="KSO_WM_UNIT_TEXT_FILL_FORE_SCHEMECOLOR_INDEX" val="14"/>
  <p:tag name="KSO_WM_UNIT_TEXT_FILL_TYPE" val="1"/>
  <p:tag name="KSO_WM_UNIT_USESOURCEFORMAT_APPLY" val="1"/>
</p:tagLst>
</file>

<file path=ppt/tags/tag12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CLEAR" val="1"/>
  <p:tag name="KSO_WM_DIAGRAM_GROUP_CODE" val="l1-11"/>
  <p:tag name="KSO_WM_UNIT_TYPE" val="l_h_i"/>
  <p:tag name="KSO_WM_UNIT_INDEX" val="1_1_1"/>
  <p:tag name="KSO_WM_UNIT_ID" val="custom20182766_17*l_h_i*1_1_1"/>
  <p:tag name="KSO_WM_UNIT_LAYERLEVEL" val="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3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CLEAR" val="1"/>
  <p:tag name="KSO_WM_DIAGRAM_GROUP_CODE" val="l1-11"/>
  <p:tag name="KSO_WM_UNIT_TYPE" val="l_h_i"/>
  <p:tag name="KSO_WM_UNIT_INDEX" val="1_2_1"/>
  <p:tag name="KSO_WM_UNIT_ID" val="custom20182766_17*l_h_i*1_2_1"/>
  <p:tag name="KSO_WM_UNIT_LAYERLEVEL" val="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MH" val="20150921115827"/>
  <p:tag name="MH_LIBRARY" val="GRAPHIC"/>
  <p:tag name="MH_TYPE" val="Text"/>
  <p:tag name="MH_ORDER" val="1"/>
  <p:tag name="KSO_WM_UNIT_TYPE" val="l_h_f"/>
  <p:tag name="KSO_WM_UNIT_INDEX" val="1_2_1"/>
  <p:tag name="KSO_WM_UNIT_CLEAR" val="1"/>
  <p:tag name="KSO_WM_UNIT_LAYERLEVEL" val="1_1_1"/>
  <p:tag name="KSO_WM_UNIT_VALUE" val="22"/>
  <p:tag name="KSO_WM_UNIT_HIGHLIGHT" val="0"/>
  <p:tag name="KSO_WM_UNIT_COMPATIBLE" val="0"/>
  <p:tag name="KSO_WM_UNIT_PRESET_TEXT_INDEX" val="4"/>
  <p:tag name="KSO_WM_UNIT_PRESET_TEXT_LEN" val="35"/>
  <p:tag name="KSO_WM_DIAGRAM_GROUP_CODE" val="l1-11"/>
  <p:tag name="KSO_WM_UNIT_ID" val="custom20182766_17*l_h_f*1_2_1"/>
  <p:tag name="KSO_WM_UNIT_TEXT_FILL_FORE_SCHEMECOLOR_INDEX" val="14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MH" val="20150921115827"/>
  <p:tag name="MH_LIBRARY" val="GRAPHIC"/>
  <p:tag name="MH_TYPE" val="Text"/>
  <p:tag name="MH_ORDER" val="1"/>
  <p:tag name="KSO_WM_UNIT_TYPE" val="l_h_f"/>
  <p:tag name="KSO_WM_UNIT_INDEX" val="1_1_1"/>
  <p:tag name="KSO_WM_UNIT_CLEAR" val="1"/>
  <p:tag name="KSO_WM_UNIT_LAYERLEVEL" val="1_1_1"/>
  <p:tag name="KSO_WM_UNIT_VALUE" val="22"/>
  <p:tag name="KSO_WM_UNIT_HIGHLIGHT" val="0"/>
  <p:tag name="KSO_WM_UNIT_COMPATIBLE" val="0"/>
  <p:tag name="KSO_WM_UNIT_PRESET_TEXT_INDEX" val="4"/>
  <p:tag name="KSO_WM_UNIT_PRESET_TEXT_LEN" val="35"/>
  <p:tag name="KSO_WM_DIAGRAM_GROUP_CODE" val="l1-11"/>
  <p:tag name="KSO_WM_UNIT_ID" val="custom20182766_17*l_h_f*1_1_1"/>
  <p:tag name="KSO_WM_UNIT_TEXT_FILL_FORE_SCHEMECOLOR_INDEX" val="14"/>
  <p:tag name="KSO_WM_UNIT_TEXT_FILL_TYPE" val="1"/>
  <p:tag name="KSO_WM_UNIT_USESOURCEFORMAT_APPLY" val="1"/>
</p:tagLst>
</file>

<file path=ppt/tags/tag16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CLEAR" val="1"/>
  <p:tag name="KSO_WM_DIAGRAM_GROUP_CODE" val="l1-11"/>
  <p:tag name="KSO_WM_UNIT_TYPE" val="l_h_i"/>
  <p:tag name="KSO_WM_UNIT_INDEX" val="1_4_1"/>
  <p:tag name="KSO_WM_UNIT_ID" val="custom20182766_17*l_h_i*1_4_1"/>
  <p:tag name="KSO_WM_UNIT_LAYERLEVEL" val="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MH" val="20150921115827"/>
  <p:tag name="MH_LIBRARY" val="GRAPHIC"/>
  <p:tag name="MH_TYPE" val="Text"/>
  <p:tag name="MH_ORDER" val="1"/>
  <p:tag name="KSO_WM_UNIT_TYPE" val="l_h_f"/>
  <p:tag name="KSO_WM_UNIT_INDEX" val="1_4_1"/>
  <p:tag name="KSO_WM_UNIT_CLEAR" val="1"/>
  <p:tag name="KSO_WM_UNIT_LAYERLEVEL" val="1_1_1"/>
  <p:tag name="KSO_WM_UNIT_VALUE" val="22"/>
  <p:tag name="KSO_WM_UNIT_HIGHLIGHT" val="0"/>
  <p:tag name="KSO_WM_UNIT_COMPATIBLE" val="0"/>
  <p:tag name="KSO_WM_UNIT_PRESET_TEXT_INDEX" val="4"/>
  <p:tag name="KSO_WM_UNIT_PRESET_TEXT_LEN" val="35"/>
  <p:tag name="KSO_WM_DIAGRAM_GROUP_CODE" val="l1-11"/>
  <p:tag name="KSO_WM_UNIT_ID" val="custom20182766_17*l_h_f*1_4_1"/>
  <p:tag name="KSO_WM_UNIT_TEXT_FILL_FORE_SCHEMECOLOR_INDEX" val="14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PRESET_TEXT_LEN" val="17"/>
  <p:tag name="KSO_WM_UNIT_PRESET_TEXT_INDEX" val="3"/>
  <p:tag name="KSO_WM_UNIT_CLEAR" val="0"/>
  <p:tag name="KSO_WM_UNIT_COMPATIBLE" val="0"/>
  <p:tag name="KSO_WM_UNIT_HIGHLIGHT" val="0"/>
  <p:tag name="KSO_WM_UNIT_ISCONTENTSTITLE" val="0"/>
  <p:tag name="KSO_WM_UNIT_VALUE" val="38"/>
  <p:tag name="KSO_WM_UNIT_LAYERLEVEL" val="1"/>
  <p:tag name="KSO_WM_UNIT_INDEX" val="1"/>
  <p:tag name="KSO_WM_UNIT_ID" val="custom20182766_20*a*1"/>
  <p:tag name="KSO_WM_UNIT_TYPE" val="a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2766_20*i*2"/>
  <p:tag name="KSO_WM_TEMPLATE_CATEGORY" val="custom"/>
  <p:tag name="KSO_WM_TEMPLATE_INDEX" val="20182766"/>
  <p:tag name="KSO_WM_UNIT_INDEX" val="2"/>
</p:tagLst>
</file>

<file path=ppt/tags/tag2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PRESET_TEXT_LEN" val="17"/>
  <p:tag name="KSO_WM_UNIT_PRESET_TEXT_INDEX" val="3"/>
  <p:tag name="KSO_WM_UNIT_CLEAR" val="0"/>
  <p:tag name="KSO_WM_UNIT_COMPATIBLE" val="0"/>
  <p:tag name="KSO_WM_UNIT_HIGHLIGHT" val="0"/>
  <p:tag name="KSO_WM_UNIT_ISCONTENTSTITLE" val="0"/>
  <p:tag name="KSO_WM_UNIT_VALUE" val="38"/>
  <p:tag name="KSO_WM_UNIT_LAYERLEVEL" val="1"/>
  <p:tag name="KSO_WM_UNIT_INDEX" val="1"/>
  <p:tag name="KSO_WM_UNIT_ID" val="custom20182766_20*a*1"/>
  <p:tag name="KSO_WM_UNIT_TYPE" val="a"/>
</p:tagLst>
</file>

<file path=ppt/tags/tag20.xml><?xml version="1.0" encoding="utf-8"?>
<p:tagLst xmlns:p="http://schemas.openxmlformats.org/presentationml/2006/main">
  <p:tag name="KSO_WM_TEMPLATE_CATEGORY" val="custom"/>
  <p:tag name="KSO_WM_TEMPLATE_INDEX" val="20182766"/>
  <p:tag name="KSO_WM_UNIT_TYPE" val="b"/>
  <p:tag name="KSO_WM_UNIT_INDEX" val="1"/>
  <p:tag name="KSO_WM_UNIT_ID" val="custom20182766_12*b*1"/>
  <p:tag name="KSO_WM_UNIT_LAYERLEVEL" val="1"/>
  <p:tag name="KSO_WM_UNIT_VALUE" val="44"/>
  <p:tag name="KSO_WM_UNIT_ISCONTENTSTITLE" val="0"/>
  <p:tag name="KSO_WM_UNIT_HIGHLIGHT" val="0"/>
  <p:tag name="KSO_WM_UNIT_COMPATIBLE" val="0"/>
  <p:tag name="KSO_WM_UNIT_CLEAR" val="0"/>
  <p:tag name="KSO_WM_UNIT_PRESET_TEXT_INDEX" val="4"/>
  <p:tag name="KSO_WM_UNIT_PRESET_TEXT_LEN" val="26"/>
  <p:tag name="KSO_WM_BEAUTIFY_FLAG" val="#wm#"/>
  <p:tag name="KSO_WM_TAG_VERSION" val="1.0"/>
</p:tagLst>
</file>

<file path=ppt/tags/tag21.xml><?xml version="1.0" encoding="utf-8"?>
<p:tagLst xmlns:p="http://schemas.openxmlformats.org/presentationml/2006/main">
  <p:tag name="KSO_WM_TAG_VERSION" val="1.0"/>
  <p:tag name="KSO_WM_SLIDE_ITEM_CNT" val="1"/>
  <p:tag name="KSO_WM_SLIDE_LAYOUT" val="a_l"/>
  <p:tag name="KSO_WM_SLIDE_LAYOUT_CNT" val="1_1"/>
  <p:tag name="KSO_WM_SLIDE_TYPE" val="text"/>
  <p:tag name="KSO_WM_BEAUTIFY_FLAG" val="#wm#"/>
  <p:tag name="KSO_WM_SLIDE_POSITION" val="106*150"/>
  <p:tag name="KSO_WM_SLIDE_SIZE" val="748*279"/>
  <p:tag name="KSO_WM_TEMPLATE_CATEGORY" val="custom"/>
  <p:tag name="KSO_WM_TEMPLATE_INDEX" val="20182766"/>
  <p:tag name="KSO_WM_SLIDE_ID" val="custom20182766_17"/>
  <p:tag name="KSO_WM_SLIDE_INDEX" val="17"/>
  <p:tag name="KSO_WM_DIAGRAM_GROUP_CODE" val="l1-11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182766"/>
</p:tagLst>
</file>

<file path=ppt/tags/tag23.xml><?xml version="1.0" encoding="utf-8"?>
<p:tagLst xmlns:p="http://schemas.openxmlformats.org/presentationml/2006/main">
  <p:tag name="KSO_WM_BEAUTIFY_FLAG" val="#wm#"/>
  <p:tag name="KSO_WM_TEMPLATE_CATEGORY" val="custom"/>
  <p:tag name="KSO_WM_TEMPLATE_INDEX" val="20182766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182766"/>
</p:tagLst>
</file>

<file path=ppt/tags/tag25.xml><?xml version="1.0" encoding="utf-8"?>
<p:tagLst xmlns:p="http://schemas.openxmlformats.org/presentationml/2006/main">
  <p:tag name="KSO_WM_BEAUTIFY_FLAG" val="#wm#"/>
  <p:tag name="KSO_WM_TEMPLATE_CATEGORY" val="basetag"/>
  <p:tag name="KSO_WM_TEMPLATE_INDEX" val="20163606"/>
</p:tagLst>
</file>

<file path=ppt/tags/tag26.xml><?xml version="1.0" encoding="utf-8"?>
<p:tagLst xmlns:p="http://schemas.openxmlformats.org/presentationml/2006/main">
  <p:tag name="commondata" val="eyJoZGlkIjoiYzUxZGEzZmQzMTcwYmM3OWE5YjBkNjhjNmU2ODkzMTQifQ==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2766_20*i*2"/>
  <p:tag name="KSO_WM_TEMPLATE_CATEGORY" val="custom"/>
  <p:tag name="KSO_WM_TEMPLATE_INDEX" val="20182766"/>
  <p:tag name="KSO_WM_UNIT_INDEX" val="2"/>
</p:tagLst>
</file>

<file path=ppt/tags/tag4.xml><?xml version="1.0" encoding="utf-8"?>
<p:tagLst xmlns:p="http://schemas.openxmlformats.org/presentationml/2006/main">
  <p:tag name="KSO_WM_TEMPLATE_CATEGORY" val="custom"/>
  <p:tag name="KSO_WM_TEMPLATE_INDEX" val="20182766"/>
  <p:tag name="KSO_WM_UNIT_TYPE" val="b"/>
  <p:tag name="KSO_WM_UNIT_INDEX" val="1"/>
  <p:tag name="KSO_WM_UNIT_ID" val="custom20182766_12*b*1"/>
  <p:tag name="KSO_WM_UNIT_LAYERLEVEL" val="1"/>
  <p:tag name="KSO_WM_UNIT_VALUE" val="44"/>
  <p:tag name="KSO_WM_UNIT_ISCONTENTSTITLE" val="0"/>
  <p:tag name="KSO_WM_UNIT_HIGHLIGHT" val="0"/>
  <p:tag name="KSO_WM_UNIT_COMPATIBLE" val="0"/>
  <p:tag name="KSO_WM_UNIT_CLEAR" val="0"/>
  <p:tag name="KSO_WM_UNIT_PRESET_TEXT_INDEX" val="4"/>
  <p:tag name="KSO_WM_UNIT_PRESET_TEXT_LEN" val="26"/>
  <p:tag name="KSO_WM_BEAUTIFY_FLAG" val="#wm#"/>
  <p:tag name="KSO_WM_TAG_VERSION" val="1.0"/>
</p:tagLst>
</file>

<file path=ppt/tags/tag5.xml><?xml version="1.0" encoding="utf-8"?>
<p:tagLst xmlns:p="http://schemas.openxmlformats.org/presentationml/2006/main">
  <p:tag name="KSO_WM_SLIDE_LAYOUT_CNT" val="1_1"/>
  <p:tag name="KSO_WM_SLIDE_LAYOUT" val="a_f"/>
  <p:tag name="KSO_WM_SLIDE_SIZE" val="891*84"/>
  <p:tag name="KSO_WM_SLIDE_POSITION" val="38*269"/>
  <p:tag name="KSO_WM_BEAUTIFY_FLAG" val="#wm#"/>
  <p:tag name="KSO_WM_SLIDE_TYPE" val="text"/>
  <p:tag name="KSO_WM_SLIDE_ITEM_CNT" val="1"/>
  <p:tag name="KSO_WM_SLIDE_INDEX" val="20"/>
  <p:tag name="KSO_WM_SLIDE_ID" val="custom20182766_20"/>
  <p:tag name="KSO_WM_TAG_VERSION" val="1.0"/>
  <p:tag name="KSO_WM_TEMPLATE_INDEX" val="20182766"/>
  <p:tag name="KSO_WM_TEMPLATE_CATEGORY" val="custom"/>
</p:tagLst>
</file>

<file path=ppt/tags/tag6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CLEAR" val="1"/>
  <p:tag name="KSO_WM_DIAGRAM_GROUP_CODE" val="l1-11"/>
  <p:tag name="KSO_WM_UNIT_TYPE" val="l_h_i"/>
  <p:tag name="KSO_WM_UNIT_INDEX" val="1_3_1"/>
  <p:tag name="KSO_WM_UNIT_ID" val="custom20182766_17*l_h_i*1_3_1"/>
  <p:tag name="KSO_WM_UNIT_LAYERLEVEL" val="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CLEAR" val="1"/>
  <p:tag name="KSO_WM_DIAGRAM_GROUP_CODE" val="l1-11"/>
  <p:tag name="KSO_WM_UNIT_TYPE" val="l_h_i"/>
  <p:tag name="KSO_WM_UNIT_INDEX" val="1_4_1"/>
  <p:tag name="KSO_WM_UNIT_ID" val="custom20182766_17*l_h_i*1_4_1"/>
  <p:tag name="KSO_WM_UNIT_LAYERLEVEL" val="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KSO_WM_UNIT_CLEAR" val="1"/>
  <p:tag name="KSO_WM_DIAGRAM_GROUP_CODE" val="l1-11"/>
  <p:tag name="KSO_WM_UNIT_TYPE" val="l_h_i"/>
  <p:tag name="KSO_WM_UNIT_INDEX" val="1_5_1"/>
  <p:tag name="KSO_WM_UNIT_ID" val="custom20182766_17*l_h_i*1_5_1"/>
  <p:tag name="KSO_WM_UNIT_LAYERLEVEL" val="1_1_1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9.xml><?xml version="1.0" encoding="utf-8"?>
<p:tagLst xmlns:p="http://schemas.openxmlformats.org/presentationml/2006/main">
  <p:tag name="KSO_WM_TEMPLATE_CATEGORY" val="custom"/>
  <p:tag name="KSO_WM_TEMPLATE_INDEX" val="20182766"/>
  <p:tag name="KSO_WM_TAG_VERSION" val="1.0"/>
  <p:tag name="KSO_WM_BEAUTIFY_FLAG" val="#wm#"/>
  <p:tag name="MH" val="20150921115827"/>
  <p:tag name="MH_LIBRARY" val="GRAPHIC"/>
  <p:tag name="MH_TYPE" val="Text"/>
  <p:tag name="MH_ORDER" val="1"/>
  <p:tag name="KSO_WM_UNIT_TYPE" val="l_h_f"/>
  <p:tag name="KSO_WM_UNIT_INDEX" val="1_5_1"/>
  <p:tag name="KSO_WM_UNIT_CLEAR" val="1"/>
  <p:tag name="KSO_WM_UNIT_LAYERLEVEL" val="1_1_1"/>
  <p:tag name="KSO_WM_UNIT_VALUE" val="22"/>
  <p:tag name="KSO_WM_UNIT_HIGHLIGHT" val="0"/>
  <p:tag name="KSO_WM_UNIT_COMPATIBLE" val="0"/>
  <p:tag name="KSO_WM_UNIT_PRESET_TEXT_INDEX" val="4"/>
  <p:tag name="KSO_WM_UNIT_PRESET_TEXT_LEN" val="35"/>
  <p:tag name="KSO_WM_DIAGRAM_GROUP_CODE" val="l1-11"/>
  <p:tag name="KSO_WM_UNIT_ID" val="custom20182766_17*l_h_f*1_5_1"/>
  <p:tag name="KSO_WM_UNIT_TEXT_FILL_FORE_SCHEMECOLOR_INDEX" val="14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1224</Words>
  <Application>WPS 演示</Application>
  <PresentationFormat>自定义</PresentationFormat>
  <Paragraphs>140</Paragraphs>
  <Slides>18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黑体</vt:lpstr>
      <vt:lpstr>Calibri</vt:lpstr>
      <vt:lpstr>Arial Unicode MS</vt:lpstr>
      <vt:lpstr>等线</vt:lpstr>
      <vt:lpstr>Calibri Light</vt:lpstr>
      <vt:lpstr>等线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第一PPT</dc:creator>
  <cp:keywords>www.1ppt.com</cp:keywords>
  <dc:description>www.1ppt.com</dc:description>
  <cp:lastModifiedBy>an</cp:lastModifiedBy>
  <cp:revision>100</cp:revision>
  <dcterms:created xsi:type="dcterms:W3CDTF">2017-11-24T13:19:00Z</dcterms:created>
  <dcterms:modified xsi:type="dcterms:W3CDTF">2024-10-15T01:32:34Z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2052-12.1.0.18240</vt:lpwstr>
  </property>
  <property fmtid="{D5CDD505-2E9C-101B-9397-08002B2CF9AE}" pid="4" name="ICV">
    <vt:lpwstr>7E4E68E45D8C451EB1532676C00A2016_12</vt:lpwstr>
  </property>
</Properties>
</file>