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57"/>
  </p:notesMasterIdLst>
  <p:handoutMasterIdLst>
    <p:handoutMasterId r:id="rId58"/>
  </p:handoutMasterIdLst>
  <p:sldIdLst>
    <p:sldId id="347" r:id="rId2"/>
    <p:sldId id="263" r:id="rId3"/>
    <p:sldId id="264" r:id="rId4"/>
    <p:sldId id="265" r:id="rId5"/>
    <p:sldId id="269" r:id="rId6"/>
    <p:sldId id="268" r:id="rId7"/>
    <p:sldId id="6612" r:id="rId8"/>
    <p:sldId id="348" r:id="rId9"/>
    <p:sldId id="274" r:id="rId10"/>
    <p:sldId id="270" r:id="rId11"/>
    <p:sldId id="420" r:id="rId12"/>
    <p:sldId id="678" r:id="rId13"/>
    <p:sldId id="677" r:id="rId14"/>
    <p:sldId id="674" r:id="rId15"/>
    <p:sldId id="664" r:id="rId16"/>
    <p:sldId id="278" r:id="rId17"/>
    <p:sldId id="659" r:id="rId18"/>
    <p:sldId id="660" r:id="rId19"/>
    <p:sldId id="662" r:id="rId20"/>
    <p:sldId id="296" r:id="rId21"/>
    <p:sldId id="400" r:id="rId22"/>
    <p:sldId id="378" r:id="rId23"/>
    <p:sldId id="379" r:id="rId24"/>
    <p:sldId id="381" r:id="rId25"/>
    <p:sldId id="382" r:id="rId26"/>
    <p:sldId id="383" r:id="rId27"/>
    <p:sldId id="384" r:id="rId28"/>
    <p:sldId id="385" r:id="rId29"/>
    <p:sldId id="386" r:id="rId30"/>
    <p:sldId id="387" r:id="rId31"/>
    <p:sldId id="388" r:id="rId32"/>
    <p:sldId id="391" r:id="rId33"/>
    <p:sldId id="1571" r:id="rId34"/>
    <p:sldId id="1572" r:id="rId35"/>
    <p:sldId id="370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656" r:id="rId44"/>
    <p:sldId id="404" r:id="rId45"/>
    <p:sldId id="1573" r:id="rId46"/>
    <p:sldId id="668" r:id="rId47"/>
    <p:sldId id="669" r:id="rId48"/>
    <p:sldId id="670" r:id="rId49"/>
    <p:sldId id="309" r:id="rId50"/>
    <p:sldId id="371" r:id="rId51"/>
    <p:sldId id="372" r:id="rId52"/>
    <p:sldId id="6613" r:id="rId53"/>
    <p:sldId id="6614" r:id="rId54"/>
    <p:sldId id="1570" r:id="rId55"/>
    <p:sldId id="324" r:id="rId56"/>
  </p:sldIdLst>
  <p:sldSz cx="9144000" cy="5143500" type="screen16x9"/>
  <p:notesSz cx="6858000" cy="9144000"/>
  <p:custDataLst>
    <p:tags r:id="rId5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A00"/>
    <a:srgbClr val="11AA0F"/>
    <a:srgbClr val="FFE699"/>
    <a:srgbClr val="007452"/>
    <a:srgbClr val="017277"/>
    <a:srgbClr val="6B1F73"/>
    <a:srgbClr val="00833C"/>
    <a:srgbClr val="75BD1C"/>
    <a:srgbClr val="658D1B"/>
    <a:srgbClr val="6C10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1" autoAdjust="0"/>
    <p:restoredTop sz="94658"/>
  </p:normalViewPr>
  <p:slideViewPr>
    <p:cSldViewPr snapToGrid="0" snapToObjects="1" showGuides="1">
      <p:cViewPr varScale="1">
        <p:scale>
          <a:sx n="82" d="100"/>
          <a:sy n="82" d="100"/>
        </p:scale>
        <p:origin x="336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0" d="100"/>
        <a:sy n="180" d="100"/>
      </p:scale>
      <p:origin x="0" y="-45882"/>
    </p:cViewPr>
  </p:sorterViewPr>
  <p:notesViewPr>
    <p:cSldViewPr snapToGrid="0" snapToObjects="1">
      <p:cViewPr varScale="1">
        <p:scale>
          <a:sx n="64" d="100"/>
          <a:sy n="64" d="100"/>
        </p:scale>
        <p:origin x="3115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0AE44F-2AF8-4BA5-A80A-F86DEB6D4B2E}" type="doc">
      <dgm:prSet loTypeId="urn:microsoft.com/office/officeart/2005/8/layout/hProcess9#1" loCatId="process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904A6B21-91BF-4203-AC2E-D54AE0F11116}">
      <dgm:prSet phldrT="[Text]" custT="1"/>
      <dgm:spPr/>
      <dgm:t>
        <a:bodyPr/>
        <a:lstStyle/>
        <a:p>
          <a:r>
            <a:rPr lang="en-US" sz="1400" dirty="0"/>
            <a:t>Generally known information about the topic</a:t>
          </a:r>
        </a:p>
      </dgm:t>
    </dgm:pt>
    <dgm:pt modelId="{5600B772-F56A-4829-9DC5-A0D58FDBE32C}" type="parTrans" cxnId="{9D488802-C63A-418A-8189-4B77BC9E9534}">
      <dgm:prSet/>
      <dgm:spPr/>
      <dgm:t>
        <a:bodyPr/>
        <a:lstStyle/>
        <a:p>
          <a:endParaRPr lang="en-US"/>
        </a:p>
      </dgm:t>
    </dgm:pt>
    <dgm:pt modelId="{DBAF11F9-AFB7-4EF3-AE71-6AA2589288DB}" type="sibTrans" cxnId="{9D488802-C63A-418A-8189-4B77BC9E9534}">
      <dgm:prSet/>
      <dgm:spPr/>
      <dgm:t>
        <a:bodyPr/>
        <a:lstStyle/>
        <a:p>
          <a:endParaRPr lang="en-US"/>
        </a:p>
      </dgm:t>
    </dgm:pt>
    <dgm:pt modelId="{51AC6C64-F195-4B7A-B4F8-079DA6A8182D}">
      <dgm:prSet phldrT="[Text]" custT="1"/>
      <dgm:spPr/>
      <dgm:t>
        <a:bodyPr/>
        <a:lstStyle/>
        <a:p>
          <a:r>
            <a:rPr lang="en-US" sz="1400" dirty="0"/>
            <a:t>Prior studies’ historical context to your research</a:t>
          </a:r>
        </a:p>
      </dgm:t>
    </dgm:pt>
    <dgm:pt modelId="{5C61FE64-664A-442C-8F19-05C0CAAA6C92}" type="parTrans" cxnId="{2AD9F385-264C-4305-9FE0-9D7D4BBD4EF6}">
      <dgm:prSet/>
      <dgm:spPr/>
      <dgm:t>
        <a:bodyPr/>
        <a:lstStyle/>
        <a:p>
          <a:endParaRPr lang="en-US"/>
        </a:p>
      </dgm:t>
    </dgm:pt>
    <dgm:pt modelId="{D0B07628-5917-4A8F-86DD-A5930B6CAF9E}" type="sibTrans" cxnId="{2AD9F385-264C-4305-9FE0-9D7D4BBD4EF6}">
      <dgm:prSet/>
      <dgm:spPr/>
      <dgm:t>
        <a:bodyPr/>
        <a:lstStyle/>
        <a:p>
          <a:endParaRPr lang="en-US"/>
        </a:p>
      </dgm:t>
    </dgm:pt>
    <dgm:pt modelId="{1B478BFF-C9CC-4E6F-85EC-17B0FB44B592}">
      <dgm:prSet phldrT="[Text]" custT="1"/>
      <dgm:spPr/>
      <dgm:t>
        <a:bodyPr/>
        <a:lstStyle/>
        <a:p>
          <a:r>
            <a:rPr lang="en-US" sz="1400" dirty="0"/>
            <a:t>Your hypothesis and an overview </a:t>
          </a:r>
          <a:br>
            <a:rPr lang="en-US" sz="1400" dirty="0"/>
          </a:br>
          <a:r>
            <a:rPr lang="en-US" sz="1400" dirty="0"/>
            <a:t>of the results</a:t>
          </a:r>
        </a:p>
      </dgm:t>
    </dgm:pt>
    <dgm:pt modelId="{F1E4A4A6-CAFD-4C3F-A8BA-680786200262}" type="parTrans" cxnId="{DE8E3DA7-8612-48B6-85AD-43B811FB0DF2}">
      <dgm:prSet/>
      <dgm:spPr/>
      <dgm:t>
        <a:bodyPr/>
        <a:lstStyle/>
        <a:p>
          <a:endParaRPr lang="en-US"/>
        </a:p>
      </dgm:t>
    </dgm:pt>
    <dgm:pt modelId="{E9CCDFAA-2532-45B5-AE6B-C403FF2A1336}" type="sibTrans" cxnId="{DE8E3DA7-8612-48B6-85AD-43B811FB0DF2}">
      <dgm:prSet/>
      <dgm:spPr/>
      <dgm:t>
        <a:bodyPr/>
        <a:lstStyle/>
        <a:p>
          <a:endParaRPr lang="en-US"/>
        </a:p>
      </dgm:t>
    </dgm:pt>
    <dgm:pt modelId="{74F3E095-E6AB-4952-B30F-63B7A479DADC}">
      <dgm:prSet phldrT="[Text]" custT="1"/>
      <dgm:spPr/>
      <dgm:t>
        <a:bodyPr/>
        <a:lstStyle/>
        <a:p>
          <a:r>
            <a:rPr lang="en-US" sz="1400" dirty="0"/>
            <a:t>How the article is organized</a:t>
          </a:r>
        </a:p>
      </dgm:t>
    </dgm:pt>
    <dgm:pt modelId="{12678A62-8351-4181-8F4C-7C6A93ED8F6B}" type="parTrans" cxnId="{1A9F852C-0B9F-411E-9F6F-635D26C3AAF2}">
      <dgm:prSet/>
      <dgm:spPr/>
      <dgm:t>
        <a:bodyPr/>
        <a:lstStyle/>
        <a:p>
          <a:endParaRPr lang="en-US"/>
        </a:p>
      </dgm:t>
    </dgm:pt>
    <dgm:pt modelId="{392D79EB-2164-4E0A-B912-FAC2B7D6A8D1}" type="sibTrans" cxnId="{1A9F852C-0B9F-411E-9F6F-635D26C3AAF2}">
      <dgm:prSet/>
      <dgm:spPr/>
      <dgm:t>
        <a:bodyPr/>
        <a:lstStyle/>
        <a:p>
          <a:endParaRPr lang="en-US"/>
        </a:p>
      </dgm:t>
    </dgm:pt>
    <dgm:pt modelId="{3A27CC62-51B3-476D-80AE-9A43C8F4257B}" type="pres">
      <dgm:prSet presAssocID="{640AE44F-2AF8-4BA5-A80A-F86DEB6D4B2E}" presName="CompostProcess" presStyleCnt="0">
        <dgm:presLayoutVars>
          <dgm:dir/>
          <dgm:resizeHandles val="exact"/>
        </dgm:presLayoutVars>
      </dgm:prSet>
      <dgm:spPr/>
    </dgm:pt>
    <dgm:pt modelId="{A084BD6D-34B4-4A7B-B362-B3459E6052E4}" type="pres">
      <dgm:prSet presAssocID="{640AE44F-2AF8-4BA5-A80A-F86DEB6D4B2E}" presName="arrow" presStyleLbl="bgShp" presStyleIdx="0" presStyleCnt="1" custLinFactNeighborY="305"/>
      <dgm:spPr/>
    </dgm:pt>
    <dgm:pt modelId="{AA768D02-0687-4DFB-8782-70BEC51026A9}" type="pres">
      <dgm:prSet presAssocID="{640AE44F-2AF8-4BA5-A80A-F86DEB6D4B2E}" presName="linearProcess" presStyleCnt="0"/>
      <dgm:spPr/>
    </dgm:pt>
    <dgm:pt modelId="{9F13FEB1-3A6B-4A4B-9DC2-B2CC3BA3EEAA}" type="pres">
      <dgm:prSet presAssocID="{904A6B21-91BF-4203-AC2E-D54AE0F11116}" presName="textNode" presStyleLbl="node1" presStyleIdx="0" presStyleCnt="4">
        <dgm:presLayoutVars>
          <dgm:bulletEnabled val="1"/>
        </dgm:presLayoutVars>
      </dgm:prSet>
      <dgm:spPr/>
    </dgm:pt>
    <dgm:pt modelId="{2999200A-C950-4BC1-86D0-A9B3DA48F440}" type="pres">
      <dgm:prSet presAssocID="{DBAF11F9-AFB7-4EF3-AE71-6AA2589288DB}" presName="sibTrans" presStyleCnt="0"/>
      <dgm:spPr/>
    </dgm:pt>
    <dgm:pt modelId="{CE4C8744-B5BE-4285-9B80-8EE6D946CD62}" type="pres">
      <dgm:prSet presAssocID="{51AC6C64-F195-4B7A-B4F8-079DA6A8182D}" presName="textNode" presStyleLbl="node1" presStyleIdx="1" presStyleCnt="4">
        <dgm:presLayoutVars>
          <dgm:bulletEnabled val="1"/>
        </dgm:presLayoutVars>
      </dgm:prSet>
      <dgm:spPr/>
    </dgm:pt>
    <dgm:pt modelId="{B90F3975-0768-4C39-93A4-24D2951551E2}" type="pres">
      <dgm:prSet presAssocID="{D0B07628-5917-4A8F-86DD-A5930B6CAF9E}" presName="sibTrans" presStyleCnt="0"/>
      <dgm:spPr/>
    </dgm:pt>
    <dgm:pt modelId="{D7B163C1-7130-42B6-B14E-188C61B04A76}" type="pres">
      <dgm:prSet presAssocID="{1B478BFF-C9CC-4E6F-85EC-17B0FB44B592}" presName="textNode" presStyleLbl="node1" presStyleIdx="2" presStyleCnt="4">
        <dgm:presLayoutVars>
          <dgm:bulletEnabled val="1"/>
        </dgm:presLayoutVars>
      </dgm:prSet>
      <dgm:spPr/>
    </dgm:pt>
    <dgm:pt modelId="{94B1CEAA-7E87-4257-9EE8-4728B0A263C9}" type="pres">
      <dgm:prSet presAssocID="{E9CCDFAA-2532-45B5-AE6B-C403FF2A1336}" presName="sibTrans" presStyleCnt="0"/>
      <dgm:spPr/>
    </dgm:pt>
    <dgm:pt modelId="{902D9EA6-CDD0-47DB-881C-4A7B6691D796}" type="pres">
      <dgm:prSet presAssocID="{74F3E095-E6AB-4952-B30F-63B7A479DADC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C87F8002-9B4C-497C-9AD0-A2B710437320}" type="presOf" srcId="{74F3E095-E6AB-4952-B30F-63B7A479DADC}" destId="{902D9EA6-CDD0-47DB-881C-4A7B6691D796}" srcOrd="0" destOrd="0" presId="urn:microsoft.com/office/officeart/2005/8/layout/hProcess9#1"/>
    <dgm:cxn modelId="{9D488802-C63A-418A-8189-4B77BC9E9534}" srcId="{640AE44F-2AF8-4BA5-A80A-F86DEB6D4B2E}" destId="{904A6B21-91BF-4203-AC2E-D54AE0F11116}" srcOrd="0" destOrd="0" parTransId="{5600B772-F56A-4829-9DC5-A0D58FDBE32C}" sibTransId="{DBAF11F9-AFB7-4EF3-AE71-6AA2589288DB}"/>
    <dgm:cxn modelId="{973D5026-4A4C-4D72-AED8-2D505A23A417}" type="presOf" srcId="{1B478BFF-C9CC-4E6F-85EC-17B0FB44B592}" destId="{D7B163C1-7130-42B6-B14E-188C61B04A76}" srcOrd="0" destOrd="0" presId="urn:microsoft.com/office/officeart/2005/8/layout/hProcess9#1"/>
    <dgm:cxn modelId="{1A9F852C-0B9F-411E-9F6F-635D26C3AAF2}" srcId="{640AE44F-2AF8-4BA5-A80A-F86DEB6D4B2E}" destId="{74F3E095-E6AB-4952-B30F-63B7A479DADC}" srcOrd="3" destOrd="0" parTransId="{12678A62-8351-4181-8F4C-7C6A93ED8F6B}" sibTransId="{392D79EB-2164-4E0A-B912-FAC2B7D6A8D1}"/>
    <dgm:cxn modelId="{16778361-EEA7-4436-A9F4-5E11713D522B}" type="presOf" srcId="{51AC6C64-F195-4B7A-B4F8-079DA6A8182D}" destId="{CE4C8744-B5BE-4285-9B80-8EE6D946CD62}" srcOrd="0" destOrd="0" presId="urn:microsoft.com/office/officeart/2005/8/layout/hProcess9#1"/>
    <dgm:cxn modelId="{2AD9F385-264C-4305-9FE0-9D7D4BBD4EF6}" srcId="{640AE44F-2AF8-4BA5-A80A-F86DEB6D4B2E}" destId="{51AC6C64-F195-4B7A-B4F8-079DA6A8182D}" srcOrd="1" destOrd="0" parTransId="{5C61FE64-664A-442C-8F19-05C0CAAA6C92}" sibTransId="{D0B07628-5917-4A8F-86DD-A5930B6CAF9E}"/>
    <dgm:cxn modelId="{DB82A891-2583-4F27-A434-D5E7A8C7C83F}" type="presOf" srcId="{904A6B21-91BF-4203-AC2E-D54AE0F11116}" destId="{9F13FEB1-3A6B-4A4B-9DC2-B2CC3BA3EEAA}" srcOrd="0" destOrd="0" presId="urn:microsoft.com/office/officeart/2005/8/layout/hProcess9#1"/>
    <dgm:cxn modelId="{DE8E3DA7-8612-48B6-85AD-43B811FB0DF2}" srcId="{640AE44F-2AF8-4BA5-A80A-F86DEB6D4B2E}" destId="{1B478BFF-C9CC-4E6F-85EC-17B0FB44B592}" srcOrd="2" destOrd="0" parTransId="{F1E4A4A6-CAFD-4C3F-A8BA-680786200262}" sibTransId="{E9CCDFAA-2532-45B5-AE6B-C403FF2A1336}"/>
    <dgm:cxn modelId="{2CC16FE9-1245-4D3E-A70B-CBEFE643EAD5}" type="presOf" srcId="{640AE44F-2AF8-4BA5-A80A-F86DEB6D4B2E}" destId="{3A27CC62-51B3-476D-80AE-9A43C8F4257B}" srcOrd="0" destOrd="0" presId="urn:microsoft.com/office/officeart/2005/8/layout/hProcess9#1"/>
    <dgm:cxn modelId="{0610336C-8D33-43F1-9504-8A8B16BF73DA}" type="presParOf" srcId="{3A27CC62-51B3-476D-80AE-9A43C8F4257B}" destId="{A084BD6D-34B4-4A7B-B362-B3459E6052E4}" srcOrd="0" destOrd="0" presId="urn:microsoft.com/office/officeart/2005/8/layout/hProcess9#1"/>
    <dgm:cxn modelId="{B2C7A3D0-F779-4ADC-B19A-1F15B08936A0}" type="presParOf" srcId="{3A27CC62-51B3-476D-80AE-9A43C8F4257B}" destId="{AA768D02-0687-4DFB-8782-70BEC51026A9}" srcOrd="1" destOrd="0" presId="urn:microsoft.com/office/officeart/2005/8/layout/hProcess9#1"/>
    <dgm:cxn modelId="{D05F9AF9-C2D2-41BB-A0E8-0B8AE3E752D9}" type="presParOf" srcId="{AA768D02-0687-4DFB-8782-70BEC51026A9}" destId="{9F13FEB1-3A6B-4A4B-9DC2-B2CC3BA3EEAA}" srcOrd="0" destOrd="0" presId="urn:microsoft.com/office/officeart/2005/8/layout/hProcess9#1"/>
    <dgm:cxn modelId="{B6A20253-43D6-45FD-838F-7F6FE31B5C83}" type="presParOf" srcId="{AA768D02-0687-4DFB-8782-70BEC51026A9}" destId="{2999200A-C950-4BC1-86D0-A9B3DA48F440}" srcOrd="1" destOrd="0" presId="urn:microsoft.com/office/officeart/2005/8/layout/hProcess9#1"/>
    <dgm:cxn modelId="{DE300EFB-39F6-4282-AC9D-E61F82449DEB}" type="presParOf" srcId="{AA768D02-0687-4DFB-8782-70BEC51026A9}" destId="{CE4C8744-B5BE-4285-9B80-8EE6D946CD62}" srcOrd="2" destOrd="0" presId="urn:microsoft.com/office/officeart/2005/8/layout/hProcess9#1"/>
    <dgm:cxn modelId="{A024DE80-55A6-4558-8501-468FFDC41078}" type="presParOf" srcId="{AA768D02-0687-4DFB-8782-70BEC51026A9}" destId="{B90F3975-0768-4C39-93A4-24D2951551E2}" srcOrd="3" destOrd="0" presId="urn:microsoft.com/office/officeart/2005/8/layout/hProcess9#1"/>
    <dgm:cxn modelId="{B8F693E9-5EED-4DF4-B1C1-C15A90CE30A5}" type="presParOf" srcId="{AA768D02-0687-4DFB-8782-70BEC51026A9}" destId="{D7B163C1-7130-42B6-B14E-188C61B04A76}" srcOrd="4" destOrd="0" presId="urn:microsoft.com/office/officeart/2005/8/layout/hProcess9#1"/>
    <dgm:cxn modelId="{0CA32539-94C1-4C12-B84A-C3A50AFDC29D}" type="presParOf" srcId="{AA768D02-0687-4DFB-8782-70BEC51026A9}" destId="{94B1CEAA-7E87-4257-9EE8-4728B0A263C9}" srcOrd="5" destOrd="0" presId="urn:microsoft.com/office/officeart/2005/8/layout/hProcess9#1"/>
    <dgm:cxn modelId="{778CB418-1649-4167-823F-FA07D798EE11}" type="presParOf" srcId="{AA768D02-0687-4DFB-8782-70BEC51026A9}" destId="{902D9EA6-CDD0-47DB-881C-4A7B6691D796}" srcOrd="6" destOrd="0" presId="urn:microsoft.com/office/officeart/2005/8/layout/hProcess9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84BD6D-34B4-4A7B-B362-B3459E6052E4}">
      <dsp:nvSpPr>
        <dsp:cNvPr id="0" name=""/>
        <dsp:cNvSpPr/>
      </dsp:nvSpPr>
      <dsp:spPr>
        <a:xfrm>
          <a:off x="482341" y="0"/>
          <a:ext cx="5466538" cy="197089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13FEB1-3A6B-4A4B-9DC2-B2CC3BA3EEAA}">
      <dsp:nvSpPr>
        <dsp:cNvPr id="0" name=""/>
        <dsp:cNvSpPr/>
      </dsp:nvSpPr>
      <dsp:spPr>
        <a:xfrm>
          <a:off x="2198" y="591268"/>
          <a:ext cx="1428183" cy="7883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Generally known information about the topic</a:t>
          </a:r>
        </a:p>
      </dsp:txBody>
      <dsp:txXfrm>
        <a:off x="40682" y="629752"/>
        <a:ext cx="1351215" cy="711390"/>
      </dsp:txXfrm>
    </dsp:sp>
    <dsp:sp modelId="{CE4C8744-B5BE-4285-9B80-8EE6D946CD62}">
      <dsp:nvSpPr>
        <dsp:cNvPr id="0" name=""/>
        <dsp:cNvSpPr/>
      </dsp:nvSpPr>
      <dsp:spPr>
        <a:xfrm>
          <a:off x="1668412" y="591268"/>
          <a:ext cx="1428183" cy="7883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Prior studies’ historical context to your research</a:t>
          </a:r>
        </a:p>
      </dsp:txBody>
      <dsp:txXfrm>
        <a:off x="1706896" y="629752"/>
        <a:ext cx="1351215" cy="711390"/>
      </dsp:txXfrm>
    </dsp:sp>
    <dsp:sp modelId="{D7B163C1-7130-42B6-B14E-188C61B04A76}">
      <dsp:nvSpPr>
        <dsp:cNvPr id="0" name=""/>
        <dsp:cNvSpPr/>
      </dsp:nvSpPr>
      <dsp:spPr>
        <a:xfrm>
          <a:off x="3334626" y="591268"/>
          <a:ext cx="1428183" cy="7883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Your hypothesis and an overview </a:t>
          </a:r>
          <a:br>
            <a:rPr lang="en-US" sz="1400" kern="1200" dirty="0"/>
          </a:br>
          <a:r>
            <a:rPr lang="en-US" sz="1400" kern="1200" dirty="0"/>
            <a:t>of the results</a:t>
          </a:r>
        </a:p>
      </dsp:txBody>
      <dsp:txXfrm>
        <a:off x="3373110" y="629752"/>
        <a:ext cx="1351215" cy="711390"/>
      </dsp:txXfrm>
    </dsp:sp>
    <dsp:sp modelId="{902D9EA6-CDD0-47DB-881C-4A7B6691D796}">
      <dsp:nvSpPr>
        <dsp:cNvPr id="0" name=""/>
        <dsp:cNvSpPr/>
      </dsp:nvSpPr>
      <dsp:spPr>
        <a:xfrm>
          <a:off x="5000840" y="591268"/>
          <a:ext cx="1428183" cy="7883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How the article is organized</a:t>
          </a:r>
        </a:p>
      </dsp:txBody>
      <dsp:txXfrm>
        <a:off x="5039324" y="629752"/>
        <a:ext cx="1351215" cy="7113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#1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221F79-205E-4C98-ACD3-1F75E41752C3}" type="datetimeFigureOut">
              <a:rPr lang="zh-CN" altLang="en-US" smtClean="0"/>
              <a:t>2026/4/15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905D6-B4A9-4480-81F4-36E5286EB93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328D45-CD78-E946-97C3-593DC6155472}" type="datetimeFigureOut">
              <a:rPr lang="en-US" smtClean="0"/>
              <a:t>4/15/2026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F362D4-5DD5-1441-A093-8EF5773AF7C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It can</a:t>
            </a:r>
            <a:r>
              <a:rPr lang="en-US" baseline="0" dirty="0"/>
              <a:t> be difficult to know if you’re ready to publish your research.  Here are a few questions to ask yourself.</a:t>
            </a:r>
          </a:p>
          <a:p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Is your research new and useful?  Is it original work that has not been done before?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Is this a hot topic in your field?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you arrived at answers or solutions for difficult problems in the field?  Are you making a contribution?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you have the data to support your claims and conclusions?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you ruled out all other possible interpretations of the data?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you discussed publication with your co-authors?</a:t>
            </a:r>
          </a:p>
          <a:p>
            <a:endParaRPr lang="en-US" dirty="0"/>
          </a:p>
          <a:p>
            <a:r>
              <a:rPr lang="en-US" dirty="0"/>
              <a:t>If you answer yes</a:t>
            </a:r>
            <a:r>
              <a:rPr lang="en-US" baseline="0" dirty="0"/>
              <a:t> to these questions, you’re ready to start writing up your research for publication.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461574-6E02-47B1-B548-0A1DA8FD3873}" type="slidenum">
              <a:rPr lang="en-US" smtClean="0"/>
              <a:t>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IEEE 2020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/>
              <a:t>Publishing with IEEE - an IEEE Author Education Course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Arial" panose="020B0604020202020204" pitchFamily="34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8C650BA-B990-4FD7-B04B-DB46E72C7D95}" type="slidenum">
              <a:rPr lang="en-US" altLang="zh-CN" sz="1300"/>
              <a:t>22</a:t>
            </a:fld>
            <a:endParaRPr lang="en-US" altLang="zh-CN" sz="13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Presenters should include here a graphic of a well written abstract within the box provided.</a:t>
            </a:r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D631FC9-86A5-46EF-BA5A-BD437C6D2061}" type="slidenum">
              <a:rPr lang="en-US" altLang="en-US" sz="1300"/>
              <a:t>23</a:t>
            </a:fld>
            <a:endParaRPr lang="en-US" altLang="en-US" sz="1300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Presenters should include here a graphic of a well written abstract within the box provided.</a:t>
            </a:r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6E15BA6-31AF-48BC-B233-2930693DB940}" type="slidenum">
              <a:rPr lang="en-US" altLang="en-US" sz="1300"/>
              <a:t>24</a:t>
            </a:fld>
            <a:endParaRPr lang="en-US" altLang="en-US" sz="1300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Presenters should ensure that writers understand that key words and subject headings are what discovery services use followed by the title – appropriate, logical, applicable, specific and searchable terms are critical. </a:t>
            </a:r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294D43D-0D56-4355-B2D8-1ECB59920CAC}" type="slidenum">
              <a:rPr lang="en-US" altLang="en-US" sz="1300"/>
              <a:t>25</a:t>
            </a:fld>
            <a:endParaRPr lang="en-US" altLang="en-US" sz="13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Presenters should insert an example of a result/discussion/findings within box provided.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8FCFC6A-9A8B-4912-8DB2-046875132220}" type="slidenum">
              <a:rPr lang="en-US" altLang="en-US" sz="1300"/>
              <a:t>28</a:t>
            </a:fld>
            <a:endParaRPr lang="en-US" altLang="en-US" sz="1300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CN" dirty="0">
                <a:latin typeface="Arial" panose="020B0604020202020204" pitchFamily="34" charset="0"/>
              </a:rPr>
              <a:t>Examples of who might be in the Acknowledgments.</a:t>
            </a: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82C7191-C96E-4079-BD60-375548685CFD}" type="slidenum">
              <a:rPr lang="en-US" altLang="zh-CN" sz="1300"/>
              <a:t>30</a:t>
            </a:fld>
            <a:endParaRPr lang="en-US" altLang="zh-CN" sz="1300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</a:rPr>
              <a:t>Presenters should insert an example of properly cited material in the box provided. </a:t>
            </a: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990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990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D82C0B5-D16A-4467-91E2-28008E68A8B4}" type="slidenum">
              <a:rPr lang="en-US" altLang="en-US" sz="1300"/>
              <a:t>31</a:t>
            </a:fld>
            <a:endParaRPr lang="en-US" altLang="en-US" sz="1300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aseline="0" dirty="0"/>
              <a:t>在撰写文章时，您的目标是清晰简洁地沟通。 你的数据、分析和结论应该按逻辑顺序排列，以便读者可以跟随你的论点的流程。  尽量保持你的语言尽可能简单，避免使用行话，以便你的读者可以访问你的文章。
您的文章应用语法正确的英语撰写。 如果您不精通英语，</a:t>
            </a:r>
            <a:r>
              <a:rPr lang="en-US" altLang="zh-CN" baseline="0" dirty="0"/>
              <a:t>IEEE</a:t>
            </a:r>
            <a:r>
              <a:rPr lang="zh-CN" altLang="en-US" baseline="0" dirty="0"/>
              <a:t>建议您咨询英语编辑服务，该服务可以说明您编辑，翻译和格式化文章。 这是一项由作者付费的收费服务，不保证在</a:t>
            </a:r>
            <a:r>
              <a:rPr lang="en-US" altLang="zh-CN" baseline="0" dirty="0"/>
              <a:t>IEEE</a:t>
            </a:r>
            <a:r>
              <a:rPr lang="zh-CN" altLang="en-US" baseline="0" dirty="0"/>
              <a:t>出版物中被接受。 </a:t>
            </a:r>
            <a:r>
              <a:rPr lang="en-US" altLang="zh-CN" baseline="0" dirty="0"/>
              <a:t>IEEE</a:t>
            </a:r>
            <a:r>
              <a:rPr lang="zh-CN" altLang="en-US" baseline="0" dirty="0"/>
              <a:t>作者有资格在</a:t>
            </a:r>
            <a:r>
              <a:rPr lang="en-US" altLang="zh-CN" baseline="0" dirty="0"/>
              <a:t>American Journal Experts</a:t>
            </a:r>
            <a:r>
              <a:rPr lang="zh-CN" altLang="en-US" baseline="0" dirty="0"/>
              <a:t>和</a:t>
            </a:r>
            <a:r>
              <a:rPr lang="en-US" altLang="zh-CN" baseline="0" dirty="0" err="1"/>
              <a:t>Enago</a:t>
            </a:r>
            <a:r>
              <a:rPr lang="zh-CN" altLang="en-US" baseline="0" dirty="0"/>
              <a:t>这两个这样的语言编辑服务中获得折扣</a:t>
            </a:r>
            <a:r>
              <a:rPr lang="en-US" altLang="zh-CN" baseline="0" dirty="0"/>
              <a:t>;</a:t>
            </a:r>
            <a:r>
              <a:rPr lang="zh-CN" altLang="en-US" baseline="0" dirty="0"/>
              <a:t>详细信息可在 </a:t>
            </a:r>
            <a:r>
              <a:rPr lang="en-US" altLang="zh-CN" baseline="0" dirty="0"/>
              <a:t>IEEE </a:t>
            </a:r>
            <a:r>
              <a:rPr lang="zh-CN" altLang="en-US" baseline="0" dirty="0"/>
              <a:t>作者中心找到。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4527E0-C3C4-4F66-B308-A3FC2A0CCABB}" type="slidenum">
              <a:rPr lang="en-US" smtClean="0"/>
              <a:t>32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(c) IEEE 2020</a:t>
            </a: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en-US" dirty="0"/>
              <a:t>Publishing with IEEE - an IEEE Author Education Course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GIF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2.GI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GIF"/><Relationship Id="rId7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GIF"/><Relationship Id="rId7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GI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Opt 1 - Fi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mosquito net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7434" y="-7434"/>
            <a:ext cx="9162288" cy="5127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138060"/>
            <a:ext cx="7772400" cy="522983"/>
          </a:xfrm>
        </p:spPr>
        <p:txBody>
          <a:bodyPr anchor="b">
            <a:normAutofit/>
          </a:bodyPr>
          <a:lstStyle>
            <a:lvl1pPr algn="l">
              <a:defRPr sz="3300" i="0">
                <a:solidFill>
                  <a:srgbClr val="6B1F73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730100"/>
            <a:ext cx="7772400" cy="956810"/>
          </a:xfrm>
        </p:spPr>
        <p:txBody>
          <a:bodyPr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960" y="4131398"/>
            <a:ext cx="1221339" cy="681678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685392" y="4654044"/>
            <a:ext cx="6623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err="1">
                <a:solidFill>
                  <a:srgbClr val="0066A1"/>
                </a:solidFill>
                <a:latin typeface="Calibri" panose="020F0502020204030204" charset="0"/>
                <a:cs typeface="Calibri" panose="020F0502020204030204" charset="0"/>
              </a:rPr>
              <a:t>ieee.org</a:t>
            </a:r>
            <a:endParaRPr lang="en-US" sz="1100" b="1" dirty="0">
              <a:solidFill>
                <a:srgbClr val="0066A1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652552"/>
            <a:ext cx="1828800" cy="1828800"/>
          </a:xfrm>
          <a:prstGeom prst="rect">
            <a:avLst/>
          </a:prstGeom>
        </p:spPr>
      </p:pic>
      <p:pic>
        <p:nvPicPr>
          <p:cNvPr id="9" name="Picture 8" descr="A group of people sitting in a room&#10;&#10;Description automatically generated with medium confidence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827557" y="652552"/>
            <a:ext cx="1828800" cy="1828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655114" y="652552"/>
            <a:ext cx="1828800" cy="1828800"/>
          </a:xfrm>
          <a:prstGeom prst="rect">
            <a:avLst/>
          </a:prstGeom>
        </p:spPr>
      </p:pic>
      <p:pic>
        <p:nvPicPr>
          <p:cNvPr id="17" name="Picture 16" descr="A close-up of a ring&#10;&#10;Description automatically generated with medium confidence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482671" y="652552"/>
            <a:ext cx="1828800" cy="1828800"/>
          </a:xfrm>
          <a:prstGeom prst="rect">
            <a:avLst/>
          </a:prstGeom>
        </p:spPr>
      </p:pic>
      <p:pic>
        <p:nvPicPr>
          <p:cNvPr id="19" name="Picture 18" descr="Shape&#10;&#10;Description automatically generated with low confidence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310229" y="652552"/>
            <a:ext cx="1828800" cy="1828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-7434" y="4638232"/>
            <a:ext cx="9162288" cy="51270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328" y="3995389"/>
            <a:ext cx="1679632" cy="64284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844601"/>
            <a:ext cx="3886200" cy="1369180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29150" y="1369219"/>
            <a:ext cx="3886200" cy="1369180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128102"/>
            <a:ext cx="3886200" cy="2085680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29150" y="1369219"/>
            <a:ext cx="3886200" cy="758882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.</a:t>
            </a: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8650" y="1361923"/>
            <a:ext cx="3886200" cy="2851699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29150" y="2128101"/>
            <a:ext cx="3886200" cy="20855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29150" y="1369219"/>
            <a:ext cx="3886200" cy="758882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855320"/>
            <a:ext cx="3886200" cy="1358461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13750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29150" y="1385779"/>
            <a:ext cx="3886200" cy="1358461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628650" y="2855320"/>
            <a:ext cx="3886200" cy="1358461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1" y="1369219"/>
            <a:ext cx="3019523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4" hasCustomPrompt="1"/>
          </p:nvPr>
        </p:nvSpPr>
        <p:spPr>
          <a:xfrm>
            <a:off x="3789576" y="1369219"/>
            <a:ext cx="4725775" cy="2844404"/>
          </a:xfrm>
        </p:spPr>
        <p:txBody>
          <a:bodyPr>
            <a:normAutofit/>
          </a:bodyPr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29150" y="1369219"/>
            <a:ext cx="3886200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3591613"/>
            <a:ext cx="3886200" cy="622010"/>
          </a:xfrm>
        </p:spPr>
        <p:txBody>
          <a:bodyPr>
            <a:no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628650" y="1369219"/>
            <a:ext cx="3886200" cy="2222393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2128100"/>
            <a:ext cx="7886700" cy="16049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1369219"/>
            <a:ext cx="7886700" cy="758882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3733015"/>
            <a:ext cx="7886700" cy="497168"/>
          </a:xfrm>
        </p:spPr>
        <p:txBody>
          <a:bodyPr>
            <a:normAutofit/>
          </a:bodyPr>
          <a:lstStyle>
            <a:lvl1pPr marL="0" indent="0">
              <a:buNone/>
              <a:defRPr sz="1500" b="1" i="1">
                <a:solidFill>
                  <a:srgbClr val="6B1F73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3004794"/>
            <a:ext cx="3886200" cy="1208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1369219"/>
            <a:ext cx="7886700" cy="1556426"/>
          </a:xfrm>
        </p:spPr>
        <p:txBody>
          <a:bodyPr numCol="2" spcCol="274320">
            <a:normAutofit/>
          </a:bodyPr>
          <a:lstStyle>
            <a:lvl1pPr marL="0" indent="0">
              <a:buNone/>
              <a:defRPr sz="1500"/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629150" y="3004793"/>
            <a:ext cx="3886200" cy="1208829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8"/>
            <a:ext cx="4970872" cy="21658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3535051"/>
            <a:ext cx="4970872" cy="678571"/>
          </a:xfrm>
        </p:spPr>
        <p:txBody>
          <a:bodyPr>
            <a:normAutofit/>
          </a:bodyPr>
          <a:lstStyle>
            <a:lvl1pPr marL="0" indent="0">
              <a:buNone/>
              <a:defRPr sz="1500" b="1">
                <a:solidFill>
                  <a:srgbClr val="6B1F73"/>
                </a:solidFill>
              </a:defRPr>
            </a:lvl1pPr>
            <a:lvl2pPr>
              <a:defRPr sz="1350"/>
            </a:lvl2pPr>
            <a:lvl3pPr>
              <a:defRPr sz="1350"/>
            </a:lvl3pPr>
            <a:lvl4pPr>
              <a:defRPr sz="1350"/>
            </a:lvl4pPr>
            <a:lvl5pPr>
              <a:defRPr sz="135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712643" y="1369219"/>
            <a:ext cx="2802707" cy="2844404"/>
          </a:xfrm>
        </p:spPr>
        <p:txBody>
          <a:bodyPr>
            <a:normAutofit/>
          </a:bodyPr>
          <a:lstStyle>
            <a:lvl1pPr marL="0" indent="0">
              <a:buNone/>
              <a:defRPr sz="90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Opt 1 -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mosquito net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Slide Number Placeholder 9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Picture Placeholder 49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652552"/>
            <a:ext cx="1828800" cy="1828800"/>
          </a:xfrm>
          <a:blipFill>
            <a:blip r:embed="rId3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indent="0" algn="ctr">
              <a:buNone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INSERT</a:t>
            </a:r>
            <a:br>
              <a:rPr lang="en-US" dirty="0"/>
            </a:br>
            <a:r>
              <a:rPr lang="en-US" dirty="0"/>
              <a:t> IMAGE </a:t>
            </a:r>
          </a:p>
        </p:txBody>
      </p:sp>
      <p:sp>
        <p:nvSpPr>
          <p:cNvPr id="21" name="Picture Placeholder 49"/>
          <p:cNvSpPr>
            <a:spLocks noGrp="1"/>
          </p:cNvSpPr>
          <p:nvPr>
            <p:ph type="pic" sz="quarter" idx="14" hasCustomPrompt="1"/>
          </p:nvPr>
        </p:nvSpPr>
        <p:spPr>
          <a:xfrm>
            <a:off x="1828800" y="652552"/>
            <a:ext cx="1828800" cy="1828800"/>
          </a:xfrm>
          <a:blipFill>
            <a:blip r:embed="rId4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 IMAGE </a:t>
            </a:r>
          </a:p>
        </p:txBody>
      </p:sp>
      <p:sp>
        <p:nvSpPr>
          <p:cNvPr id="22" name="Picture Placeholder 49"/>
          <p:cNvSpPr>
            <a:spLocks noGrp="1"/>
          </p:cNvSpPr>
          <p:nvPr>
            <p:ph type="pic" sz="quarter" idx="15" hasCustomPrompt="1"/>
          </p:nvPr>
        </p:nvSpPr>
        <p:spPr>
          <a:xfrm>
            <a:off x="3657600" y="652552"/>
            <a:ext cx="1828800" cy="1828800"/>
          </a:xfrm>
          <a:blipFill>
            <a:blip r:embed="rId5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 IMAGE  </a:t>
            </a:r>
          </a:p>
        </p:txBody>
      </p:sp>
      <p:sp>
        <p:nvSpPr>
          <p:cNvPr id="23" name="Picture Placeholder 49"/>
          <p:cNvSpPr>
            <a:spLocks noGrp="1"/>
          </p:cNvSpPr>
          <p:nvPr>
            <p:ph type="pic" sz="quarter" idx="16" hasCustomPrompt="1"/>
          </p:nvPr>
        </p:nvSpPr>
        <p:spPr>
          <a:xfrm>
            <a:off x="5486400" y="652552"/>
            <a:ext cx="1828800" cy="1828800"/>
          </a:xfrm>
          <a:blipFill>
            <a:blip r:embed="rId6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 INSERT</a:t>
            </a:r>
            <a:br>
              <a:rPr lang="en-US" dirty="0"/>
            </a:br>
            <a:r>
              <a:rPr lang="en-US" dirty="0"/>
              <a:t> IMAGE </a:t>
            </a:r>
          </a:p>
        </p:txBody>
      </p:sp>
      <p:sp>
        <p:nvSpPr>
          <p:cNvPr id="24" name="Picture Placeholder 49"/>
          <p:cNvSpPr>
            <a:spLocks noGrp="1"/>
          </p:cNvSpPr>
          <p:nvPr>
            <p:ph type="pic" sz="quarter" idx="17" hasCustomPrompt="1"/>
          </p:nvPr>
        </p:nvSpPr>
        <p:spPr>
          <a:xfrm>
            <a:off x="7315200" y="652552"/>
            <a:ext cx="1828800" cy="1828800"/>
          </a:xfrm>
          <a:blipFill>
            <a:blip r:embed="rId7"/>
            <a:stretch>
              <a:fillRect/>
            </a:stretch>
          </a:blipFill>
        </p:spPr>
        <p:txBody>
          <a:bodyPr anchor="ctr">
            <a:normAutofit/>
          </a:bodyPr>
          <a:lstStyle>
            <a:lvl1pPr marL="0" indent="0" algn="ctr">
              <a:buNone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 IMAGE</a:t>
            </a:r>
          </a:p>
        </p:txBody>
      </p:sp>
      <p:sp>
        <p:nvSpPr>
          <p:cNvPr id="25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138060"/>
            <a:ext cx="7772400" cy="522983"/>
          </a:xfrm>
        </p:spPr>
        <p:txBody>
          <a:bodyPr anchor="b">
            <a:normAutofit/>
          </a:bodyPr>
          <a:lstStyle>
            <a:lvl1pPr algn="l">
              <a:defRPr sz="3300" i="0">
                <a:solidFill>
                  <a:srgbClr val="6B1F73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6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3730100"/>
            <a:ext cx="7772400" cy="956810"/>
          </a:xfrm>
        </p:spPr>
        <p:txBody>
          <a:bodyPr>
            <a:normAutofit/>
          </a:bodyPr>
          <a:lstStyle>
            <a:lvl1pPr marL="0" indent="0" algn="l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charset="0"/>
                <a:ea typeface="Calibri" panose="020F0502020204030204" charset="0"/>
                <a:cs typeface="Calibri" panose="020F050202020403020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Subhead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960" y="4131398"/>
            <a:ext cx="1221339" cy="681678"/>
          </a:xfrm>
          <a:prstGeom prst="rect">
            <a:avLst/>
          </a:prstGeom>
        </p:spPr>
      </p:pic>
      <p:sp>
        <p:nvSpPr>
          <p:cNvPr id="17" name="TextBox 16"/>
          <p:cNvSpPr txBox="1"/>
          <p:nvPr userDrawn="1"/>
        </p:nvSpPr>
        <p:spPr>
          <a:xfrm>
            <a:off x="685392" y="4654044"/>
            <a:ext cx="6623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err="1">
                <a:solidFill>
                  <a:srgbClr val="0066A1"/>
                </a:solidFill>
                <a:latin typeface="Calibri" panose="020F0502020204030204" charset="0"/>
                <a:cs typeface="Calibri" panose="020F0502020204030204" charset="0"/>
              </a:rPr>
              <a:t>ieee.org</a:t>
            </a:r>
            <a:endParaRPr lang="en-US" sz="1100" b="1" dirty="0">
              <a:solidFill>
                <a:srgbClr val="0066A1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-7434" y="-7434"/>
            <a:ext cx="9162288" cy="5127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 rot="10800000">
            <a:off x="-7434" y="4638232"/>
            <a:ext cx="9162288" cy="5127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00050"/>
            <a:ext cx="7772400" cy="857250"/>
          </a:xfrm>
          <a:noFill/>
          <a:ln w="9525">
            <a:noFill/>
            <a:miter lim="800000"/>
          </a:ln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en-US" altLang="en-US" sz="3000" b="1" baseline="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D73C496-6664-42C4-AF6F-EFA14E869A10}" type="slidenum">
              <a:rPr lang="en-US" altLang="zh-CN"/>
              <a:t>‹#›</a:t>
            </a:fld>
            <a:endParaRPr lang="en-US" altLang="zh-CN" sz="105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o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8650" y="1051560"/>
            <a:ext cx="7886700" cy="32751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6B81088-30FB-4F21-9A1D-83ECE07C37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060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8650" y="976942"/>
            <a:ext cx="7886700" cy="334979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C693CF3C-CD8A-4A24-8BED-866125265EBD}" type="slidenum">
              <a:rPr lang="en-US" altLang="zh-CN"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3105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Opt 2 - Fi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electronics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0854" y="0"/>
            <a:ext cx="9154854" cy="514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7434" y="-7434"/>
            <a:ext cx="9162288" cy="51270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-7434" y="4638232"/>
            <a:ext cx="9162288" cy="5127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2447123"/>
            <a:ext cx="7886700" cy="620819"/>
          </a:xfrm>
        </p:spPr>
        <p:txBody>
          <a:bodyPr anchor="b">
            <a:normAutofit/>
          </a:bodyPr>
          <a:lstStyle>
            <a:lvl1pPr>
              <a:defRPr sz="3300" i="0" baseline="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088183"/>
            <a:ext cx="7886700" cy="504338"/>
          </a:xfrm>
        </p:spPr>
        <p:txBody>
          <a:bodyPr>
            <a:normAutofit/>
          </a:bodyPr>
          <a:lstStyle>
            <a:lvl1pPr marL="0" indent="0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694" y="4502874"/>
            <a:ext cx="851311" cy="24858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6772123" y="891468"/>
            <a:ext cx="1151164" cy="1151164"/>
          </a:xfrm>
          <a:prstGeom prst="ellipse">
            <a:avLst/>
          </a:prstGeom>
          <a:ln w="19050">
            <a:solidFill>
              <a:schemeClr val="bg1"/>
            </a:solidFill>
          </a:ln>
        </p:spPr>
      </p:pic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7966177" y="454131"/>
            <a:ext cx="749808" cy="749808"/>
          </a:xfrm>
          <a:prstGeom prst="ellipse">
            <a:avLst/>
          </a:prstGeom>
          <a:ln w="19050">
            <a:solidFill>
              <a:schemeClr val="bg1"/>
            </a:solidFill>
          </a:ln>
        </p:spPr>
      </p:pic>
      <p:pic>
        <p:nvPicPr>
          <p:cNvPr id="25" name="Picture 24"/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7572952" y="2174020"/>
            <a:ext cx="1724396" cy="1724396"/>
          </a:xfrm>
          <a:prstGeom prst="ellipse">
            <a:avLst/>
          </a:prstGeom>
          <a:ln w="19050">
            <a:solidFill>
              <a:schemeClr val="bg1"/>
            </a:solidFill>
          </a:ln>
        </p:spPr>
      </p:pic>
      <p:sp>
        <p:nvSpPr>
          <p:cNvPr id="26" name="TextBox 25"/>
          <p:cNvSpPr txBox="1"/>
          <p:nvPr userDrawn="1"/>
        </p:nvSpPr>
        <p:spPr>
          <a:xfrm>
            <a:off x="617449" y="4654043"/>
            <a:ext cx="6623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err="1">
                <a:solidFill>
                  <a:srgbClr val="0066A1"/>
                </a:solidFill>
                <a:latin typeface="Calibri" panose="020F0502020204030204" charset="0"/>
                <a:cs typeface="Calibri" panose="020F0502020204030204" charset="0"/>
              </a:rPr>
              <a:t>ieee.org</a:t>
            </a:r>
            <a:endParaRPr lang="en-US" sz="1100" b="1" dirty="0">
              <a:solidFill>
                <a:srgbClr val="0066A1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-476314" y="-461844"/>
            <a:ext cx="2706624" cy="2706624"/>
          </a:xfrm>
          <a:prstGeom prst="ellipse">
            <a:avLst/>
          </a:prstGeom>
          <a:ln w="19050">
            <a:solidFill>
              <a:schemeClr val="bg1"/>
            </a:solidFill>
          </a:ln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530" y="4417941"/>
            <a:ext cx="1151164" cy="4405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Opt 2 - Edi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electronics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54854" cy="51435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7434" y="-7434"/>
            <a:ext cx="9162288" cy="512702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-7434" y="4638232"/>
            <a:ext cx="9162288" cy="5127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2447123"/>
            <a:ext cx="7886700" cy="620819"/>
          </a:xfrm>
        </p:spPr>
        <p:txBody>
          <a:bodyPr anchor="b">
            <a:normAutofit/>
          </a:bodyPr>
          <a:lstStyle>
            <a:lvl1pPr>
              <a:defRPr sz="3300" i="0" baseline="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088183"/>
            <a:ext cx="7886700" cy="504338"/>
          </a:xfrm>
        </p:spPr>
        <p:txBody>
          <a:bodyPr>
            <a:normAutofit/>
          </a:bodyPr>
          <a:lstStyle>
            <a:lvl1pPr marL="0" indent="0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694" y="4502874"/>
            <a:ext cx="851311" cy="248583"/>
          </a:xfrm>
          <a:prstGeom prst="rect">
            <a:avLst/>
          </a:prstGeom>
        </p:spPr>
      </p:pic>
      <p:sp>
        <p:nvSpPr>
          <p:cNvPr id="20" name="Picture Placeholder 49"/>
          <p:cNvSpPr>
            <a:spLocks noGrp="1"/>
          </p:cNvSpPr>
          <p:nvPr>
            <p:ph type="pic" sz="quarter" idx="17" hasCustomPrompt="1"/>
          </p:nvPr>
        </p:nvSpPr>
        <p:spPr>
          <a:xfrm>
            <a:off x="6772182" y="891468"/>
            <a:ext cx="1151163" cy="1151163"/>
          </a:xfrm>
          <a:prstGeom prst="ellipse">
            <a:avLst/>
          </a:prstGeom>
          <a:blipFill>
            <a:blip r:embed="rId5"/>
            <a:stretch>
              <a:fillRect/>
            </a:stretch>
          </a:blipFill>
          <a:ln w="1905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defRPr sz="16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 IMAGE </a:t>
            </a:r>
          </a:p>
        </p:txBody>
      </p:sp>
      <p:sp>
        <p:nvSpPr>
          <p:cNvPr id="21" name="Picture Placeholder 49"/>
          <p:cNvSpPr>
            <a:spLocks noGrp="1"/>
          </p:cNvSpPr>
          <p:nvPr>
            <p:ph type="pic" sz="quarter" idx="18" hasCustomPrompt="1"/>
          </p:nvPr>
        </p:nvSpPr>
        <p:spPr>
          <a:xfrm>
            <a:off x="7966191" y="454131"/>
            <a:ext cx="753517" cy="753517"/>
          </a:xfrm>
          <a:prstGeom prst="ellipse">
            <a:avLst/>
          </a:prstGeom>
          <a:blipFill>
            <a:blip r:embed="rId6"/>
            <a:stretch>
              <a:fillRect/>
            </a:stretch>
          </a:blipFill>
          <a:ln w="1905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defRPr sz="9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IMAGE </a:t>
            </a:r>
          </a:p>
        </p:txBody>
      </p:sp>
      <p:sp>
        <p:nvSpPr>
          <p:cNvPr id="22" name="Picture Placeholder 49"/>
          <p:cNvSpPr>
            <a:spLocks noGrp="1"/>
          </p:cNvSpPr>
          <p:nvPr>
            <p:ph type="pic" sz="quarter" idx="19" hasCustomPrompt="1"/>
          </p:nvPr>
        </p:nvSpPr>
        <p:spPr>
          <a:xfrm>
            <a:off x="7572952" y="2177462"/>
            <a:ext cx="1720954" cy="1720954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1905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defRPr sz="24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 IMAGE 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617449" y="4654043"/>
            <a:ext cx="6623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err="1">
                <a:solidFill>
                  <a:srgbClr val="0066A1"/>
                </a:solidFill>
                <a:latin typeface="Calibri" panose="020F0502020204030204" charset="0"/>
                <a:cs typeface="Calibri" panose="020F0502020204030204" charset="0"/>
              </a:rPr>
              <a:t>ieee.org</a:t>
            </a:r>
            <a:endParaRPr lang="en-US" sz="1100" b="1" dirty="0">
              <a:solidFill>
                <a:srgbClr val="0066A1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17" name="Picture Placeholder 49"/>
          <p:cNvSpPr>
            <a:spLocks noGrp="1"/>
          </p:cNvSpPr>
          <p:nvPr>
            <p:ph type="pic" sz="quarter" idx="16" hasCustomPrompt="1"/>
          </p:nvPr>
        </p:nvSpPr>
        <p:spPr>
          <a:xfrm>
            <a:off x="-476351" y="-445272"/>
            <a:ext cx="2709874" cy="2709874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 w="1905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None/>
              <a:defRPr sz="2800" baseline="0">
                <a:ln w="3175"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 INSERT</a:t>
            </a:r>
            <a:br>
              <a:rPr lang="en-US" dirty="0"/>
            </a:br>
            <a:r>
              <a:rPr lang="en-US" dirty="0"/>
              <a:t> IMAGE 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Title Slide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picture containing mosquito net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2447123"/>
            <a:ext cx="7886700" cy="620819"/>
          </a:xfrm>
        </p:spPr>
        <p:txBody>
          <a:bodyPr anchor="b">
            <a:normAutofit/>
          </a:bodyPr>
          <a:lstStyle>
            <a:lvl1pPr>
              <a:defRPr sz="3300" i="0"/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088183"/>
            <a:ext cx="7886700" cy="504338"/>
          </a:xfrm>
        </p:spPr>
        <p:txBody>
          <a:bodyPr>
            <a:normAutofit/>
          </a:bodyPr>
          <a:lstStyle>
            <a:lvl1pPr marL="0" indent="0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694" y="4502874"/>
            <a:ext cx="851311" cy="248583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17449" y="4654043"/>
            <a:ext cx="6623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err="1">
                <a:solidFill>
                  <a:srgbClr val="0066A1"/>
                </a:solidFill>
                <a:latin typeface="Calibri" panose="020F0502020204030204" charset="0"/>
                <a:cs typeface="Calibri" panose="020F0502020204030204" charset="0"/>
              </a:rPr>
              <a:t>ieee.org</a:t>
            </a:r>
            <a:endParaRPr lang="en-US" sz="1100" b="1" dirty="0">
              <a:solidFill>
                <a:srgbClr val="0066A1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7434" y="-7434"/>
            <a:ext cx="9162288" cy="51270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800000">
            <a:off x="-7434" y="4638232"/>
            <a:ext cx="9162288" cy="5127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Title Slide Op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electronics&#10;&#10;Description automatically generated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54854" cy="51435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7434" y="-7434"/>
            <a:ext cx="9162288" cy="51270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10800000">
            <a:off x="-7434" y="4638232"/>
            <a:ext cx="9162288" cy="5127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2447123"/>
            <a:ext cx="7886700" cy="620819"/>
          </a:xfrm>
        </p:spPr>
        <p:txBody>
          <a:bodyPr anchor="b">
            <a:normAutofit/>
          </a:bodyPr>
          <a:lstStyle>
            <a:lvl1pPr>
              <a:defRPr sz="3300" i="0"/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088183"/>
            <a:ext cx="7886700" cy="504338"/>
          </a:xfrm>
        </p:spPr>
        <p:txBody>
          <a:bodyPr>
            <a:normAutofit/>
          </a:bodyPr>
          <a:lstStyle>
            <a:lvl1pPr marL="0" indent="0">
              <a:buNone/>
              <a:defRPr sz="21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694" y="4502874"/>
            <a:ext cx="851311" cy="24858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17449" y="4654043"/>
            <a:ext cx="66236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err="1">
                <a:solidFill>
                  <a:srgbClr val="0066A1"/>
                </a:solidFill>
                <a:latin typeface="Calibri" panose="020F0502020204030204" charset="0"/>
                <a:cs typeface="Calibri" panose="020F0502020204030204" charset="0"/>
              </a:rPr>
              <a:t>ieee.org</a:t>
            </a:r>
            <a:endParaRPr lang="en-US" sz="1100" b="1" dirty="0">
              <a:solidFill>
                <a:srgbClr val="0066A1"/>
              </a:solidFill>
              <a:latin typeface="Calibri" panose="020F0502020204030204" charset="0"/>
              <a:cs typeface="Calibri" panose="020F050202020403020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7886700" cy="29575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629150" y="1369219"/>
            <a:ext cx="3886200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2844563"/>
          </a:xfrm>
        </p:spPr>
        <p:txBody>
          <a:bodyPr/>
          <a:lstStyle>
            <a:lvl1pPr marL="0" indent="0">
              <a:buNone/>
              <a:defRPr sz="90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180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GI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17136"/>
            <a:ext cx="7886700" cy="4150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Topic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0716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Slide Number Placeholder 25"/>
          <p:cNvSpPr>
            <a:spLocks noGrp="1"/>
          </p:cNvSpPr>
          <p:nvPr>
            <p:ph type="sldNum" sz="quarter" idx="4"/>
          </p:nvPr>
        </p:nvSpPr>
        <p:spPr>
          <a:xfrm>
            <a:off x="282290" y="4654044"/>
            <a:ext cx="4866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66A1"/>
                </a:solidFill>
              </a:defRPr>
            </a:lvl1pPr>
          </a:lstStyle>
          <a:p>
            <a:fld id="{3DD97BEB-BAEF-0344-9D5C-EC73E478698A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694" y="4502874"/>
            <a:ext cx="851311" cy="248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>
            <a:off x="-7434" y="-7434"/>
            <a:ext cx="9162288" cy="51270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5"/>
          <a:stretch>
            <a:fillRect/>
          </a:stretch>
        </p:blipFill>
        <p:spPr>
          <a:xfrm rot="10800000">
            <a:off x="-7434" y="4638232"/>
            <a:ext cx="9162288" cy="51270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550" b="1" i="0" kern="1200">
          <a:solidFill>
            <a:srgbClr val="6B1F73"/>
          </a:solidFill>
          <a:latin typeface="Calibri" panose="020F0502020204030204" charset="0"/>
          <a:ea typeface="Calibri" panose="020F0502020204030204" charset="0"/>
          <a:cs typeface="Calibri" panose="020F050202020403020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rgbClr val="0066A1"/>
        </a:buClr>
        <a:buFont typeface="LucidaGrande" charset="0"/>
        <a:buChar char="▸"/>
        <a:defRPr sz="165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LucidaGrande" charset="0"/>
        <a:buChar char="-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Wingdings" panose="05000000000000000000" pitchFamily="2" charset="2"/>
        <a:buChar char="§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0066A1"/>
        </a:buClr>
        <a:buFont typeface="Courier New" panose="02070309020205020404" charset="0"/>
        <a:buChar char="o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9.emf"/><Relationship Id="rId4" Type="http://schemas.openxmlformats.org/officeDocument/2006/relationships/hyperlink" Target="https://www.ieee.org/publications/services/thesaurus-access-page.html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journals.ieeeauthorcenter.ieee.org/wp-content/uploads/sites/7/IEEE-Math-Typesetting-Guide-for-LaTeX-Users.pdf" TargetMode="External"/><Relationship Id="rId7" Type="http://schemas.openxmlformats.org/officeDocument/2006/relationships/image" Target="../media/image62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hyperlink" Target="http://journals.ieeeauthorcenter.ieee.org/wp-content/uploads/sites/7/IEEE-Math-Typesetting-Guide-for-MS-Word-Users.pd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refassist.ieee.org/" TargetMode="External"/><Relationship Id="rId2" Type="http://schemas.openxmlformats.org/officeDocument/2006/relationships/hyperlink" Target="https://ieeeauthor.wpengine.com/create-your-ieee-article/use-authoring-tools-and-ieee-article-templates/ieee-article-templates/" TargetMode="Externa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journals.ieeeauthorcenter.ieee.org/create-your-ieee-journal-article/create-the-text-of-your-article/refining-the-use-of-english-in-your-article/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ieeeauthorcenter.ieee.org/create-your-ieee-article/use-authoring-tools-and-ieee-article-templates/about-managing-your-data/" TargetMode="External"/><Relationship Id="rId13" Type="http://schemas.openxmlformats.org/officeDocument/2006/relationships/hyperlink" Target="https://ieeeauthor.wpengine.com/publish-with-ieee/publish-original-research/" TargetMode="External"/><Relationship Id="rId3" Type="http://schemas.openxmlformats.org/officeDocument/2006/relationships/hyperlink" Target="http://graphicsqc.ieee.org/" TargetMode="External"/><Relationship Id="rId7" Type="http://schemas.openxmlformats.org/officeDocument/2006/relationships/hyperlink" Target="https://ieeeauthor.wpengine.com/create-your-ieee-article/prepare-supplementary-materials-for-your-article/preparing-multimedia-materials/" TargetMode="External"/><Relationship Id="rId12" Type="http://schemas.openxmlformats.org/officeDocument/2006/relationships/hyperlink" Target="https://ieeeauthor.wpengine.com/create-your-ieee-article/use-authoring-tools-and-ieee-article-templates/about-managing-your-data/" TargetMode="External"/><Relationship Id="rId2" Type="http://schemas.openxmlformats.org/officeDocument/2006/relationships/hyperlink" Target="https://ieeeauthor.wpengine.com/create-your-ieee-article/create-graphics-for-your-article/" TargetMode="External"/><Relationship Id="rId16" Type="http://schemas.openxmlformats.org/officeDocument/2006/relationships/hyperlink" Target="http://ieeexplore.ieee.org/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s://ieeeauthor.wpengine.com/create-your-ieee-article/prepare-supplementary-materials-for-your-article/producing-video/" TargetMode="External"/><Relationship Id="rId11" Type="http://schemas.openxmlformats.org/officeDocument/2006/relationships/hyperlink" Target="https://ieeeauthor.wpengine.com/publish-with-ieee/cite-sources-appropriately/" TargetMode="External"/><Relationship Id="rId5" Type="http://schemas.openxmlformats.org/officeDocument/2006/relationships/hyperlink" Target="https://ieeeauthor.wpengine.com/create-your-ieee-article/prepare-supplementary-materials-for-your-article/developing-a-graphical-abstract/" TargetMode="External"/><Relationship Id="rId15" Type="http://schemas.openxmlformats.org/officeDocument/2006/relationships/hyperlink" Target="http://www.ieee.org/publications_standards/publications/authors/pdf_checker.html" TargetMode="External"/><Relationship Id="rId10" Type="http://schemas.openxmlformats.org/officeDocument/2006/relationships/hyperlink" Target="https://ieeeauthor.wpengine.com/publish-with-ieee/definition-of-authorship/" TargetMode="External"/><Relationship Id="rId4" Type="http://schemas.openxmlformats.org/officeDocument/2006/relationships/hyperlink" Target="https://ieeeauthor.wpengine.com/create-your-ieee-article/prepare-supplementary-materials-for-your-article/" TargetMode="External"/><Relationship Id="rId9" Type="http://schemas.openxmlformats.org/officeDocument/2006/relationships/hyperlink" Target="https://ieeeauthor.wpengine.com/create-your-ieee-article/use-authoring-tools-and-ieee-article-templates/about-orcid/" TargetMode="External"/><Relationship Id="rId14" Type="http://schemas.openxmlformats.org/officeDocument/2006/relationships/hyperlink" Target="http://latexqc.ieee.org/" TargetMode="Externa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tion-recommender.ieee.org/home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" Type="http://schemas.openxmlformats.org/officeDocument/2006/relationships/image" Target="../media/image85.png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10" Type="http://schemas.openxmlformats.org/officeDocument/2006/relationships/image" Target="../media/image93.png"/><Relationship Id="rId19" Type="http://schemas.openxmlformats.org/officeDocument/2006/relationships/image" Target="../media/image102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n.ieee.org/china_student/" TargetMode="External"/><Relationship Id="rId4" Type="http://schemas.openxmlformats.org/officeDocument/2006/relationships/hyperlink" Target="https://cn.ieee.org/wp-content/uploads/%E5%AD%A6%E7%94%9F%E5%88%86%E4%BC%9A_%E9%A1%B5%E9%9D%A2_2.png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jpe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mailto:iel@igroup.com.cn" TargetMode="External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pn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ieeexplore.ieee.org/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ieeexplore.ieee.org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06483" y="2687216"/>
            <a:ext cx="9227982" cy="1545415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智慧科研三重奏：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AI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驱动的文献挖掘 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 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论文黄金架构 </a:t>
            </a:r>
            <a:r>
              <a:rPr lang="en-US" altLang="zh-CN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x </a:t>
            </a:r>
            <a:r>
              <a:rPr lang="zh-CN" altLang="en-US" sz="2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选刊决策引擎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000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安徽工程大学专场</a:t>
            </a:r>
            <a:endParaRPr lang="en-US" dirty="0">
              <a:solidFill>
                <a:schemeClr val="accent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889" y="308828"/>
            <a:ext cx="29368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</a:t>
            </a:r>
            <a:r>
              <a:rPr lang="en-US" altLang="zh-CN" sz="2800" b="1" dirty="0" err="1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Xplore</a:t>
            </a: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介绍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10</a:t>
            </a:fld>
            <a:endParaRPr 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13233" r="13233"/>
          <a:stretch/>
        </p:blipFill>
        <p:spPr>
          <a:xfrm>
            <a:off x="1974505" y="1099549"/>
            <a:ext cx="4599622" cy="21945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圆角矩形 4"/>
          <p:cNvSpPr/>
          <p:nvPr/>
        </p:nvSpPr>
        <p:spPr>
          <a:xfrm>
            <a:off x="4274316" y="2335986"/>
            <a:ext cx="905934" cy="228599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78715" y="2686618"/>
            <a:ext cx="5772514" cy="17795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rcRect t="1399" b="1399"/>
          <a:stretch/>
        </p:blipFill>
        <p:spPr>
          <a:xfrm>
            <a:off x="1951339" y="1117631"/>
            <a:ext cx="6521459" cy="34312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51339" y="1046726"/>
            <a:ext cx="5336647" cy="37142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951339" y="855507"/>
            <a:ext cx="5892339" cy="39273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0E44C72-5F02-1A00-BA82-87032E8DCE5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692600" y="2860752"/>
            <a:ext cx="5040971" cy="2104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9" name="组合 8">
            <a:extLst>
              <a:ext uri="{FF2B5EF4-FFF2-40B4-BE49-F238E27FC236}">
                <a16:creationId xmlns:a16="http://schemas.microsoft.com/office/drawing/2014/main" id="{1AE5DDD3-E986-A4B8-8EA6-E6C355CA523D}"/>
              </a:ext>
            </a:extLst>
          </p:cNvPr>
          <p:cNvGrpSpPr/>
          <p:nvPr/>
        </p:nvGrpSpPr>
        <p:grpSpPr>
          <a:xfrm>
            <a:off x="1987188" y="4550850"/>
            <a:ext cx="1705412" cy="273844"/>
            <a:chOff x="1188863" y="4479209"/>
            <a:chExt cx="1705412" cy="273844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F72414A8-B9EC-9EEF-31FD-8DB555F1F67E}"/>
                </a:ext>
              </a:extLst>
            </p:cNvPr>
            <p:cNvSpPr/>
            <p:nvPr/>
          </p:nvSpPr>
          <p:spPr>
            <a:xfrm>
              <a:off x="1188863" y="4479209"/>
              <a:ext cx="759885" cy="273844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" name="直接箭头连接符 9">
              <a:extLst>
                <a:ext uri="{FF2B5EF4-FFF2-40B4-BE49-F238E27FC236}">
                  <a16:creationId xmlns:a16="http://schemas.microsoft.com/office/drawing/2014/main" id="{5977E4D7-DA37-E9B9-3831-C11D0FB8AEEF}"/>
                </a:ext>
              </a:extLst>
            </p:cNvPr>
            <p:cNvCxnSpPr>
              <a:cxnSpLocks/>
            </p:cNvCxnSpPr>
            <p:nvPr/>
          </p:nvCxnSpPr>
          <p:spPr>
            <a:xfrm>
              <a:off x="1948749" y="4663281"/>
              <a:ext cx="945526" cy="1956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11135" r="11135"/>
          <a:stretch/>
        </p:blipFill>
        <p:spPr>
          <a:xfrm>
            <a:off x="1358194" y="921735"/>
            <a:ext cx="6427611" cy="29012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8628" y="254000"/>
            <a:ext cx="3689772" cy="569226"/>
          </a:xfrm>
        </p:spPr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一框式检索核心技术</a:t>
            </a:r>
            <a:endParaRPr 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DBB356BE-859B-9970-FE12-9963CDC077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53374" y="853968"/>
            <a:ext cx="8384866" cy="2901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ectangle 9"/>
          <p:cNvSpPr txBox="1">
            <a:spLocks noChangeArrowheads="1"/>
          </p:cNvSpPr>
          <p:nvPr/>
        </p:nvSpPr>
        <p:spPr bwMode="auto">
          <a:xfrm>
            <a:off x="1012385" y="2718052"/>
            <a:ext cx="7320951" cy="220983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eaLnBrk="1" hangingPunct="1"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 sz="2000" b="1">
                <a:solidFill>
                  <a:schemeClr val="lt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</a:defRPr>
            </a:lvl9pPr>
          </a:lstStyle>
          <a:p>
            <a:pPr algn="ctr">
              <a:defRPr/>
            </a:pPr>
            <a:r>
              <a:rPr lang="zh-CN" altLang="en-US" sz="1800" dirty="0">
                <a:solidFill>
                  <a:schemeClr val="tx1"/>
                </a:solidFill>
              </a:rPr>
              <a:t>一框式检索</a:t>
            </a:r>
            <a:r>
              <a:rPr lang="en-US" altLang="zh-CN" sz="1800" dirty="0">
                <a:solidFill>
                  <a:schemeClr val="tx1"/>
                </a:solidFill>
              </a:rPr>
              <a:t>(Global Search)</a:t>
            </a:r>
          </a:p>
          <a:p>
            <a:pPr>
              <a:defRPr/>
            </a:pPr>
            <a:r>
              <a:rPr lang="en-US" altLang="zh-CN" sz="1400" b="0" dirty="0">
                <a:solidFill>
                  <a:schemeClr val="tx1"/>
                </a:solidFill>
              </a:rPr>
              <a:t>1. </a:t>
            </a:r>
            <a:r>
              <a:rPr lang="zh-CN" altLang="en-US" sz="1400" b="0" dirty="0">
                <a:solidFill>
                  <a:schemeClr val="tx1"/>
                </a:solidFill>
              </a:rPr>
              <a:t>默认检索内容：</a:t>
            </a:r>
            <a:r>
              <a:rPr lang="en-US" altLang="zh-CN" sz="1400" b="0" dirty="0">
                <a:solidFill>
                  <a:schemeClr val="tx1"/>
                </a:solidFill>
              </a:rPr>
              <a:t>metadata only</a:t>
            </a:r>
          </a:p>
          <a:p>
            <a:pPr>
              <a:defRPr/>
            </a:pPr>
            <a:r>
              <a:rPr lang="en-US" altLang="zh-CN" sz="1400" b="0" dirty="0">
                <a:solidFill>
                  <a:schemeClr val="tx1"/>
                </a:solidFill>
              </a:rPr>
              <a:t>2. </a:t>
            </a:r>
            <a:r>
              <a:rPr lang="zh-CN" altLang="en-US" sz="1400" b="0" dirty="0">
                <a:solidFill>
                  <a:srgbClr val="FF0000"/>
                </a:solidFill>
              </a:rPr>
              <a:t>检索词之间的默认关系：</a:t>
            </a:r>
            <a:r>
              <a:rPr lang="en-US" altLang="zh-CN" sz="1400" b="0" dirty="0">
                <a:solidFill>
                  <a:schemeClr val="tx1"/>
                </a:solidFill>
              </a:rPr>
              <a:t>AND     </a:t>
            </a:r>
            <a:r>
              <a:rPr lang="zh-CN" altLang="en-US" sz="1400" b="0" dirty="0">
                <a:solidFill>
                  <a:schemeClr val="tx1"/>
                </a:solidFill>
              </a:rPr>
              <a:t>如</a:t>
            </a:r>
            <a:r>
              <a:rPr lang="en-US" altLang="zh-CN" sz="1400" b="0" dirty="0">
                <a:solidFill>
                  <a:schemeClr val="tx1"/>
                </a:solidFill>
              </a:rPr>
              <a:t> artificial intelligence= artificial </a:t>
            </a:r>
            <a:r>
              <a:rPr lang="en-US" altLang="zh-CN" sz="1400" b="0" u="sng" dirty="0">
                <a:solidFill>
                  <a:schemeClr val="tx1"/>
                </a:solidFill>
              </a:rPr>
              <a:t>AND</a:t>
            </a:r>
            <a:r>
              <a:rPr lang="en-US" altLang="zh-CN" sz="1400" b="0" dirty="0">
                <a:solidFill>
                  <a:schemeClr val="tx1"/>
                </a:solidFill>
              </a:rPr>
              <a:t> intelligence </a:t>
            </a:r>
          </a:p>
          <a:p>
            <a:pPr>
              <a:defRPr/>
            </a:pPr>
            <a:r>
              <a:rPr lang="en-US" altLang="zh-CN" sz="1400" b="0" dirty="0">
                <a:solidFill>
                  <a:schemeClr val="tx1"/>
                </a:solidFill>
              </a:rPr>
              <a:t>3. </a:t>
            </a:r>
            <a:r>
              <a:rPr lang="zh-CN" altLang="en-US" sz="1400" b="0" dirty="0">
                <a:solidFill>
                  <a:schemeClr val="tx1"/>
                </a:solidFill>
              </a:rPr>
              <a:t>支持命令检索：</a:t>
            </a:r>
            <a:r>
              <a:rPr lang="en-US" altLang="zh-CN" sz="1400" b="0" dirty="0">
                <a:solidFill>
                  <a:schemeClr val="tx1"/>
                </a:solidFill>
              </a:rPr>
              <a:t>    </a:t>
            </a:r>
            <a:r>
              <a:rPr lang="zh-CN" altLang="en-US" sz="1400" b="0" dirty="0">
                <a:solidFill>
                  <a:schemeClr val="tx1"/>
                </a:solidFill>
              </a:rPr>
              <a:t>如</a:t>
            </a:r>
            <a:r>
              <a:rPr lang="en-US" altLang="zh-CN" sz="1400" b="0" dirty="0">
                <a:solidFill>
                  <a:schemeClr val="tx1"/>
                </a:solidFill>
              </a:rPr>
              <a:t>"Abstract": artificial AND "Publication Title": intelligence</a:t>
            </a:r>
          </a:p>
          <a:p>
            <a:pPr>
              <a:defRPr/>
            </a:pPr>
            <a:r>
              <a:rPr lang="en-US" altLang="zh-CN" sz="1400" b="0" dirty="0">
                <a:solidFill>
                  <a:schemeClr val="tx1"/>
                </a:solidFill>
              </a:rPr>
              <a:t>4. </a:t>
            </a:r>
            <a:r>
              <a:rPr lang="zh-CN" altLang="en-US" sz="1400" b="0" dirty="0">
                <a:solidFill>
                  <a:schemeClr val="tx1"/>
                </a:solidFill>
              </a:rPr>
              <a:t>自动获取词根：名词单复数</a:t>
            </a:r>
            <a:r>
              <a:rPr lang="en-US" altLang="zh-CN" sz="1400" b="0" dirty="0">
                <a:solidFill>
                  <a:schemeClr val="tx1"/>
                </a:solidFill>
              </a:rPr>
              <a:t>, </a:t>
            </a:r>
            <a:r>
              <a:rPr lang="zh-CN" altLang="en-US" sz="1400" b="0" dirty="0">
                <a:solidFill>
                  <a:schemeClr val="tx1"/>
                </a:solidFill>
              </a:rPr>
              <a:t>动词时态变换</a:t>
            </a:r>
            <a:r>
              <a:rPr lang="en-US" altLang="zh-CN" sz="1400" b="0" dirty="0">
                <a:solidFill>
                  <a:schemeClr val="tx1"/>
                </a:solidFill>
              </a:rPr>
              <a:t>, </a:t>
            </a:r>
            <a:r>
              <a:rPr lang="zh-CN" altLang="en-US" sz="1400" b="0" dirty="0">
                <a:solidFill>
                  <a:schemeClr val="tx1"/>
                </a:solidFill>
              </a:rPr>
              <a:t>英式美式拼写</a:t>
            </a:r>
            <a:endParaRPr lang="en-US" altLang="zh-CN" sz="1400" b="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altLang="zh-CN" sz="1400" b="0" dirty="0">
                <a:solidFill>
                  <a:schemeClr val="tx1"/>
                </a:solidFill>
              </a:rPr>
              <a:t>5. </a:t>
            </a:r>
            <a:r>
              <a:rPr lang="zh-CN" altLang="en-US" sz="1400" b="0" dirty="0">
                <a:solidFill>
                  <a:srgbClr val="FF0000"/>
                </a:solidFill>
              </a:rPr>
              <a:t>精确检索</a:t>
            </a:r>
            <a:r>
              <a:rPr lang="zh-CN" altLang="en-US" sz="1400" b="0" dirty="0">
                <a:solidFill>
                  <a:schemeClr val="tx1"/>
                </a:solidFill>
              </a:rPr>
              <a:t>使用双引号：词组、固定搭配； 如“</a:t>
            </a:r>
            <a:r>
              <a:rPr lang="en-US" altLang="zh-CN" sz="1400" b="0" dirty="0">
                <a:solidFill>
                  <a:schemeClr val="tx1"/>
                </a:solidFill>
              </a:rPr>
              <a:t>artificial intelligence”</a:t>
            </a:r>
          </a:p>
          <a:p>
            <a:pPr>
              <a:defRPr/>
            </a:pPr>
            <a:r>
              <a:rPr lang="en-US" altLang="zh-CN" sz="1400" b="0" dirty="0">
                <a:solidFill>
                  <a:schemeClr val="tx1"/>
                </a:solidFill>
              </a:rPr>
              <a:t>6. </a:t>
            </a:r>
            <a:r>
              <a:rPr lang="zh-CN" altLang="en-US" sz="1400" b="0" dirty="0">
                <a:solidFill>
                  <a:srgbClr val="FF0000"/>
                </a:solidFill>
              </a:rPr>
              <a:t>模糊检索</a:t>
            </a:r>
            <a:r>
              <a:rPr lang="zh-CN" altLang="en-US" sz="1400" b="0" dirty="0">
                <a:solidFill>
                  <a:schemeClr val="tx1"/>
                </a:solidFill>
              </a:rPr>
              <a:t>使用*和？：</a:t>
            </a:r>
            <a:r>
              <a:rPr lang="en-US" altLang="zh-CN" sz="1400" b="0" dirty="0">
                <a:solidFill>
                  <a:schemeClr val="tx1"/>
                </a:solidFill>
              </a:rPr>
              <a:t>learn*</a:t>
            </a:r>
            <a:r>
              <a:rPr lang="zh-CN" altLang="en-US" sz="1400" b="0" dirty="0">
                <a:solidFill>
                  <a:schemeClr val="tx1"/>
                </a:solidFill>
              </a:rPr>
              <a:t>（可以包含</a:t>
            </a:r>
            <a:r>
              <a:rPr lang="en-US" altLang="zh-CN" sz="1400" b="0" dirty="0">
                <a:solidFill>
                  <a:schemeClr val="tx1"/>
                </a:solidFill>
              </a:rPr>
              <a:t>learn</a:t>
            </a:r>
            <a:r>
              <a:rPr lang="zh-CN" altLang="en-US" sz="1400" b="0" dirty="0">
                <a:solidFill>
                  <a:schemeClr val="tx1"/>
                </a:solidFill>
              </a:rPr>
              <a:t>、</a:t>
            </a:r>
            <a:r>
              <a:rPr lang="en-US" altLang="zh-CN" sz="1400" b="0" dirty="0">
                <a:solidFill>
                  <a:schemeClr val="tx1"/>
                </a:solidFill>
              </a:rPr>
              <a:t>learn</a:t>
            </a:r>
            <a:r>
              <a:rPr lang="en-US" altLang="zh-CN" sz="1400" b="0" u="sng" dirty="0">
                <a:solidFill>
                  <a:schemeClr val="tx1"/>
                </a:solidFill>
              </a:rPr>
              <a:t>ing</a:t>
            </a:r>
            <a:r>
              <a:rPr lang="zh-CN" altLang="en-US" sz="1400" b="0" dirty="0">
                <a:solidFill>
                  <a:schemeClr val="tx1"/>
                </a:solidFill>
              </a:rPr>
              <a:t>、</a:t>
            </a:r>
            <a:r>
              <a:rPr lang="en-US" altLang="zh-CN" sz="1400" b="0" dirty="0">
                <a:solidFill>
                  <a:schemeClr val="tx1"/>
                </a:solidFill>
              </a:rPr>
              <a:t>learn</a:t>
            </a:r>
            <a:r>
              <a:rPr lang="en-US" altLang="zh-CN" sz="1400" b="0" u="sng" dirty="0">
                <a:solidFill>
                  <a:schemeClr val="tx1"/>
                </a:solidFill>
              </a:rPr>
              <a:t>ed</a:t>
            </a:r>
            <a:r>
              <a:rPr lang="zh-CN" altLang="en-US" sz="1400" b="0" dirty="0">
                <a:solidFill>
                  <a:schemeClr val="tx1"/>
                </a:solidFill>
              </a:rPr>
              <a:t>、</a:t>
            </a:r>
            <a:r>
              <a:rPr lang="en-US" altLang="zh-CN" sz="1400" b="0" dirty="0">
                <a:solidFill>
                  <a:schemeClr val="tx1"/>
                </a:solidFill>
              </a:rPr>
              <a:t> learn</a:t>
            </a:r>
            <a:r>
              <a:rPr lang="en-US" altLang="zh-CN" sz="1400" b="0" u="sng" dirty="0">
                <a:solidFill>
                  <a:schemeClr val="tx1"/>
                </a:solidFill>
              </a:rPr>
              <a:t>er</a:t>
            </a:r>
            <a:r>
              <a:rPr lang="en-US" altLang="zh-CN" sz="1400" b="0" dirty="0">
                <a:solidFill>
                  <a:schemeClr val="tx1"/>
                </a:solidFill>
              </a:rPr>
              <a:t> </a:t>
            </a:r>
            <a:r>
              <a:rPr lang="zh-CN" altLang="en-US" sz="1400" b="0" dirty="0">
                <a:solidFill>
                  <a:schemeClr val="tx1"/>
                </a:solidFill>
              </a:rPr>
              <a:t>）</a:t>
            </a:r>
            <a:endParaRPr lang="en-US" altLang="zh-CN" sz="1400" b="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altLang="zh-CN" sz="1400" b="0" dirty="0">
                <a:solidFill>
                  <a:schemeClr val="tx1"/>
                </a:solidFill>
              </a:rPr>
              <a:t>7. </a:t>
            </a:r>
            <a:r>
              <a:rPr lang="zh-CN" altLang="en-US" sz="1400" b="0" dirty="0">
                <a:solidFill>
                  <a:schemeClr val="tx1"/>
                </a:solidFill>
              </a:rPr>
              <a:t>检索词不区分大小写，检索运算符全部大写</a:t>
            </a:r>
            <a:endParaRPr lang="en-US" altLang="zh-CN" sz="1400" b="0" dirty="0">
              <a:solidFill>
                <a:schemeClr val="tx1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11</a:t>
            </a:fld>
            <a:endParaRPr lang="en-US"/>
          </a:p>
        </p:txBody>
      </p:sp>
      <p:pic>
        <p:nvPicPr>
          <p:cNvPr id="8" name="图片 1" descr="303b32313537303832373bcecabac5">
            <a:extLst>
              <a:ext uri="{FF2B5EF4-FFF2-40B4-BE49-F238E27FC236}">
                <a16:creationId xmlns:a16="http://schemas.microsoft.com/office/drawing/2014/main" id="{06D7F8E9-F6FF-743A-0637-80DB232085E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2692" y="1970458"/>
            <a:ext cx="488149" cy="4881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D80B9-828B-D3E3-E844-AC3EA484B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18B111A9-FEE4-0383-DADA-A4917249EDF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12</a:t>
            </a:fld>
            <a:endParaRPr lang="en-US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15B0A670-67CA-9CEB-36FC-5199FDE1E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举例：利用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deepseek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构建检索词库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79FB66E-1A14-CF4F-AC47-15008C589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68" y="1155247"/>
            <a:ext cx="4841121" cy="34004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91139C7-5ABD-8A6F-9E89-F8EB00FCD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551" y="1399781"/>
            <a:ext cx="4078028" cy="29113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29130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143A2-9572-D8E3-4A14-4E26AFA6D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7C6DC234-FD7D-2B47-584D-791F577E3E3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13</a:t>
            </a:fld>
            <a:endParaRPr lang="en-US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C46DAF19-F885-3CAB-1A72-75951584F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举例：利用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deepseek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构建检索式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146AD928-02CF-E0E2-C0BD-0D82D9590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625" y="1234924"/>
            <a:ext cx="7977218" cy="117392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A436B2A-041B-76AE-B7FB-01E39ABEB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0380" y="1015741"/>
            <a:ext cx="6323239" cy="32021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6097D3C-8100-3FB1-8A15-9E368359C9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8651" y="925633"/>
            <a:ext cx="6786698" cy="36923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519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18F3B-B86B-A308-8CB9-38C809A10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E3915A1-3C3D-26A9-030A-B6470B417B5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14</a:t>
            </a:fld>
            <a:endParaRPr lang="en-US"/>
          </a:p>
        </p:txBody>
      </p:sp>
      <p:sp>
        <p:nvSpPr>
          <p:cNvPr id="5" name="标题 4">
            <a:extLst>
              <a:ext uri="{FF2B5EF4-FFF2-40B4-BE49-F238E27FC236}">
                <a16:creationId xmlns:a16="http://schemas.microsoft.com/office/drawing/2014/main" id="{9657F5F7-4AEF-933D-4E2E-50C8C8B05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举例：利用</a:t>
            </a:r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deepseek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构建检索式</a:t>
            </a:r>
            <a:endParaRPr lang="zh-CN" altLang="en-US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0DE4D8B8-C9CD-975F-6DCA-04A4206C5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676" y="1025805"/>
            <a:ext cx="6425281" cy="36282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3C999EFD-A93F-E8E8-59E4-9A77A3947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970" y="1126553"/>
            <a:ext cx="7118059" cy="34267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582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>
                <a:solidFill>
                  <a:srgbClr val="6B1F73"/>
                </a:solidFill>
              </a:rPr>
              <a:t>15</a:t>
            </a:fld>
            <a:endParaRPr lang="en-US">
              <a:solidFill>
                <a:srgbClr val="6B1F73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914924" y="252983"/>
            <a:ext cx="6666874" cy="4637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1039400" y="270157"/>
            <a:ext cx="904563" cy="1649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34703" y="21368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缩减框</a:t>
            </a:r>
          </a:p>
        </p:txBody>
      </p:sp>
      <p:sp>
        <p:nvSpPr>
          <p:cNvPr id="7" name="矩形 6"/>
          <p:cNvSpPr/>
          <p:nvPr/>
        </p:nvSpPr>
        <p:spPr>
          <a:xfrm>
            <a:off x="1012372" y="489622"/>
            <a:ext cx="6465862" cy="55952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605770" y="530692"/>
            <a:ext cx="1609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文献类型筛选</a:t>
            </a:r>
          </a:p>
        </p:txBody>
      </p:sp>
      <p:sp>
        <p:nvSpPr>
          <p:cNvPr id="9" name="矩形 8"/>
          <p:cNvSpPr/>
          <p:nvPr/>
        </p:nvSpPr>
        <p:spPr>
          <a:xfrm>
            <a:off x="1012373" y="1098235"/>
            <a:ext cx="6465862" cy="890404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605770" y="144490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chemeClr val="accent4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出版物推荐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581798" y="3384121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相关文献推荐</a:t>
            </a:r>
          </a:p>
        </p:txBody>
      </p:sp>
      <p:sp>
        <p:nvSpPr>
          <p:cNvPr id="12" name="矩形 11"/>
          <p:cNvSpPr/>
          <p:nvPr/>
        </p:nvSpPr>
        <p:spPr>
          <a:xfrm>
            <a:off x="2257971" y="2027935"/>
            <a:ext cx="5220264" cy="2775695"/>
          </a:xfrm>
          <a:prstGeom prst="rect">
            <a:avLst/>
          </a:prstGeom>
          <a:noFill/>
          <a:ln w="19050">
            <a:solidFill>
              <a:srgbClr val="6B1F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1012372" y="3259816"/>
            <a:ext cx="1197427" cy="1613528"/>
          </a:xfrm>
          <a:prstGeom prst="rect">
            <a:avLst/>
          </a:prstGeom>
          <a:noFill/>
          <a:ln w="19050">
            <a:solidFill>
              <a:srgbClr val="75BD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1441" y="3665472"/>
            <a:ext cx="8771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75BD1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聚类</a:t>
            </a:r>
            <a:endParaRPr lang="en-US" altLang="zh-CN" dirty="0">
              <a:solidFill>
                <a:srgbClr val="75BD1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75BD1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分析栏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5568" y="2187260"/>
            <a:ext cx="905248" cy="85244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7645588" y="2034346"/>
            <a:ext cx="1442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文献排序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0BDA2753-7BDC-2821-8A40-042BCD7982B2}"/>
              </a:ext>
            </a:extLst>
          </p:cNvPr>
          <p:cNvSpPr/>
          <p:nvPr/>
        </p:nvSpPr>
        <p:spPr>
          <a:xfrm>
            <a:off x="1039402" y="2027935"/>
            <a:ext cx="1170398" cy="543815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BAFCCB6B-6A1E-D79A-0BB8-252EEB9CA2C8}"/>
              </a:ext>
            </a:extLst>
          </p:cNvPr>
          <p:cNvSpPr txBox="1"/>
          <p:nvPr/>
        </p:nvSpPr>
        <p:spPr>
          <a:xfrm>
            <a:off x="-13308" y="1961950"/>
            <a:ext cx="110799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新功能</a:t>
            </a:r>
            <a:endParaRPr lang="en-US" altLang="zh-CN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图像搜索</a:t>
            </a:r>
            <a:endParaRPr lang="en-US" altLang="zh-CN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仅限</a:t>
            </a:r>
            <a:r>
              <a:rPr lang="en-US" altLang="zh-CN" sz="1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IEL</a:t>
            </a:r>
            <a:r>
              <a:rPr lang="zh-CN" altLang="en-US" sz="1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</a:t>
            </a: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477D90DD-6328-9577-AAC5-0C63EFCD62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883"/>
          <a:stretch/>
        </p:blipFill>
        <p:spPr>
          <a:xfrm>
            <a:off x="2281613" y="2034346"/>
            <a:ext cx="4013852" cy="29106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4015CB2A-077C-E1B0-2D8D-5FC112112A9E}"/>
              </a:ext>
            </a:extLst>
          </p:cNvPr>
          <p:cNvSpPr txBox="1"/>
          <p:nvPr/>
        </p:nvSpPr>
        <p:spPr>
          <a:xfrm>
            <a:off x="1039297" y="2613484"/>
            <a:ext cx="117852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Images</a:t>
            </a: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D0FC0CAC-92F8-0C5E-D81A-A9B3158FFE5E}"/>
              </a:ext>
            </a:extLst>
          </p:cNvPr>
          <p:cNvCxnSpPr>
            <a:cxnSpLocks/>
          </p:cNvCxnSpPr>
          <p:nvPr/>
        </p:nvCxnSpPr>
        <p:spPr>
          <a:xfrm>
            <a:off x="1935043" y="2797644"/>
            <a:ext cx="628171" cy="220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41956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  <p:bldP spid="7" grpId="0" bldLvl="0" animBg="1"/>
      <p:bldP spid="8" grpId="0"/>
      <p:bldP spid="9" grpId="0" bldLvl="0" animBg="1"/>
      <p:bldP spid="10" grpId="0"/>
      <p:bldP spid="11" grpId="0"/>
      <p:bldP spid="12" grpId="0" bldLvl="0" animBg="1"/>
      <p:bldP spid="13" grpId="0" bldLvl="0" animBg="1"/>
      <p:bldP spid="14" grpId="0"/>
      <p:bldP spid="16" grpId="0"/>
      <p:bldP spid="3" grpId="0" bldLvl="0" animBg="1"/>
      <p:bldP spid="17" grpId="0"/>
      <p:bldP spid="2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53110" y="323770"/>
            <a:ext cx="2601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聚类分析功能</a:t>
            </a:r>
            <a:endParaRPr lang="en-US" altLang="zh-CN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16</a:t>
            </a:fld>
            <a:endParaRPr 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3251" r="3251"/>
          <a:stretch/>
        </p:blipFill>
        <p:spPr>
          <a:xfrm>
            <a:off x="355762" y="940686"/>
            <a:ext cx="1374502" cy="36247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rcRect l="2019" r="2019"/>
          <a:stretch/>
        </p:blipFill>
        <p:spPr>
          <a:xfrm>
            <a:off x="1988698" y="940686"/>
            <a:ext cx="1408146" cy="38378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718970" y="924538"/>
            <a:ext cx="1410921" cy="37004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526140" y="940686"/>
            <a:ext cx="1444575" cy="382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7259187" y="953129"/>
            <a:ext cx="1234188" cy="32709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19336" y="273596"/>
            <a:ext cx="652276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辅助材料</a:t>
            </a:r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-Datasets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17</a:t>
            </a:fld>
            <a:endParaRPr 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82290" y="926661"/>
            <a:ext cx="1618962" cy="34390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620589" y="875364"/>
            <a:ext cx="4060245" cy="1770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4"/>
          <a:srcRect r="15313"/>
          <a:stretch/>
        </p:blipFill>
        <p:spPr>
          <a:xfrm>
            <a:off x="2620589" y="2981739"/>
            <a:ext cx="5069218" cy="15392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861332" y="1421445"/>
            <a:ext cx="4994236" cy="2281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778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9336" y="273596"/>
            <a:ext cx="65227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辅助材料</a:t>
            </a:r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-Code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18</a:t>
            </a:fld>
            <a:endParaRPr 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479396" y="862266"/>
            <a:ext cx="4859658" cy="16665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391801" y="790302"/>
            <a:ext cx="5034848" cy="40006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6D567F53-E160-7A33-866E-7807B5DDC7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49675" y="1032592"/>
            <a:ext cx="1618962" cy="34390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9336" y="273596"/>
            <a:ext cx="6522764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辅助材料</a:t>
            </a:r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-Immersive Articles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19</a:t>
            </a:fld>
            <a:endParaRPr 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326345" y="862265"/>
            <a:ext cx="5298956" cy="12061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326345" y="2360134"/>
            <a:ext cx="5259252" cy="23584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B291663-83BD-D85D-FC14-5F547AB64E0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81381" y="1005302"/>
            <a:ext cx="1618962" cy="34390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C828F58-F89E-289A-DA24-6F3E28634D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334296" y="820586"/>
            <a:ext cx="5402323" cy="39769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A16F384-7096-CF65-9390-035587A4DE3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510551" y="1962316"/>
            <a:ext cx="4900066" cy="24160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290" y="711966"/>
            <a:ext cx="2651680" cy="611895"/>
          </a:xfrm>
        </p:spPr>
        <p:txBody>
          <a:bodyPr/>
          <a:lstStyle/>
          <a:p>
            <a:r>
              <a:rPr lang="zh-CN" altLang="en-US" sz="3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主要内容</a:t>
            </a:r>
            <a:endParaRPr lang="en-US" sz="3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54563" y="1615641"/>
            <a:ext cx="8671249" cy="29134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Clr>
                <a:srgbClr val="FFC000"/>
              </a:buClr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1)	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解锁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Xplore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资源宝库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全球顶尖科技资源检索平台介绍</a:t>
            </a:r>
          </a:p>
          <a:p>
            <a:pPr>
              <a:lnSpc>
                <a:spcPct val="150000"/>
              </a:lnSpc>
              <a:buClr>
                <a:srgbClr val="FFC000"/>
              </a:buClr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2)	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揭秘高效检索科研文献的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种方法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——AI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驱动的文献挖掘及热点把控</a:t>
            </a:r>
          </a:p>
          <a:p>
            <a:pPr>
              <a:lnSpc>
                <a:spcPct val="150000"/>
              </a:lnSpc>
              <a:buClr>
                <a:srgbClr val="FFC000"/>
              </a:buClr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3)	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介绍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科技文献英文写作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黄金结构解析与写作范式</a:t>
            </a:r>
          </a:p>
          <a:p>
            <a:pPr>
              <a:lnSpc>
                <a:spcPct val="150000"/>
              </a:lnSpc>
              <a:buClr>
                <a:srgbClr val="FFC000"/>
              </a:buClr>
            </a:pP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4)	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解析精准选刊的策略与投稿的全部流程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选刊决策引擎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2</a:t>
            </a:fld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4052" y="2272539"/>
            <a:ext cx="7141459" cy="728419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C000"/>
              </a:buClr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介绍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科技文献英文写作</a:t>
            </a:r>
            <a:b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黄金结构解析与写作范式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准备好发表论文了吗？</a:t>
            </a:r>
            <a:endParaRPr 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42695" y="1007352"/>
            <a:ext cx="7515185" cy="3485627"/>
            <a:chOff x="2032000" y="1361726"/>
            <a:chExt cx="10020246" cy="4647503"/>
          </a:xfrm>
        </p:grpSpPr>
        <p:sp>
          <p:nvSpPr>
            <p:cNvPr id="8" name="Freeform 7"/>
            <p:cNvSpPr/>
            <p:nvPr/>
          </p:nvSpPr>
          <p:spPr>
            <a:xfrm>
              <a:off x="2717799" y="1441515"/>
              <a:ext cx="9334447" cy="594880"/>
            </a:xfrm>
            <a:custGeom>
              <a:avLst/>
              <a:gdLst>
                <a:gd name="connsiteX0" fmla="*/ 99149 w 594880"/>
                <a:gd name="connsiteY0" fmla="*/ 0 h 5201920"/>
                <a:gd name="connsiteX1" fmla="*/ 495731 w 594880"/>
                <a:gd name="connsiteY1" fmla="*/ 0 h 5201920"/>
                <a:gd name="connsiteX2" fmla="*/ 594880 w 594880"/>
                <a:gd name="connsiteY2" fmla="*/ 99149 h 5201920"/>
                <a:gd name="connsiteX3" fmla="*/ 594880 w 594880"/>
                <a:gd name="connsiteY3" fmla="*/ 5201920 h 5201920"/>
                <a:gd name="connsiteX4" fmla="*/ 594880 w 594880"/>
                <a:gd name="connsiteY4" fmla="*/ 5201920 h 5201920"/>
                <a:gd name="connsiteX5" fmla="*/ 0 w 594880"/>
                <a:gd name="connsiteY5" fmla="*/ 5201920 h 5201920"/>
                <a:gd name="connsiteX6" fmla="*/ 0 w 594880"/>
                <a:gd name="connsiteY6" fmla="*/ 5201920 h 5201920"/>
                <a:gd name="connsiteX7" fmla="*/ 0 w 594880"/>
                <a:gd name="connsiteY7" fmla="*/ 99149 h 5201920"/>
                <a:gd name="connsiteX8" fmla="*/ 99149 w 594880"/>
                <a:gd name="connsiteY8" fmla="*/ 0 h 520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80" h="5201920">
                  <a:moveTo>
                    <a:pt x="594880" y="867010"/>
                  </a:moveTo>
                  <a:lnTo>
                    <a:pt x="594880" y="4334910"/>
                  </a:lnTo>
                  <a:cubicBezTo>
                    <a:pt x="594880" y="4813740"/>
                    <a:pt x="589804" y="5201916"/>
                    <a:pt x="583542" y="5201916"/>
                  </a:cubicBezTo>
                  <a:lnTo>
                    <a:pt x="0" y="5201916"/>
                  </a:lnTo>
                  <a:lnTo>
                    <a:pt x="0" y="5201916"/>
                  </a:lnTo>
                  <a:lnTo>
                    <a:pt x="0" y="4"/>
                  </a:lnTo>
                  <a:lnTo>
                    <a:pt x="0" y="4"/>
                  </a:lnTo>
                  <a:lnTo>
                    <a:pt x="583542" y="4"/>
                  </a:lnTo>
                  <a:cubicBezTo>
                    <a:pt x="589804" y="4"/>
                    <a:pt x="594880" y="388180"/>
                    <a:pt x="594880" y="867010"/>
                  </a:cubicBez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7153" tIns="60356" rIns="98933" bIns="60356" numCol="1" spcCol="1270" anchor="ctr" anchorCtr="0">
              <a:noAutofit/>
            </a:bodyPr>
            <a:lstStyle/>
            <a:p>
              <a:pPr marL="171450" lvl="1" defTabSz="90043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02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New and useful? </a:t>
              </a:r>
              <a:r>
                <a:rPr lang="zh-CN" altLang="en-US" sz="202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新的，有价值的</a:t>
              </a:r>
              <a:endParaRPr lang="en-US" sz="202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2032000" y="1361726"/>
              <a:ext cx="685800" cy="743600"/>
            </a:xfrm>
            <a:custGeom>
              <a:avLst/>
              <a:gdLst>
                <a:gd name="connsiteX0" fmla="*/ 0 w 2926080"/>
                <a:gd name="connsiteY0" fmla="*/ 123936 h 743600"/>
                <a:gd name="connsiteX1" fmla="*/ 123936 w 2926080"/>
                <a:gd name="connsiteY1" fmla="*/ 0 h 743600"/>
                <a:gd name="connsiteX2" fmla="*/ 2802144 w 2926080"/>
                <a:gd name="connsiteY2" fmla="*/ 0 h 743600"/>
                <a:gd name="connsiteX3" fmla="*/ 2926080 w 2926080"/>
                <a:gd name="connsiteY3" fmla="*/ 123936 h 743600"/>
                <a:gd name="connsiteX4" fmla="*/ 2926080 w 2926080"/>
                <a:gd name="connsiteY4" fmla="*/ 619664 h 743600"/>
                <a:gd name="connsiteX5" fmla="*/ 2802144 w 2926080"/>
                <a:gd name="connsiteY5" fmla="*/ 743600 h 743600"/>
                <a:gd name="connsiteX6" fmla="*/ 123936 w 2926080"/>
                <a:gd name="connsiteY6" fmla="*/ 743600 h 743600"/>
                <a:gd name="connsiteX7" fmla="*/ 0 w 2926080"/>
                <a:gd name="connsiteY7" fmla="*/ 619664 h 743600"/>
                <a:gd name="connsiteX8" fmla="*/ 0 w 2926080"/>
                <a:gd name="connsiteY8" fmla="*/ 123936 h 7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26080" h="743600">
                  <a:moveTo>
                    <a:pt x="0" y="123936"/>
                  </a:moveTo>
                  <a:cubicBezTo>
                    <a:pt x="0" y="55488"/>
                    <a:pt x="55488" y="0"/>
                    <a:pt x="123936" y="0"/>
                  </a:cubicBezTo>
                  <a:lnTo>
                    <a:pt x="2802144" y="0"/>
                  </a:lnTo>
                  <a:cubicBezTo>
                    <a:pt x="2870592" y="0"/>
                    <a:pt x="2926080" y="55488"/>
                    <a:pt x="2926080" y="123936"/>
                  </a:cubicBezTo>
                  <a:lnTo>
                    <a:pt x="2926080" y="619664"/>
                  </a:lnTo>
                  <a:cubicBezTo>
                    <a:pt x="2926080" y="688112"/>
                    <a:pt x="2870592" y="743600"/>
                    <a:pt x="2802144" y="743600"/>
                  </a:cubicBezTo>
                  <a:lnTo>
                    <a:pt x="123936" y="743600"/>
                  </a:lnTo>
                  <a:cubicBezTo>
                    <a:pt x="55488" y="743600"/>
                    <a:pt x="0" y="688112"/>
                    <a:pt x="0" y="619664"/>
                  </a:cubicBezTo>
                  <a:lnTo>
                    <a:pt x="0" y="12393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2953" tIns="80089" rIns="132953" bIns="80089" numCol="1" spcCol="1270" anchor="ctr" anchorCtr="0">
              <a:noAutofit/>
            </a:bodyPr>
            <a:lstStyle/>
            <a:p>
              <a:pPr algn="ctr" defTabSz="123380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77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</a:p>
          </p:txBody>
        </p:sp>
        <p:sp>
          <p:nvSpPr>
            <p:cNvPr id="10" name="Freeform 9"/>
            <p:cNvSpPr/>
            <p:nvPr/>
          </p:nvSpPr>
          <p:spPr>
            <a:xfrm>
              <a:off x="2717799" y="2222297"/>
              <a:ext cx="9334446" cy="594880"/>
            </a:xfrm>
            <a:custGeom>
              <a:avLst/>
              <a:gdLst>
                <a:gd name="connsiteX0" fmla="*/ 99149 w 594880"/>
                <a:gd name="connsiteY0" fmla="*/ 0 h 5201920"/>
                <a:gd name="connsiteX1" fmla="*/ 495731 w 594880"/>
                <a:gd name="connsiteY1" fmla="*/ 0 h 5201920"/>
                <a:gd name="connsiteX2" fmla="*/ 594880 w 594880"/>
                <a:gd name="connsiteY2" fmla="*/ 99149 h 5201920"/>
                <a:gd name="connsiteX3" fmla="*/ 594880 w 594880"/>
                <a:gd name="connsiteY3" fmla="*/ 5201920 h 5201920"/>
                <a:gd name="connsiteX4" fmla="*/ 594880 w 594880"/>
                <a:gd name="connsiteY4" fmla="*/ 5201920 h 5201920"/>
                <a:gd name="connsiteX5" fmla="*/ 0 w 594880"/>
                <a:gd name="connsiteY5" fmla="*/ 5201920 h 5201920"/>
                <a:gd name="connsiteX6" fmla="*/ 0 w 594880"/>
                <a:gd name="connsiteY6" fmla="*/ 5201920 h 5201920"/>
                <a:gd name="connsiteX7" fmla="*/ 0 w 594880"/>
                <a:gd name="connsiteY7" fmla="*/ 99149 h 5201920"/>
                <a:gd name="connsiteX8" fmla="*/ 99149 w 594880"/>
                <a:gd name="connsiteY8" fmla="*/ 0 h 520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80" h="5201920">
                  <a:moveTo>
                    <a:pt x="594880" y="867010"/>
                  </a:moveTo>
                  <a:lnTo>
                    <a:pt x="594880" y="4334910"/>
                  </a:lnTo>
                  <a:cubicBezTo>
                    <a:pt x="594880" y="4813740"/>
                    <a:pt x="589804" y="5201916"/>
                    <a:pt x="583542" y="5201916"/>
                  </a:cubicBezTo>
                  <a:lnTo>
                    <a:pt x="0" y="5201916"/>
                  </a:lnTo>
                  <a:lnTo>
                    <a:pt x="0" y="5201916"/>
                  </a:lnTo>
                  <a:lnTo>
                    <a:pt x="0" y="4"/>
                  </a:lnTo>
                  <a:lnTo>
                    <a:pt x="0" y="4"/>
                  </a:lnTo>
                  <a:lnTo>
                    <a:pt x="583542" y="4"/>
                  </a:lnTo>
                  <a:cubicBezTo>
                    <a:pt x="589804" y="4"/>
                    <a:pt x="594880" y="388180"/>
                    <a:pt x="594880" y="867010"/>
                  </a:cubicBez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1878422"/>
                <a:satOff val="-1034"/>
                <a:lumOff val="-105"/>
                <a:alphaOff val="0"/>
              </a:schemeClr>
            </a:lnRef>
            <a:fillRef idx="1">
              <a:schemeClr val="accent5">
                <a:tint val="40000"/>
                <a:alpha val="90000"/>
                <a:hueOff val="1878422"/>
                <a:satOff val="-1034"/>
                <a:lumOff val="-105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1878422"/>
                <a:satOff val="-1034"/>
                <a:lumOff val="-105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7153" tIns="60356" rIns="98933" bIns="60356" numCol="1" spcCol="1270" anchor="ctr" anchorCtr="0">
              <a:noAutofit/>
            </a:bodyPr>
            <a:lstStyle/>
            <a:p>
              <a:pPr marL="171450" lvl="1" defTabSz="90043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02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Hot topic? </a:t>
              </a:r>
              <a:r>
                <a:rPr lang="zh-CN" altLang="en-US" sz="202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热门主题</a:t>
              </a:r>
              <a:endParaRPr lang="en-US" sz="202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2032000" y="2142506"/>
              <a:ext cx="685800" cy="743600"/>
            </a:xfrm>
            <a:custGeom>
              <a:avLst/>
              <a:gdLst>
                <a:gd name="connsiteX0" fmla="*/ 0 w 2926080"/>
                <a:gd name="connsiteY0" fmla="*/ 123936 h 743600"/>
                <a:gd name="connsiteX1" fmla="*/ 123936 w 2926080"/>
                <a:gd name="connsiteY1" fmla="*/ 0 h 743600"/>
                <a:gd name="connsiteX2" fmla="*/ 2802144 w 2926080"/>
                <a:gd name="connsiteY2" fmla="*/ 0 h 743600"/>
                <a:gd name="connsiteX3" fmla="*/ 2926080 w 2926080"/>
                <a:gd name="connsiteY3" fmla="*/ 123936 h 743600"/>
                <a:gd name="connsiteX4" fmla="*/ 2926080 w 2926080"/>
                <a:gd name="connsiteY4" fmla="*/ 619664 h 743600"/>
                <a:gd name="connsiteX5" fmla="*/ 2802144 w 2926080"/>
                <a:gd name="connsiteY5" fmla="*/ 743600 h 743600"/>
                <a:gd name="connsiteX6" fmla="*/ 123936 w 2926080"/>
                <a:gd name="connsiteY6" fmla="*/ 743600 h 743600"/>
                <a:gd name="connsiteX7" fmla="*/ 0 w 2926080"/>
                <a:gd name="connsiteY7" fmla="*/ 619664 h 743600"/>
                <a:gd name="connsiteX8" fmla="*/ 0 w 2926080"/>
                <a:gd name="connsiteY8" fmla="*/ 123936 h 7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26080" h="743600">
                  <a:moveTo>
                    <a:pt x="0" y="123936"/>
                  </a:moveTo>
                  <a:cubicBezTo>
                    <a:pt x="0" y="55488"/>
                    <a:pt x="55488" y="0"/>
                    <a:pt x="123936" y="0"/>
                  </a:cubicBezTo>
                  <a:lnTo>
                    <a:pt x="2802144" y="0"/>
                  </a:lnTo>
                  <a:cubicBezTo>
                    <a:pt x="2870592" y="0"/>
                    <a:pt x="2926080" y="55488"/>
                    <a:pt x="2926080" y="123936"/>
                  </a:cubicBezTo>
                  <a:lnTo>
                    <a:pt x="2926080" y="619664"/>
                  </a:lnTo>
                  <a:cubicBezTo>
                    <a:pt x="2926080" y="688112"/>
                    <a:pt x="2870592" y="743600"/>
                    <a:pt x="2802144" y="743600"/>
                  </a:cubicBezTo>
                  <a:lnTo>
                    <a:pt x="123936" y="743600"/>
                  </a:lnTo>
                  <a:cubicBezTo>
                    <a:pt x="55488" y="743600"/>
                    <a:pt x="0" y="688112"/>
                    <a:pt x="0" y="619664"/>
                  </a:cubicBezTo>
                  <a:lnTo>
                    <a:pt x="0" y="12393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1734149"/>
                <a:satOff val="-8492"/>
                <a:lumOff val="510"/>
                <a:alphaOff val="0"/>
              </a:schemeClr>
            </a:fillRef>
            <a:effectRef idx="0">
              <a:schemeClr val="accent5">
                <a:hueOff val="1734149"/>
                <a:satOff val="-8492"/>
                <a:lumOff val="51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2953" tIns="80089" rIns="132953" bIns="80089" numCol="1" spcCol="1270" anchor="ctr" anchorCtr="0">
              <a:noAutofit/>
            </a:bodyPr>
            <a:lstStyle/>
            <a:p>
              <a:pPr algn="ctr" defTabSz="123380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77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2717799" y="3003077"/>
              <a:ext cx="9334446" cy="594880"/>
            </a:xfrm>
            <a:custGeom>
              <a:avLst/>
              <a:gdLst>
                <a:gd name="connsiteX0" fmla="*/ 99149 w 594880"/>
                <a:gd name="connsiteY0" fmla="*/ 0 h 5201920"/>
                <a:gd name="connsiteX1" fmla="*/ 495731 w 594880"/>
                <a:gd name="connsiteY1" fmla="*/ 0 h 5201920"/>
                <a:gd name="connsiteX2" fmla="*/ 594880 w 594880"/>
                <a:gd name="connsiteY2" fmla="*/ 99149 h 5201920"/>
                <a:gd name="connsiteX3" fmla="*/ 594880 w 594880"/>
                <a:gd name="connsiteY3" fmla="*/ 5201920 h 5201920"/>
                <a:gd name="connsiteX4" fmla="*/ 594880 w 594880"/>
                <a:gd name="connsiteY4" fmla="*/ 5201920 h 5201920"/>
                <a:gd name="connsiteX5" fmla="*/ 0 w 594880"/>
                <a:gd name="connsiteY5" fmla="*/ 5201920 h 5201920"/>
                <a:gd name="connsiteX6" fmla="*/ 0 w 594880"/>
                <a:gd name="connsiteY6" fmla="*/ 5201920 h 5201920"/>
                <a:gd name="connsiteX7" fmla="*/ 0 w 594880"/>
                <a:gd name="connsiteY7" fmla="*/ 99149 h 5201920"/>
                <a:gd name="connsiteX8" fmla="*/ 99149 w 594880"/>
                <a:gd name="connsiteY8" fmla="*/ 0 h 520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80" h="5201920">
                  <a:moveTo>
                    <a:pt x="594880" y="867010"/>
                  </a:moveTo>
                  <a:lnTo>
                    <a:pt x="594880" y="4334910"/>
                  </a:lnTo>
                  <a:cubicBezTo>
                    <a:pt x="594880" y="4813740"/>
                    <a:pt x="589804" y="5201916"/>
                    <a:pt x="583542" y="5201916"/>
                  </a:cubicBezTo>
                  <a:lnTo>
                    <a:pt x="0" y="5201916"/>
                  </a:lnTo>
                  <a:lnTo>
                    <a:pt x="0" y="5201916"/>
                  </a:lnTo>
                  <a:lnTo>
                    <a:pt x="0" y="4"/>
                  </a:lnTo>
                  <a:lnTo>
                    <a:pt x="0" y="4"/>
                  </a:lnTo>
                  <a:lnTo>
                    <a:pt x="583542" y="4"/>
                  </a:lnTo>
                  <a:cubicBezTo>
                    <a:pt x="589804" y="4"/>
                    <a:pt x="594880" y="388180"/>
                    <a:pt x="594880" y="867010"/>
                  </a:cubicBez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3756845"/>
                <a:satOff val="-2069"/>
                <a:lumOff val="-212"/>
                <a:alphaOff val="0"/>
              </a:schemeClr>
            </a:lnRef>
            <a:fillRef idx="1">
              <a:schemeClr val="accent5">
                <a:tint val="40000"/>
                <a:alpha val="90000"/>
                <a:hueOff val="3756845"/>
                <a:satOff val="-2069"/>
                <a:lumOff val="-212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3756845"/>
                <a:satOff val="-2069"/>
                <a:lumOff val="-212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7153" tIns="60356" rIns="98933" bIns="60356" numCol="1" spcCol="1270" anchor="ctr" anchorCtr="0">
              <a:noAutofit/>
            </a:bodyPr>
            <a:lstStyle/>
            <a:p>
              <a:pPr marL="171450" lvl="1" defTabSz="90043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02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Contribution? </a:t>
              </a:r>
              <a:r>
                <a:rPr lang="zh-CN" altLang="en-US" sz="202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贡献</a:t>
              </a:r>
              <a:endParaRPr lang="en-US" sz="202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>
              <a:off x="2032000" y="2923287"/>
              <a:ext cx="685800" cy="743600"/>
            </a:xfrm>
            <a:custGeom>
              <a:avLst/>
              <a:gdLst>
                <a:gd name="connsiteX0" fmla="*/ 0 w 2926080"/>
                <a:gd name="connsiteY0" fmla="*/ 123936 h 743600"/>
                <a:gd name="connsiteX1" fmla="*/ 123936 w 2926080"/>
                <a:gd name="connsiteY1" fmla="*/ 0 h 743600"/>
                <a:gd name="connsiteX2" fmla="*/ 2802144 w 2926080"/>
                <a:gd name="connsiteY2" fmla="*/ 0 h 743600"/>
                <a:gd name="connsiteX3" fmla="*/ 2926080 w 2926080"/>
                <a:gd name="connsiteY3" fmla="*/ 123936 h 743600"/>
                <a:gd name="connsiteX4" fmla="*/ 2926080 w 2926080"/>
                <a:gd name="connsiteY4" fmla="*/ 619664 h 743600"/>
                <a:gd name="connsiteX5" fmla="*/ 2802144 w 2926080"/>
                <a:gd name="connsiteY5" fmla="*/ 743600 h 743600"/>
                <a:gd name="connsiteX6" fmla="*/ 123936 w 2926080"/>
                <a:gd name="connsiteY6" fmla="*/ 743600 h 743600"/>
                <a:gd name="connsiteX7" fmla="*/ 0 w 2926080"/>
                <a:gd name="connsiteY7" fmla="*/ 619664 h 743600"/>
                <a:gd name="connsiteX8" fmla="*/ 0 w 2926080"/>
                <a:gd name="connsiteY8" fmla="*/ 123936 h 7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26080" h="743600">
                  <a:moveTo>
                    <a:pt x="0" y="123936"/>
                  </a:moveTo>
                  <a:cubicBezTo>
                    <a:pt x="0" y="55488"/>
                    <a:pt x="55488" y="0"/>
                    <a:pt x="123936" y="0"/>
                  </a:cubicBezTo>
                  <a:lnTo>
                    <a:pt x="2802144" y="0"/>
                  </a:lnTo>
                  <a:cubicBezTo>
                    <a:pt x="2870592" y="0"/>
                    <a:pt x="2926080" y="55488"/>
                    <a:pt x="2926080" y="123936"/>
                  </a:cubicBezTo>
                  <a:lnTo>
                    <a:pt x="2926080" y="619664"/>
                  </a:lnTo>
                  <a:cubicBezTo>
                    <a:pt x="2926080" y="688112"/>
                    <a:pt x="2870592" y="743600"/>
                    <a:pt x="2802144" y="743600"/>
                  </a:cubicBezTo>
                  <a:lnTo>
                    <a:pt x="123936" y="743600"/>
                  </a:lnTo>
                  <a:cubicBezTo>
                    <a:pt x="55488" y="743600"/>
                    <a:pt x="0" y="688112"/>
                    <a:pt x="0" y="619664"/>
                  </a:cubicBezTo>
                  <a:lnTo>
                    <a:pt x="0" y="12393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3468299"/>
                <a:satOff val="-16984"/>
                <a:lumOff val="1020"/>
                <a:alphaOff val="0"/>
              </a:schemeClr>
            </a:fillRef>
            <a:effectRef idx="0">
              <a:schemeClr val="accent5">
                <a:hueOff val="3468299"/>
                <a:satOff val="-16984"/>
                <a:lumOff val="102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2953" tIns="80089" rIns="132953" bIns="80089" numCol="1" spcCol="1270" anchor="ctr" anchorCtr="0">
              <a:noAutofit/>
            </a:bodyPr>
            <a:lstStyle/>
            <a:p>
              <a:pPr algn="ctr" defTabSz="123380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77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</a:p>
          </p:txBody>
        </p:sp>
        <p:sp>
          <p:nvSpPr>
            <p:cNvPr id="14" name="Freeform 13"/>
            <p:cNvSpPr/>
            <p:nvPr/>
          </p:nvSpPr>
          <p:spPr>
            <a:xfrm>
              <a:off x="2717799" y="3783857"/>
              <a:ext cx="9334446" cy="594880"/>
            </a:xfrm>
            <a:custGeom>
              <a:avLst/>
              <a:gdLst>
                <a:gd name="connsiteX0" fmla="*/ 99149 w 594880"/>
                <a:gd name="connsiteY0" fmla="*/ 0 h 5201920"/>
                <a:gd name="connsiteX1" fmla="*/ 495731 w 594880"/>
                <a:gd name="connsiteY1" fmla="*/ 0 h 5201920"/>
                <a:gd name="connsiteX2" fmla="*/ 594880 w 594880"/>
                <a:gd name="connsiteY2" fmla="*/ 99149 h 5201920"/>
                <a:gd name="connsiteX3" fmla="*/ 594880 w 594880"/>
                <a:gd name="connsiteY3" fmla="*/ 5201920 h 5201920"/>
                <a:gd name="connsiteX4" fmla="*/ 594880 w 594880"/>
                <a:gd name="connsiteY4" fmla="*/ 5201920 h 5201920"/>
                <a:gd name="connsiteX5" fmla="*/ 0 w 594880"/>
                <a:gd name="connsiteY5" fmla="*/ 5201920 h 5201920"/>
                <a:gd name="connsiteX6" fmla="*/ 0 w 594880"/>
                <a:gd name="connsiteY6" fmla="*/ 5201920 h 5201920"/>
                <a:gd name="connsiteX7" fmla="*/ 0 w 594880"/>
                <a:gd name="connsiteY7" fmla="*/ 99149 h 5201920"/>
                <a:gd name="connsiteX8" fmla="*/ 99149 w 594880"/>
                <a:gd name="connsiteY8" fmla="*/ 0 h 520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80" h="5201920">
                  <a:moveTo>
                    <a:pt x="594880" y="867010"/>
                  </a:moveTo>
                  <a:lnTo>
                    <a:pt x="594880" y="4334910"/>
                  </a:lnTo>
                  <a:cubicBezTo>
                    <a:pt x="594880" y="4813740"/>
                    <a:pt x="589804" y="5201916"/>
                    <a:pt x="583542" y="5201916"/>
                  </a:cubicBezTo>
                  <a:lnTo>
                    <a:pt x="0" y="5201916"/>
                  </a:lnTo>
                  <a:lnTo>
                    <a:pt x="0" y="5201916"/>
                  </a:lnTo>
                  <a:lnTo>
                    <a:pt x="0" y="4"/>
                  </a:lnTo>
                  <a:lnTo>
                    <a:pt x="0" y="4"/>
                  </a:lnTo>
                  <a:lnTo>
                    <a:pt x="583542" y="4"/>
                  </a:lnTo>
                  <a:cubicBezTo>
                    <a:pt x="589804" y="4"/>
                    <a:pt x="594880" y="388180"/>
                    <a:pt x="594880" y="867010"/>
                  </a:cubicBez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5635268"/>
                <a:satOff val="-3103"/>
                <a:lumOff val="-318"/>
                <a:alphaOff val="0"/>
              </a:schemeClr>
            </a:lnRef>
            <a:fillRef idx="1">
              <a:schemeClr val="accent5">
                <a:tint val="40000"/>
                <a:alpha val="90000"/>
                <a:hueOff val="5635268"/>
                <a:satOff val="-3103"/>
                <a:lumOff val="-318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5635268"/>
                <a:satOff val="-3103"/>
                <a:lumOff val="-31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7153" tIns="60356" rIns="98933" bIns="60356" numCol="1" spcCol="1270" anchor="ctr" anchorCtr="0">
              <a:noAutofit/>
            </a:bodyPr>
            <a:lstStyle/>
            <a:p>
              <a:pPr marL="171450" lvl="1" defTabSz="90043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02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Supporting data? </a:t>
              </a:r>
              <a:r>
                <a:rPr lang="zh-CN" altLang="en-US" sz="202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支撑数据</a:t>
              </a:r>
              <a:endParaRPr lang="en-US" sz="202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2032000" y="3704068"/>
              <a:ext cx="685800" cy="743600"/>
            </a:xfrm>
            <a:custGeom>
              <a:avLst/>
              <a:gdLst>
                <a:gd name="connsiteX0" fmla="*/ 0 w 2926080"/>
                <a:gd name="connsiteY0" fmla="*/ 123936 h 743600"/>
                <a:gd name="connsiteX1" fmla="*/ 123936 w 2926080"/>
                <a:gd name="connsiteY1" fmla="*/ 0 h 743600"/>
                <a:gd name="connsiteX2" fmla="*/ 2802144 w 2926080"/>
                <a:gd name="connsiteY2" fmla="*/ 0 h 743600"/>
                <a:gd name="connsiteX3" fmla="*/ 2926080 w 2926080"/>
                <a:gd name="connsiteY3" fmla="*/ 123936 h 743600"/>
                <a:gd name="connsiteX4" fmla="*/ 2926080 w 2926080"/>
                <a:gd name="connsiteY4" fmla="*/ 619664 h 743600"/>
                <a:gd name="connsiteX5" fmla="*/ 2802144 w 2926080"/>
                <a:gd name="connsiteY5" fmla="*/ 743600 h 743600"/>
                <a:gd name="connsiteX6" fmla="*/ 123936 w 2926080"/>
                <a:gd name="connsiteY6" fmla="*/ 743600 h 743600"/>
                <a:gd name="connsiteX7" fmla="*/ 0 w 2926080"/>
                <a:gd name="connsiteY7" fmla="*/ 619664 h 743600"/>
                <a:gd name="connsiteX8" fmla="*/ 0 w 2926080"/>
                <a:gd name="connsiteY8" fmla="*/ 123936 h 7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26080" h="743600">
                  <a:moveTo>
                    <a:pt x="0" y="123936"/>
                  </a:moveTo>
                  <a:cubicBezTo>
                    <a:pt x="0" y="55488"/>
                    <a:pt x="55488" y="0"/>
                    <a:pt x="123936" y="0"/>
                  </a:cubicBezTo>
                  <a:lnTo>
                    <a:pt x="2802144" y="0"/>
                  </a:lnTo>
                  <a:cubicBezTo>
                    <a:pt x="2870592" y="0"/>
                    <a:pt x="2926080" y="55488"/>
                    <a:pt x="2926080" y="123936"/>
                  </a:cubicBezTo>
                  <a:lnTo>
                    <a:pt x="2926080" y="619664"/>
                  </a:lnTo>
                  <a:cubicBezTo>
                    <a:pt x="2926080" y="688112"/>
                    <a:pt x="2870592" y="743600"/>
                    <a:pt x="2802144" y="743600"/>
                  </a:cubicBezTo>
                  <a:lnTo>
                    <a:pt x="123936" y="743600"/>
                  </a:lnTo>
                  <a:cubicBezTo>
                    <a:pt x="55488" y="743600"/>
                    <a:pt x="0" y="688112"/>
                    <a:pt x="0" y="619664"/>
                  </a:cubicBezTo>
                  <a:lnTo>
                    <a:pt x="0" y="12393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5202448"/>
                <a:satOff val="-25477"/>
                <a:lumOff val="1529"/>
                <a:alphaOff val="0"/>
              </a:schemeClr>
            </a:fillRef>
            <a:effectRef idx="0">
              <a:schemeClr val="accent5">
                <a:hueOff val="5202448"/>
                <a:satOff val="-25477"/>
                <a:lumOff val="152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2953" tIns="80089" rIns="132953" bIns="80089" numCol="1" spcCol="1270" anchor="ctr" anchorCtr="0">
              <a:noAutofit/>
            </a:bodyPr>
            <a:lstStyle/>
            <a:p>
              <a:pPr algn="ctr" defTabSz="123380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77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717799" y="4564637"/>
              <a:ext cx="9334446" cy="594880"/>
            </a:xfrm>
            <a:custGeom>
              <a:avLst/>
              <a:gdLst>
                <a:gd name="connsiteX0" fmla="*/ 99149 w 594880"/>
                <a:gd name="connsiteY0" fmla="*/ 0 h 5201920"/>
                <a:gd name="connsiteX1" fmla="*/ 495731 w 594880"/>
                <a:gd name="connsiteY1" fmla="*/ 0 h 5201920"/>
                <a:gd name="connsiteX2" fmla="*/ 594880 w 594880"/>
                <a:gd name="connsiteY2" fmla="*/ 99149 h 5201920"/>
                <a:gd name="connsiteX3" fmla="*/ 594880 w 594880"/>
                <a:gd name="connsiteY3" fmla="*/ 5201920 h 5201920"/>
                <a:gd name="connsiteX4" fmla="*/ 594880 w 594880"/>
                <a:gd name="connsiteY4" fmla="*/ 5201920 h 5201920"/>
                <a:gd name="connsiteX5" fmla="*/ 0 w 594880"/>
                <a:gd name="connsiteY5" fmla="*/ 5201920 h 5201920"/>
                <a:gd name="connsiteX6" fmla="*/ 0 w 594880"/>
                <a:gd name="connsiteY6" fmla="*/ 5201920 h 5201920"/>
                <a:gd name="connsiteX7" fmla="*/ 0 w 594880"/>
                <a:gd name="connsiteY7" fmla="*/ 99149 h 5201920"/>
                <a:gd name="connsiteX8" fmla="*/ 99149 w 594880"/>
                <a:gd name="connsiteY8" fmla="*/ 0 h 520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80" h="5201920">
                  <a:moveTo>
                    <a:pt x="594880" y="867010"/>
                  </a:moveTo>
                  <a:lnTo>
                    <a:pt x="594880" y="4334910"/>
                  </a:lnTo>
                  <a:cubicBezTo>
                    <a:pt x="594880" y="4813740"/>
                    <a:pt x="589804" y="5201916"/>
                    <a:pt x="583542" y="5201916"/>
                  </a:cubicBezTo>
                  <a:lnTo>
                    <a:pt x="0" y="5201916"/>
                  </a:lnTo>
                  <a:lnTo>
                    <a:pt x="0" y="5201916"/>
                  </a:lnTo>
                  <a:lnTo>
                    <a:pt x="0" y="4"/>
                  </a:lnTo>
                  <a:lnTo>
                    <a:pt x="0" y="4"/>
                  </a:lnTo>
                  <a:lnTo>
                    <a:pt x="583542" y="4"/>
                  </a:lnTo>
                  <a:cubicBezTo>
                    <a:pt x="589804" y="4"/>
                    <a:pt x="594880" y="388180"/>
                    <a:pt x="594880" y="867010"/>
                  </a:cubicBez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7513690"/>
                <a:satOff val="-4138"/>
                <a:lumOff val="-425"/>
                <a:alphaOff val="0"/>
              </a:schemeClr>
            </a:lnRef>
            <a:fillRef idx="1">
              <a:schemeClr val="accent5">
                <a:tint val="40000"/>
                <a:alpha val="90000"/>
                <a:hueOff val="7513690"/>
                <a:satOff val="-4138"/>
                <a:lumOff val="-425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7513690"/>
                <a:satOff val="-4138"/>
                <a:lumOff val="-425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7153" tIns="60356" rIns="98933" bIns="60356" numCol="1" spcCol="1270" anchor="ctr" anchorCtr="0">
              <a:noAutofit/>
            </a:bodyPr>
            <a:lstStyle/>
            <a:p>
              <a:pPr marL="171450" lvl="1" defTabSz="90043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02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Ruled out other interpretations? </a:t>
              </a:r>
              <a:r>
                <a:rPr lang="zh-CN" altLang="en-US" sz="202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排除其他解释</a:t>
              </a:r>
              <a:endParaRPr lang="en-US" sz="202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Freeform 16"/>
            <p:cNvSpPr/>
            <p:nvPr/>
          </p:nvSpPr>
          <p:spPr>
            <a:xfrm>
              <a:off x="2032000" y="4484848"/>
              <a:ext cx="685800" cy="743600"/>
            </a:xfrm>
            <a:custGeom>
              <a:avLst/>
              <a:gdLst>
                <a:gd name="connsiteX0" fmla="*/ 0 w 2926080"/>
                <a:gd name="connsiteY0" fmla="*/ 123936 h 743600"/>
                <a:gd name="connsiteX1" fmla="*/ 123936 w 2926080"/>
                <a:gd name="connsiteY1" fmla="*/ 0 h 743600"/>
                <a:gd name="connsiteX2" fmla="*/ 2802144 w 2926080"/>
                <a:gd name="connsiteY2" fmla="*/ 0 h 743600"/>
                <a:gd name="connsiteX3" fmla="*/ 2926080 w 2926080"/>
                <a:gd name="connsiteY3" fmla="*/ 123936 h 743600"/>
                <a:gd name="connsiteX4" fmla="*/ 2926080 w 2926080"/>
                <a:gd name="connsiteY4" fmla="*/ 619664 h 743600"/>
                <a:gd name="connsiteX5" fmla="*/ 2802144 w 2926080"/>
                <a:gd name="connsiteY5" fmla="*/ 743600 h 743600"/>
                <a:gd name="connsiteX6" fmla="*/ 123936 w 2926080"/>
                <a:gd name="connsiteY6" fmla="*/ 743600 h 743600"/>
                <a:gd name="connsiteX7" fmla="*/ 0 w 2926080"/>
                <a:gd name="connsiteY7" fmla="*/ 619664 h 743600"/>
                <a:gd name="connsiteX8" fmla="*/ 0 w 2926080"/>
                <a:gd name="connsiteY8" fmla="*/ 123936 h 7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26080" h="743600">
                  <a:moveTo>
                    <a:pt x="0" y="123936"/>
                  </a:moveTo>
                  <a:cubicBezTo>
                    <a:pt x="0" y="55488"/>
                    <a:pt x="55488" y="0"/>
                    <a:pt x="123936" y="0"/>
                  </a:cubicBezTo>
                  <a:lnTo>
                    <a:pt x="2802144" y="0"/>
                  </a:lnTo>
                  <a:cubicBezTo>
                    <a:pt x="2870592" y="0"/>
                    <a:pt x="2926080" y="55488"/>
                    <a:pt x="2926080" y="123936"/>
                  </a:cubicBezTo>
                  <a:lnTo>
                    <a:pt x="2926080" y="619664"/>
                  </a:lnTo>
                  <a:cubicBezTo>
                    <a:pt x="2926080" y="688112"/>
                    <a:pt x="2870592" y="743600"/>
                    <a:pt x="2802144" y="743600"/>
                  </a:cubicBezTo>
                  <a:lnTo>
                    <a:pt x="123936" y="743600"/>
                  </a:lnTo>
                  <a:cubicBezTo>
                    <a:pt x="55488" y="743600"/>
                    <a:pt x="0" y="688112"/>
                    <a:pt x="0" y="619664"/>
                  </a:cubicBezTo>
                  <a:lnTo>
                    <a:pt x="0" y="12393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6936598"/>
                <a:satOff val="-33969"/>
                <a:lumOff val="2039"/>
                <a:alphaOff val="0"/>
              </a:schemeClr>
            </a:fillRef>
            <a:effectRef idx="0">
              <a:schemeClr val="accent5">
                <a:hueOff val="6936598"/>
                <a:satOff val="-33969"/>
                <a:lumOff val="203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2953" tIns="80089" rIns="132953" bIns="80089" numCol="1" spcCol="1270" anchor="ctr" anchorCtr="0">
              <a:noAutofit/>
            </a:bodyPr>
            <a:lstStyle/>
            <a:p>
              <a:pPr algn="ctr" defTabSz="123380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77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717799" y="5345418"/>
              <a:ext cx="9334446" cy="594880"/>
            </a:xfrm>
            <a:custGeom>
              <a:avLst/>
              <a:gdLst>
                <a:gd name="connsiteX0" fmla="*/ 99149 w 594880"/>
                <a:gd name="connsiteY0" fmla="*/ 0 h 5201920"/>
                <a:gd name="connsiteX1" fmla="*/ 495731 w 594880"/>
                <a:gd name="connsiteY1" fmla="*/ 0 h 5201920"/>
                <a:gd name="connsiteX2" fmla="*/ 594880 w 594880"/>
                <a:gd name="connsiteY2" fmla="*/ 99149 h 5201920"/>
                <a:gd name="connsiteX3" fmla="*/ 594880 w 594880"/>
                <a:gd name="connsiteY3" fmla="*/ 5201920 h 5201920"/>
                <a:gd name="connsiteX4" fmla="*/ 594880 w 594880"/>
                <a:gd name="connsiteY4" fmla="*/ 5201920 h 5201920"/>
                <a:gd name="connsiteX5" fmla="*/ 0 w 594880"/>
                <a:gd name="connsiteY5" fmla="*/ 5201920 h 5201920"/>
                <a:gd name="connsiteX6" fmla="*/ 0 w 594880"/>
                <a:gd name="connsiteY6" fmla="*/ 5201920 h 5201920"/>
                <a:gd name="connsiteX7" fmla="*/ 0 w 594880"/>
                <a:gd name="connsiteY7" fmla="*/ 99149 h 5201920"/>
                <a:gd name="connsiteX8" fmla="*/ 99149 w 594880"/>
                <a:gd name="connsiteY8" fmla="*/ 0 h 5201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4880" h="5201920">
                  <a:moveTo>
                    <a:pt x="594880" y="867010"/>
                  </a:moveTo>
                  <a:lnTo>
                    <a:pt x="594880" y="4334910"/>
                  </a:lnTo>
                  <a:cubicBezTo>
                    <a:pt x="594880" y="4813740"/>
                    <a:pt x="589804" y="5201916"/>
                    <a:pt x="583542" y="5201916"/>
                  </a:cubicBezTo>
                  <a:lnTo>
                    <a:pt x="0" y="5201916"/>
                  </a:lnTo>
                  <a:lnTo>
                    <a:pt x="0" y="5201916"/>
                  </a:lnTo>
                  <a:lnTo>
                    <a:pt x="0" y="4"/>
                  </a:lnTo>
                  <a:lnTo>
                    <a:pt x="0" y="4"/>
                  </a:lnTo>
                  <a:lnTo>
                    <a:pt x="583542" y="4"/>
                  </a:lnTo>
                  <a:cubicBezTo>
                    <a:pt x="589804" y="4"/>
                    <a:pt x="594880" y="388180"/>
                    <a:pt x="594880" y="867010"/>
                  </a:cubicBezTo>
                  <a:close/>
                </a:path>
              </a:pathLst>
            </a:custGeom>
          </p:spPr>
          <p:style>
            <a:lnRef idx="2">
              <a:schemeClr val="accent5">
                <a:tint val="40000"/>
                <a:alpha val="90000"/>
                <a:hueOff val="9392112"/>
                <a:satOff val="-5173"/>
                <a:lumOff val="-531"/>
                <a:alphaOff val="0"/>
              </a:schemeClr>
            </a:lnRef>
            <a:fillRef idx="1">
              <a:schemeClr val="accent5">
                <a:tint val="40000"/>
                <a:alpha val="90000"/>
                <a:hueOff val="9392112"/>
                <a:satOff val="-5173"/>
                <a:lumOff val="-531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9392112"/>
                <a:satOff val="-5173"/>
                <a:lumOff val="-531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7153" tIns="60356" rIns="98933" bIns="60356" numCol="1" spcCol="1270" anchor="ctr" anchorCtr="0">
              <a:noAutofit/>
            </a:bodyPr>
            <a:lstStyle/>
            <a:p>
              <a:pPr marL="171450" lvl="1" defTabSz="90043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r>
                <a:rPr lang="en-US" sz="202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Discussed with co-authors? </a:t>
              </a:r>
              <a:r>
                <a:rPr lang="zh-CN" altLang="en-US" sz="202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与合作作者讨论</a:t>
              </a:r>
              <a:endParaRPr lang="en-US" sz="2025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032000" y="5265629"/>
              <a:ext cx="685800" cy="743600"/>
            </a:xfrm>
            <a:custGeom>
              <a:avLst/>
              <a:gdLst>
                <a:gd name="connsiteX0" fmla="*/ 0 w 2926080"/>
                <a:gd name="connsiteY0" fmla="*/ 123936 h 743600"/>
                <a:gd name="connsiteX1" fmla="*/ 123936 w 2926080"/>
                <a:gd name="connsiteY1" fmla="*/ 0 h 743600"/>
                <a:gd name="connsiteX2" fmla="*/ 2802144 w 2926080"/>
                <a:gd name="connsiteY2" fmla="*/ 0 h 743600"/>
                <a:gd name="connsiteX3" fmla="*/ 2926080 w 2926080"/>
                <a:gd name="connsiteY3" fmla="*/ 123936 h 743600"/>
                <a:gd name="connsiteX4" fmla="*/ 2926080 w 2926080"/>
                <a:gd name="connsiteY4" fmla="*/ 619664 h 743600"/>
                <a:gd name="connsiteX5" fmla="*/ 2802144 w 2926080"/>
                <a:gd name="connsiteY5" fmla="*/ 743600 h 743600"/>
                <a:gd name="connsiteX6" fmla="*/ 123936 w 2926080"/>
                <a:gd name="connsiteY6" fmla="*/ 743600 h 743600"/>
                <a:gd name="connsiteX7" fmla="*/ 0 w 2926080"/>
                <a:gd name="connsiteY7" fmla="*/ 619664 h 743600"/>
                <a:gd name="connsiteX8" fmla="*/ 0 w 2926080"/>
                <a:gd name="connsiteY8" fmla="*/ 123936 h 74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26080" h="743600">
                  <a:moveTo>
                    <a:pt x="0" y="123936"/>
                  </a:moveTo>
                  <a:cubicBezTo>
                    <a:pt x="0" y="55488"/>
                    <a:pt x="55488" y="0"/>
                    <a:pt x="123936" y="0"/>
                  </a:cubicBezTo>
                  <a:lnTo>
                    <a:pt x="2802144" y="0"/>
                  </a:lnTo>
                  <a:cubicBezTo>
                    <a:pt x="2870592" y="0"/>
                    <a:pt x="2926080" y="55488"/>
                    <a:pt x="2926080" y="123936"/>
                  </a:cubicBezTo>
                  <a:lnTo>
                    <a:pt x="2926080" y="619664"/>
                  </a:lnTo>
                  <a:cubicBezTo>
                    <a:pt x="2926080" y="688112"/>
                    <a:pt x="2870592" y="743600"/>
                    <a:pt x="2802144" y="743600"/>
                  </a:cubicBezTo>
                  <a:lnTo>
                    <a:pt x="123936" y="743600"/>
                  </a:lnTo>
                  <a:cubicBezTo>
                    <a:pt x="55488" y="743600"/>
                    <a:pt x="0" y="688112"/>
                    <a:pt x="0" y="619664"/>
                  </a:cubicBezTo>
                  <a:lnTo>
                    <a:pt x="0" y="123936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8670747"/>
                <a:satOff val="-42462"/>
                <a:lumOff val="2549"/>
                <a:alphaOff val="0"/>
              </a:schemeClr>
            </a:fillRef>
            <a:effectRef idx="0">
              <a:schemeClr val="accent5">
                <a:hueOff val="8670747"/>
                <a:satOff val="-42462"/>
                <a:lumOff val="254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2953" tIns="80089" rIns="132953" bIns="80089" numCol="1" spcCol="1270" anchor="ctr" anchorCtr="0">
              <a:noAutofit/>
            </a:bodyPr>
            <a:lstStyle/>
            <a:p>
              <a:pPr algn="ctr" defTabSz="1233805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775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</a:p>
          </p:txBody>
        </p:sp>
      </p:grpSp>
      <p:sp>
        <p:nvSpPr>
          <p:cNvPr id="3" name="灯片编号占位符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6B81088-30FB-4F21-9A1D-83ECE07C37D2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ounded Rectangle 5"/>
          <p:cNvSpPr>
            <a:spLocks noChangeArrowheads="1"/>
          </p:cNvSpPr>
          <p:nvPr/>
        </p:nvSpPr>
        <p:spPr bwMode="auto">
          <a:xfrm>
            <a:off x="1820466" y="1173956"/>
            <a:ext cx="2671763" cy="3952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Title</a:t>
            </a:r>
            <a:r>
              <a:rPr lang="zh-CN" altLang="en-US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题目</a:t>
            </a:r>
            <a:endParaRPr lang="en-US" altLang="zh-CN" sz="15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25" name="Rounded Rectangle 13"/>
          <p:cNvSpPr>
            <a:spLocks noChangeArrowheads="1"/>
          </p:cNvSpPr>
          <p:nvPr/>
        </p:nvSpPr>
        <p:spPr bwMode="auto">
          <a:xfrm>
            <a:off x="1820467" y="3357563"/>
            <a:ext cx="2659856" cy="41314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Results/Discussions</a:t>
            </a:r>
          </a:p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/Findings</a:t>
            </a:r>
            <a:r>
              <a:rPr lang="zh-CN" altLang="en-US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结果与分析</a:t>
            </a:r>
            <a:endParaRPr lang="en-US" altLang="zh-CN" sz="15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26" name="Rounded Rectangle 14"/>
          <p:cNvSpPr>
            <a:spLocks noChangeArrowheads="1"/>
          </p:cNvSpPr>
          <p:nvPr/>
        </p:nvSpPr>
        <p:spPr bwMode="auto">
          <a:xfrm>
            <a:off x="1822624" y="1602581"/>
            <a:ext cx="2671763" cy="3952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Abstract</a:t>
            </a:r>
            <a:r>
              <a:rPr lang="zh-CN" altLang="en-US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文摘</a:t>
            </a:r>
            <a:endParaRPr lang="en-US" altLang="zh-CN" sz="15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27" name="Rounded Rectangle 15"/>
          <p:cNvSpPr>
            <a:spLocks noChangeArrowheads="1"/>
          </p:cNvSpPr>
          <p:nvPr/>
        </p:nvSpPr>
        <p:spPr bwMode="auto">
          <a:xfrm>
            <a:off x="1820466" y="2046685"/>
            <a:ext cx="2671763" cy="3952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Keywords</a:t>
            </a:r>
            <a:r>
              <a:rPr lang="zh-CN" altLang="en-US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关键词</a:t>
            </a:r>
            <a:endParaRPr lang="en-US" altLang="zh-CN" sz="15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28" name="Rounded Rectangle 16"/>
          <p:cNvSpPr>
            <a:spLocks noChangeArrowheads="1"/>
          </p:cNvSpPr>
          <p:nvPr/>
        </p:nvSpPr>
        <p:spPr bwMode="auto">
          <a:xfrm>
            <a:off x="1820466" y="2483644"/>
            <a:ext cx="2671763" cy="3952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Introduction</a:t>
            </a:r>
            <a:r>
              <a:rPr lang="zh-CN" altLang="en-US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引言</a:t>
            </a:r>
            <a:endParaRPr lang="en-US" altLang="zh-CN" sz="15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29" name="Rounded Rectangle 18"/>
          <p:cNvSpPr>
            <a:spLocks noChangeArrowheads="1"/>
          </p:cNvSpPr>
          <p:nvPr/>
        </p:nvSpPr>
        <p:spPr bwMode="auto">
          <a:xfrm>
            <a:off x="1820466" y="2919412"/>
            <a:ext cx="2671763" cy="39647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Methodology</a:t>
            </a:r>
            <a:r>
              <a:rPr lang="zh-CN" altLang="en-US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方法</a:t>
            </a:r>
            <a:endParaRPr lang="en-US" altLang="zh-CN" sz="15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30" name="Rounded Rectangle 19"/>
          <p:cNvSpPr>
            <a:spLocks noChangeArrowheads="1"/>
          </p:cNvSpPr>
          <p:nvPr/>
        </p:nvSpPr>
        <p:spPr bwMode="auto">
          <a:xfrm>
            <a:off x="1820466" y="4248150"/>
            <a:ext cx="2671763" cy="396479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References</a:t>
            </a:r>
            <a:r>
              <a:rPr lang="zh-CN" altLang="en-US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参考文献</a:t>
            </a:r>
            <a:endParaRPr lang="en-US" altLang="zh-CN" sz="15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31" name="Rounded Rectangle 20"/>
          <p:cNvSpPr>
            <a:spLocks noChangeArrowheads="1"/>
          </p:cNvSpPr>
          <p:nvPr/>
        </p:nvSpPr>
        <p:spPr bwMode="auto">
          <a:xfrm>
            <a:off x="1820466" y="3811191"/>
            <a:ext cx="2671763" cy="3952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Conclusion</a:t>
            </a:r>
            <a:r>
              <a:rPr lang="zh-CN" altLang="en-US" sz="1500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总结</a:t>
            </a:r>
            <a:endParaRPr lang="en-US" altLang="zh-CN" sz="1500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732" name="Title 15"/>
          <p:cNvSpPr txBox="1"/>
          <p:nvPr/>
        </p:nvSpPr>
        <p:spPr bwMode="auto">
          <a:xfrm>
            <a:off x="282290" y="513029"/>
            <a:ext cx="6201966" cy="70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科技论文主体结构</a:t>
            </a:r>
            <a:endParaRPr lang="en-US" altLang="zh-CN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6" name="Picture 25" descr="for tracy-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43550" y="1638170"/>
            <a:ext cx="1920506" cy="2485095"/>
          </a:xfrm>
          <a:prstGeom prst="rect">
            <a:avLst/>
          </a:prstGeom>
          <a:noFill/>
          <a:ln w="6350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25000"/>
              </a:srgbClr>
            </a:outerShdw>
          </a:effectLst>
        </p:spPr>
      </p:pic>
      <p:pic>
        <p:nvPicPr>
          <p:cNvPr id="30" name="Picture 25" descr="for tracy-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7850" y="1523870"/>
            <a:ext cx="1920506" cy="2485095"/>
          </a:xfrm>
          <a:prstGeom prst="rect">
            <a:avLst/>
          </a:prstGeom>
          <a:noFill/>
          <a:ln w="6350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25000"/>
              </a:srgbClr>
            </a:outerShdw>
          </a:effectLst>
        </p:spPr>
      </p:pic>
      <p:pic>
        <p:nvPicPr>
          <p:cNvPr id="31" name="Picture 25" descr="for tracy-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72150" y="1352420"/>
            <a:ext cx="1920506" cy="2485095"/>
          </a:xfrm>
          <a:prstGeom prst="rect">
            <a:avLst/>
          </a:prstGeom>
          <a:noFill/>
          <a:ln w="6350">
            <a:solidFill>
              <a:schemeClr val="bg2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808080">
                <a:alpha val="25000"/>
              </a:srgbClr>
            </a:outerShdw>
          </a:effec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3C496-6664-42C4-AF6F-EFA14E869A10}" type="slidenum">
              <a:rPr lang="en-US" altLang="zh-CN" smtClean="0"/>
              <a:t>22</a:t>
            </a:fld>
            <a:endParaRPr lang="en-US" altLang="zh-CN" sz="105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Title 15"/>
          <p:cNvSpPr txBox="1"/>
          <p:nvPr/>
        </p:nvSpPr>
        <p:spPr bwMode="auto">
          <a:xfrm>
            <a:off x="850064" y="502718"/>
            <a:ext cx="6201965" cy="70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题目</a:t>
            </a:r>
            <a:endParaRPr lang="en-US" altLang="en-US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773" name="Content Placeholder 2"/>
          <p:cNvSpPr txBox="1"/>
          <p:nvPr/>
        </p:nvSpPr>
        <p:spPr bwMode="auto">
          <a:xfrm>
            <a:off x="850064" y="1273419"/>
            <a:ext cx="3941675" cy="2851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好的题目应该</a:t>
            </a:r>
            <a:endParaRPr lang="en-US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回答读者问题</a:t>
            </a:r>
            <a:r>
              <a:rPr lang="zh-CN" altLang="en-US" sz="1500" i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“这篇文章与我相关吗？”</a:t>
            </a:r>
            <a:endParaRPr lang="en-US" altLang="ja-JP" sz="1500" i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抓住读者兴趣</a:t>
            </a:r>
            <a:endParaRPr lang="en-US" alt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简洁描述文章内容</a:t>
            </a:r>
            <a:endParaRPr lang="en-US" alt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简洁</a:t>
            </a:r>
            <a:endParaRPr lang="en-US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使用关键词</a:t>
            </a:r>
            <a:endParaRPr lang="en-US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避免行业术语</a:t>
            </a:r>
            <a:endParaRPr lang="en-US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9214" y="514350"/>
            <a:ext cx="3670697" cy="38862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3C496-6664-42C4-AF6F-EFA14E869A10}" type="slidenum">
              <a:rPr lang="en-US" altLang="zh-CN" smtClean="0"/>
              <a:t>23</a:t>
            </a:fld>
            <a:endParaRPr lang="en-US" altLang="zh-CN" sz="105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 bwMode="auto">
          <a:xfrm>
            <a:off x="5817393" y="804267"/>
            <a:ext cx="2201466" cy="302895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</a:pPr>
            <a:endParaRPr lang="zh-CN" altLang="zh-CN" sz="1800">
              <a:solidFill>
                <a:srgbClr val="000000"/>
              </a:solidFill>
            </a:endParaRPr>
          </a:p>
        </p:txBody>
      </p:sp>
      <p:sp>
        <p:nvSpPr>
          <p:cNvPr id="35845" name="Alternate Process 15"/>
          <p:cNvSpPr>
            <a:spLocks noChangeArrowheads="1"/>
          </p:cNvSpPr>
          <p:nvPr/>
        </p:nvSpPr>
        <p:spPr bwMode="auto">
          <a:xfrm>
            <a:off x="7218759" y="960240"/>
            <a:ext cx="1162050" cy="339328"/>
          </a:xfrm>
          <a:prstGeom prst="flowChartAlternateProcess">
            <a:avLst/>
          </a:prstGeom>
          <a:solidFill>
            <a:srgbClr val="4A8319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What you did</a:t>
            </a:r>
          </a:p>
        </p:txBody>
      </p:sp>
      <p:sp>
        <p:nvSpPr>
          <p:cNvPr id="35846" name="Isosceles Triangle 2"/>
          <p:cNvSpPr>
            <a:spLocks noChangeArrowheads="1"/>
          </p:cNvSpPr>
          <p:nvPr/>
        </p:nvSpPr>
        <p:spPr bwMode="auto">
          <a:xfrm rot="5400000" flipV="1">
            <a:off x="7091363" y="1040011"/>
            <a:ext cx="238125" cy="183356"/>
          </a:xfrm>
          <a:prstGeom prst="triangle">
            <a:avLst>
              <a:gd name="adj" fmla="val 50000"/>
            </a:avLst>
          </a:prstGeom>
          <a:solidFill>
            <a:srgbClr val="4A8319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5847" name="Alternate Process 17"/>
          <p:cNvSpPr>
            <a:spLocks noChangeArrowheads="1"/>
          </p:cNvSpPr>
          <p:nvPr/>
        </p:nvSpPr>
        <p:spPr bwMode="auto">
          <a:xfrm>
            <a:off x="4716065" y="1598415"/>
            <a:ext cx="1289447" cy="386953"/>
          </a:xfrm>
          <a:prstGeom prst="flowChartAlternateProcess">
            <a:avLst/>
          </a:prstGeom>
          <a:solidFill>
            <a:srgbClr val="0081C6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Why you did it</a:t>
            </a:r>
          </a:p>
        </p:txBody>
      </p:sp>
      <p:sp>
        <p:nvSpPr>
          <p:cNvPr id="35848" name="Isosceles Triangle 25"/>
          <p:cNvSpPr>
            <a:spLocks noChangeArrowheads="1"/>
          </p:cNvSpPr>
          <p:nvPr/>
        </p:nvSpPr>
        <p:spPr bwMode="auto">
          <a:xfrm rot="16200000" flipV="1">
            <a:off x="5909667" y="1703785"/>
            <a:ext cx="238125" cy="184547"/>
          </a:xfrm>
          <a:prstGeom prst="triangle">
            <a:avLst>
              <a:gd name="adj" fmla="val 50000"/>
            </a:avLst>
          </a:prstGeom>
          <a:solidFill>
            <a:srgbClr val="0081C6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5849" name="Isosceles Triangle 26"/>
          <p:cNvSpPr>
            <a:spLocks noChangeArrowheads="1"/>
          </p:cNvSpPr>
          <p:nvPr/>
        </p:nvSpPr>
        <p:spPr bwMode="auto">
          <a:xfrm rot="5400000" flipV="1">
            <a:off x="6774657" y="2691408"/>
            <a:ext cx="238125" cy="183356"/>
          </a:xfrm>
          <a:prstGeom prst="triangle">
            <a:avLst>
              <a:gd name="adj" fmla="val 50000"/>
            </a:avLst>
          </a:prstGeom>
          <a:solidFill>
            <a:srgbClr val="81003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5850" name="Alternate Process 16"/>
          <p:cNvSpPr>
            <a:spLocks noChangeArrowheads="1"/>
          </p:cNvSpPr>
          <p:nvPr/>
        </p:nvSpPr>
        <p:spPr bwMode="auto">
          <a:xfrm>
            <a:off x="6913959" y="2349698"/>
            <a:ext cx="1628775" cy="867966"/>
          </a:xfrm>
          <a:prstGeom prst="flowChartAlternateProcess">
            <a:avLst/>
          </a:prstGeom>
          <a:solidFill>
            <a:srgbClr val="81003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How the results were useful, important &amp; move </a:t>
            </a:r>
            <a:b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field forward</a:t>
            </a:r>
          </a:p>
        </p:txBody>
      </p:sp>
      <p:sp>
        <p:nvSpPr>
          <p:cNvPr id="35851" name="Alternate Process 18"/>
          <p:cNvSpPr>
            <a:spLocks noChangeArrowheads="1"/>
          </p:cNvSpPr>
          <p:nvPr/>
        </p:nvSpPr>
        <p:spPr bwMode="auto">
          <a:xfrm>
            <a:off x="4255294" y="3075980"/>
            <a:ext cx="1791294" cy="488156"/>
          </a:xfrm>
          <a:prstGeom prst="flowChartAlternateProcess">
            <a:avLst/>
          </a:prstGeom>
          <a:solidFill>
            <a:srgbClr val="66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Why they’re useful &amp; important &amp; move the field forward</a:t>
            </a:r>
          </a:p>
        </p:txBody>
      </p:sp>
      <p:sp>
        <p:nvSpPr>
          <p:cNvPr id="35852" name="Isosceles Triangle 25"/>
          <p:cNvSpPr>
            <a:spLocks noChangeArrowheads="1"/>
          </p:cNvSpPr>
          <p:nvPr/>
        </p:nvSpPr>
        <p:spPr bwMode="auto">
          <a:xfrm rot="16200000" flipV="1">
            <a:off x="6018014" y="3189685"/>
            <a:ext cx="238125" cy="184547"/>
          </a:xfrm>
          <a:prstGeom prst="triangle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5853" name="Content Placeholder 2"/>
          <p:cNvSpPr txBox="1"/>
          <p:nvPr/>
        </p:nvSpPr>
        <p:spPr bwMode="auto">
          <a:xfrm>
            <a:off x="5985272" y="2019896"/>
            <a:ext cx="1955006" cy="44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825" i="1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29710" name="Title 15"/>
          <p:cNvSpPr txBox="1"/>
          <p:nvPr/>
        </p:nvSpPr>
        <p:spPr bwMode="auto">
          <a:xfrm>
            <a:off x="1190624" y="656036"/>
            <a:ext cx="6201966" cy="7072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文摘</a:t>
            </a:r>
            <a:endParaRPr lang="en-US" altLang="en-US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5855" name="Content Placeholder 2"/>
          <p:cNvSpPr txBox="1"/>
          <p:nvPr/>
        </p:nvSpPr>
        <p:spPr bwMode="auto">
          <a:xfrm>
            <a:off x="1190624" y="1563887"/>
            <a:ext cx="3237312" cy="226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文章的浓缩版</a:t>
            </a:r>
            <a:endParaRPr lang="en-US" altLang="ja-JP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不超过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250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字</a:t>
            </a:r>
            <a:endParaRPr lang="en-US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以过去式写作</a:t>
            </a:r>
            <a:endParaRPr lang="en-US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使用关键词和索引词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None/>
            </a:pP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研究目的、工作概述、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None/>
            </a:pP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关键技术</a:t>
            </a:r>
            <a:r>
              <a:rPr lang="en-US" altLang="zh-CN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理论、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None/>
            </a:pPr>
            <a:r>
              <a:rPr lang="zh-CN" altLang="en-US" sz="16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具体结果、行业意义</a:t>
            </a:r>
            <a:endParaRPr lang="en-US" altLang="zh-CN" sz="16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None/>
            </a:pP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3C496-6664-42C4-AF6F-EFA14E869A10}" type="slidenum">
              <a:rPr lang="en-US" altLang="zh-CN" smtClean="0"/>
              <a:t>24</a:t>
            </a:fld>
            <a:endParaRPr lang="en-US" altLang="zh-CN" sz="105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Content Placeholder 2"/>
          <p:cNvSpPr txBox="1"/>
          <p:nvPr/>
        </p:nvSpPr>
        <p:spPr bwMode="auto">
          <a:xfrm>
            <a:off x="1041436" y="1670446"/>
            <a:ext cx="3051019" cy="1472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用在题目和文摘中，以提升检索引擎精度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en-US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可参考</a:t>
            </a:r>
            <a:r>
              <a:rPr lang="en-US" altLang="zh-CN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en-US" sz="2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叙词表</a:t>
            </a:r>
            <a:endParaRPr lang="en-US" altLang="zh-CN" sz="2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https://www.ieee.org/publications/services/thesaurus-access-page.html</a:t>
            </a:r>
            <a:r>
              <a:rPr lang="en-US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37893" name="Title 15"/>
          <p:cNvSpPr txBox="1"/>
          <p:nvPr/>
        </p:nvSpPr>
        <p:spPr bwMode="auto">
          <a:xfrm>
            <a:off x="995958" y="541668"/>
            <a:ext cx="6201966" cy="70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zh-CN" altLang="en-US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关键词</a:t>
            </a:r>
            <a:endParaRPr lang="en-US" altLang="en-US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7894" name="Picture 6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025" y="1232297"/>
            <a:ext cx="222885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5" name="Alternate Process 17"/>
          <p:cNvSpPr>
            <a:spLocks noChangeArrowheads="1"/>
          </p:cNvSpPr>
          <p:nvPr/>
        </p:nvSpPr>
        <p:spPr bwMode="auto">
          <a:xfrm>
            <a:off x="4092455" y="1975248"/>
            <a:ext cx="1399899" cy="386953"/>
          </a:xfrm>
          <a:prstGeom prst="flowChartAlternateProcess">
            <a:avLst/>
          </a:prstGeom>
          <a:solidFill>
            <a:srgbClr val="0081C6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Appropriate</a:t>
            </a:r>
          </a:p>
        </p:txBody>
      </p:sp>
      <p:sp>
        <p:nvSpPr>
          <p:cNvPr id="37896" name="Isosceles Triangle 25"/>
          <p:cNvSpPr>
            <a:spLocks noChangeArrowheads="1"/>
          </p:cNvSpPr>
          <p:nvPr/>
        </p:nvSpPr>
        <p:spPr bwMode="auto">
          <a:xfrm rot="16200000" flipV="1">
            <a:off x="5396508" y="2080618"/>
            <a:ext cx="238125" cy="184547"/>
          </a:xfrm>
          <a:prstGeom prst="triangle">
            <a:avLst>
              <a:gd name="adj" fmla="val 50000"/>
            </a:avLst>
          </a:prstGeom>
          <a:solidFill>
            <a:srgbClr val="0081C6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7897" name="Isosceles Triangle 26"/>
          <p:cNvSpPr>
            <a:spLocks noChangeArrowheads="1"/>
          </p:cNvSpPr>
          <p:nvPr/>
        </p:nvSpPr>
        <p:spPr bwMode="auto">
          <a:xfrm rot="5400000" flipV="1">
            <a:off x="6718697" y="2668191"/>
            <a:ext cx="238125" cy="183356"/>
          </a:xfrm>
          <a:prstGeom prst="triangle">
            <a:avLst>
              <a:gd name="adj" fmla="val 50000"/>
            </a:avLst>
          </a:prstGeom>
          <a:solidFill>
            <a:srgbClr val="81003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7898" name="Alternate Process 16"/>
          <p:cNvSpPr>
            <a:spLocks noChangeArrowheads="1"/>
          </p:cNvSpPr>
          <p:nvPr/>
        </p:nvSpPr>
        <p:spPr bwMode="auto">
          <a:xfrm>
            <a:off x="6858000" y="2530078"/>
            <a:ext cx="1187302" cy="460772"/>
          </a:xfrm>
          <a:prstGeom prst="flowChartAlternateProcess">
            <a:avLst/>
          </a:prstGeom>
          <a:solidFill>
            <a:srgbClr val="810031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Applicable</a:t>
            </a:r>
          </a:p>
        </p:txBody>
      </p:sp>
      <p:sp>
        <p:nvSpPr>
          <p:cNvPr id="37899" name="Alternate Process 17"/>
          <p:cNvSpPr>
            <a:spLocks noChangeArrowheads="1"/>
          </p:cNvSpPr>
          <p:nvPr/>
        </p:nvSpPr>
        <p:spPr bwMode="auto">
          <a:xfrm>
            <a:off x="4318675" y="3143250"/>
            <a:ext cx="1129626" cy="386954"/>
          </a:xfrm>
          <a:prstGeom prst="flowChartAlternateProcess">
            <a:avLst/>
          </a:prstGeom>
          <a:solidFill>
            <a:srgbClr val="66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Specific</a:t>
            </a:r>
          </a:p>
        </p:txBody>
      </p:sp>
      <p:sp>
        <p:nvSpPr>
          <p:cNvPr id="37900" name="Isosceles Triangle 25"/>
          <p:cNvSpPr>
            <a:spLocks noChangeArrowheads="1"/>
          </p:cNvSpPr>
          <p:nvPr/>
        </p:nvSpPr>
        <p:spPr bwMode="auto">
          <a:xfrm rot="16200000" flipV="1">
            <a:off x="5352455" y="3248620"/>
            <a:ext cx="238125" cy="184547"/>
          </a:xfrm>
          <a:prstGeom prst="triangle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7901" name="Alternate Process 15"/>
          <p:cNvSpPr>
            <a:spLocks noChangeArrowheads="1"/>
          </p:cNvSpPr>
          <p:nvPr/>
        </p:nvSpPr>
        <p:spPr bwMode="auto">
          <a:xfrm>
            <a:off x="6648450" y="3750469"/>
            <a:ext cx="1072754" cy="339329"/>
          </a:xfrm>
          <a:prstGeom prst="flowChartAlternateProcess">
            <a:avLst/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Searchable</a:t>
            </a:r>
          </a:p>
        </p:txBody>
      </p:sp>
      <p:sp>
        <p:nvSpPr>
          <p:cNvPr id="37902" name="Isosceles Triangle 2"/>
          <p:cNvSpPr>
            <a:spLocks noChangeArrowheads="1"/>
          </p:cNvSpPr>
          <p:nvPr/>
        </p:nvSpPr>
        <p:spPr bwMode="auto">
          <a:xfrm rot="5400000" flipV="1">
            <a:off x="6521054" y="3830241"/>
            <a:ext cx="238125" cy="183356"/>
          </a:xfrm>
          <a:prstGeom prst="triangle">
            <a:avLst>
              <a:gd name="adj" fmla="val 50000"/>
            </a:avLst>
          </a:prstGeom>
          <a:solidFill>
            <a:srgbClr val="FF66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7903" name="Alternate Process 15"/>
          <p:cNvSpPr>
            <a:spLocks noChangeArrowheads="1"/>
          </p:cNvSpPr>
          <p:nvPr/>
        </p:nvSpPr>
        <p:spPr bwMode="auto">
          <a:xfrm>
            <a:off x="6813948" y="1419225"/>
            <a:ext cx="767953" cy="339329"/>
          </a:xfrm>
          <a:prstGeom prst="flowChartAlternateProcess">
            <a:avLst/>
          </a:prstGeom>
          <a:solidFill>
            <a:srgbClr val="4A8319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Logical</a:t>
            </a:r>
          </a:p>
        </p:txBody>
      </p:sp>
      <p:sp>
        <p:nvSpPr>
          <p:cNvPr id="37904" name="Isosceles Triangle 2"/>
          <p:cNvSpPr>
            <a:spLocks noChangeArrowheads="1"/>
          </p:cNvSpPr>
          <p:nvPr/>
        </p:nvSpPr>
        <p:spPr bwMode="auto">
          <a:xfrm rot="5400000" flipV="1">
            <a:off x="6686551" y="1498997"/>
            <a:ext cx="238125" cy="183356"/>
          </a:xfrm>
          <a:prstGeom prst="triangle">
            <a:avLst>
              <a:gd name="adj" fmla="val 50000"/>
            </a:avLst>
          </a:prstGeom>
          <a:solidFill>
            <a:srgbClr val="4A8319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3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79" name="Rounded Rectangle 16"/>
          <p:cNvSpPr>
            <a:spLocks noChangeArrowheads="1"/>
          </p:cNvSpPr>
          <p:nvPr/>
        </p:nvSpPr>
        <p:spPr bwMode="auto">
          <a:xfrm>
            <a:off x="6147198" y="1529954"/>
            <a:ext cx="329803" cy="121444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srgbClr val="808080">
                <a:alpha val="42998"/>
              </a:srgbClr>
            </a:outerShdw>
          </a:effec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</a:pPr>
            <a:endParaRPr lang="zh-CN" altLang="zh-CN" sz="1800">
              <a:cs typeface="Arial" panose="020B0604020202020204" pitchFamily="34" charset="0"/>
            </a:endParaRPr>
          </a:p>
        </p:txBody>
      </p:sp>
      <p:sp>
        <p:nvSpPr>
          <p:cNvPr id="80" name="Rounded Rectangle 16"/>
          <p:cNvSpPr>
            <a:spLocks noChangeArrowheads="1"/>
          </p:cNvSpPr>
          <p:nvPr/>
        </p:nvSpPr>
        <p:spPr bwMode="auto">
          <a:xfrm>
            <a:off x="5785248" y="2108598"/>
            <a:ext cx="329803" cy="12025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srgbClr val="808080">
                <a:alpha val="42998"/>
              </a:srgbClr>
            </a:outerShdw>
          </a:effec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</a:pPr>
            <a:endParaRPr lang="zh-CN" altLang="zh-CN" sz="1800">
              <a:cs typeface="Arial" panose="020B0604020202020204" pitchFamily="34" charset="0"/>
            </a:endParaRPr>
          </a:p>
        </p:txBody>
      </p:sp>
      <p:sp>
        <p:nvSpPr>
          <p:cNvPr id="81" name="Rounded Rectangle 16"/>
          <p:cNvSpPr>
            <a:spLocks noChangeArrowheads="1"/>
          </p:cNvSpPr>
          <p:nvPr/>
        </p:nvSpPr>
        <p:spPr bwMode="auto">
          <a:xfrm>
            <a:off x="6292454" y="2705100"/>
            <a:ext cx="330994" cy="120254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srgbClr val="808080">
                <a:alpha val="42998"/>
              </a:srgbClr>
            </a:outerShdw>
          </a:effec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</a:pPr>
            <a:endParaRPr lang="zh-CN" altLang="zh-CN" sz="1800">
              <a:cs typeface="Arial" panose="020B0604020202020204" pitchFamily="34" charset="0"/>
            </a:endParaRPr>
          </a:p>
        </p:txBody>
      </p:sp>
      <p:sp>
        <p:nvSpPr>
          <p:cNvPr id="82" name="Rounded Rectangle 16"/>
          <p:cNvSpPr>
            <a:spLocks noChangeArrowheads="1"/>
          </p:cNvSpPr>
          <p:nvPr/>
        </p:nvSpPr>
        <p:spPr bwMode="auto">
          <a:xfrm>
            <a:off x="5663804" y="3276600"/>
            <a:ext cx="330994" cy="120254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srgbClr val="808080">
                <a:alpha val="42998"/>
              </a:srgbClr>
            </a:outerShdw>
          </a:effec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</a:pPr>
            <a:endParaRPr lang="zh-CN" altLang="zh-CN" sz="1800">
              <a:cs typeface="Arial" panose="020B0604020202020204" pitchFamily="34" charset="0"/>
            </a:endParaRPr>
          </a:p>
        </p:txBody>
      </p:sp>
      <p:sp>
        <p:nvSpPr>
          <p:cNvPr id="83" name="Rounded Rectangle 16"/>
          <p:cNvSpPr>
            <a:spLocks noChangeArrowheads="1"/>
          </p:cNvSpPr>
          <p:nvPr/>
        </p:nvSpPr>
        <p:spPr bwMode="auto">
          <a:xfrm>
            <a:off x="6115050" y="3867150"/>
            <a:ext cx="329804" cy="120254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50800" dist="38100" dir="2700000" algn="tl" rotWithShape="0">
              <a:srgbClr val="808080">
                <a:alpha val="42998"/>
              </a:srgbClr>
            </a:outerShdw>
          </a:effec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</a:pPr>
            <a:endParaRPr lang="zh-CN" altLang="zh-CN" sz="1800">
              <a:cs typeface="Arial" panose="020B060402020202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3C496-6664-42C4-AF6F-EFA14E869A10}" type="slidenum">
              <a:rPr lang="en-US" altLang="zh-CN" smtClean="0"/>
              <a:t>25</a:t>
            </a:fld>
            <a:endParaRPr lang="en-US" altLang="zh-CN" sz="105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Diagram 43"/>
          <p:cNvGraphicFramePr/>
          <p:nvPr/>
        </p:nvGraphicFramePr>
        <p:xfrm>
          <a:off x="1542722" y="1648605"/>
          <a:ext cx="6431222" cy="1970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9941" name="Content Placeholder 2"/>
          <p:cNvSpPr txBox="1"/>
          <p:nvPr/>
        </p:nvSpPr>
        <p:spPr bwMode="auto">
          <a:xfrm>
            <a:off x="1351914" y="3619500"/>
            <a:ext cx="567809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7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引言不应该</a:t>
            </a: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太宽泛或太模糊</a:t>
            </a:r>
            <a:endParaRPr lang="en-US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超过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页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以现在时撰写</a:t>
            </a: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774" name="Title 15"/>
          <p:cNvSpPr txBox="1"/>
          <p:nvPr/>
        </p:nvSpPr>
        <p:spPr bwMode="auto">
          <a:xfrm>
            <a:off x="1542722" y="505605"/>
            <a:ext cx="6201966" cy="7072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引言</a:t>
            </a:r>
            <a:endParaRPr lang="en-US" altLang="en-US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39943" name="Content Placeholder 2"/>
          <p:cNvSpPr txBox="1"/>
          <p:nvPr/>
        </p:nvSpPr>
        <p:spPr bwMode="auto">
          <a:xfrm>
            <a:off x="1300559" y="1187912"/>
            <a:ext cx="5678090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7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描述研究问题</a:t>
            </a: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按照以下步骤</a:t>
            </a: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3C496-6664-42C4-AF6F-EFA14E869A10}" type="slidenum">
              <a:rPr lang="en-US" altLang="zh-CN" smtClean="0"/>
              <a:t>26</a:t>
            </a:fld>
            <a:endParaRPr lang="en-US" altLang="zh-CN" sz="105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Content Placeholder 2"/>
          <p:cNvSpPr txBox="1"/>
          <p:nvPr/>
        </p:nvSpPr>
        <p:spPr bwMode="auto">
          <a:xfrm>
            <a:off x="870410" y="1029219"/>
            <a:ext cx="685079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问题构想以及解决问题，证实或否证假想的过程</a:t>
            </a:r>
            <a:endParaRPr lang="en-US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使用图解阐释想法并支持结论 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确保公式编写正确</a:t>
            </a:r>
            <a:r>
              <a:rPr lang="zh-CN" altLang="en-US" sz="14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（使用</a:t>
            </a:r>
            <a:r>
              <a:rPr lang="en-US" altLang="zh-CN" sz="1400" b="0" i="0" u="none" strike="noStrike" dirty="0">
                <a:solidFill>
                  <a:srgbClr val="2C63A8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IEEE Math Typesetting Guide for LaTeX Users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r>
              <a:rPr lang="zh-CN" altLang="en-US" sz="14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或</a:t>
            </a:r>
            <a:r>
              <a:rPr lang="en-US" altLang="zh-CN" sz="1400" b="0" i="0" dirty="0">
                <a:solidFill>
                  <a:srgbClr val="00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r>
              <a:rPr lang="en-US" altLang="zh-CN" sz="1400" b="0" i="0" u="none" strike="noStrike" dirty="0">
                <a:solidFill>
                  <a:srgbClr val="2C63A8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IEEE Math Typesetting Guide for MS Word Users</a:t>
            </a:r>
            <a:r>
              <a:rPr lang="zh-CN" altLang="en-US" sz="1400" u="none" strike="noStrike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）。</a:t>
            </a:r>
            <a:endParaRPr lang="en-US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Group 16"/>
          <p:cNvGrpSpPr/>
          <p:nvPr/>
        </p:nvGrpSpPr>
        <p:grpSpPr bwMode="auto">
          <a:xfrm>
            <a:off x="1027508" y="2506413"/>
            <a:ext cx="2452688" cy="1039415"/>
            <a:chOff x="1724025" y="2111375"/>
            <a:chExt cx="5595938" cy="2370138"/>
          </a:xfrm>
        </p:grpSpPr>
        <p:sp>
          <p:nvSpPr>
            <p:cNvPr id="40976" name="Oval 8"/>
            <p:cNvSpPr>
              <a:spLocks noChangeArrowheads="1"/>
            </p:cNvSpPr>
            <p:nvPr/>
          </p:nvSpPr>
          <p:spPr bwMode="auto">
            <a:xfrm>
              <a:off x="1724025" y="2111375"/>
              <a:ext cx="5595938" cy="23701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anose="05000000000000000000" pitchFamily="2" charset="2"/>
                <a:buBlip>
                  <a:blip r:embed="rId2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  <a:buFont typeface="Wingdings" panose="05000000000000000000" pitchFamily="2" charset="2"/>
                <a:buNone/>
              </a:pPr>
              <a:endParaRPr lang="en-US" altLang="en-US" sz="1800"/>
            </a:p>
          </p:txBody>
        </p:sp>
        <p:sp>
          <p:nvSpPr>
            <p:cNvPr id="10" name="TextBox 6"/>
            <p:cNvSpPr txBox="1">
              <a:spLocks noChangeArrowheads="1"/>
            </p:cNvSpPr>
            <p:nvPr/>
          </p:nvSpPr>
          <p:spPr bwMode="auto">
            <a:xfrm>
              <a:off x="1914179" y="2135808"/>
              <a:ext cx="5261811" cy="1558021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anose="05000000000000000000" pitchFamily="2" charset="2"/>
                <a:buBlip>
                  <a:blip r:embed="rId2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80000"/>
                </a:lnSpc>
                <a:buFont typeface="Wingdings" panose="05000000000000000000" pitchFamily="2" charset="2"/>
                <a:buNone/>
              </a:pPr>
              <a:r>
                <a:rPr lang="en-US" altLang="zh-CN" sz="1650" dirty="0">
                  <a:solidFill>
                    <a:schemeClr val="bg1"/>
                  </a:solidFill>
                </a:rPr>
                <a:t>Tables</a:t>
              </a:r>
              <a:r>
                <a:rPr lang="zh-CN" altLang="en-US" sz="1650" dirty="0">
                  <a:solidFill>
                    <a:schemeClr val="bg1"/>
                  </a:solidFill>
                </a:rPr>
                <a:t> </a:t>
              </a:r>
              <a:br>
                <a:rPr lang="en-US" altLang="zh-CN" sz="1650" dirty="0">
                  <a:solidFill>
                    <a:schemeClr val="bg1"/>
                  </a:solidFill>
                </a:rPr>
              </a:br>
              <a:r>
                <a:rPr lang="en-US" altLang="zh-CN" sz="1050" dirty="0">
                  <a:solidFill>
                    <a:schemeClr val="bg1"/>
                  </a:solidFill>
                </a:rPr>
                <a:t>Present representative data </a:t>
              </a:r>
              <a:br>
                <a:rPr lang="en-US" altLang="zh-CN" sz="1050" dirty="0">
                  <a:solidFill>
                    <a:schemeClr val="bg1"/>
                  </a:solidFill>
                </a:rPr>
              </a:br>
              <a:r>
                <a:rPr lang="en-US" altLang="zh-CN" sz="1050" dirty="0">
                  <a:solidFill>
                    <a:schemeClr val="bg1"/>
                  </a:solidFill>
                </a:rPr>
                <a:t>or when exact values are important to show</a:t>
              </a:r>
            </a:p>
          </p:txBody>
        </p:sp>
      </p:grpSp>
      <p:grpSp>
        <p:nvGrpSpPr>
          <p:cNvPr id="3" name="Group 16"/>
          <p:cNvGrpSpPr/>
          <p:nvPr/>
        </p:nvGrpSpPr>
        <p:grpSpPr bwMode="auto">
          <a:xfrm>
            <a:off x="5816204" y="2548453"/>
            <a:ext cx="2452688" cy="1039415"/>
            <a:chOff x="1724025" y="2111375"/>
            <a:chExt cx="5595938" cy="2370138"/>
          </a:xfrm>
        </p:grpSpPr>
        <p:sp>
          <p:nvSpPr>
            <p:cNvPr id="40974" name="Oval 17"/>
            <p:cNvSpPr>
              <a:spLocks noChangeArrowheads="1"/>
            </p:cNvSpPr>
            <p:nvPr/>
          </p:nvSpPr>
          <p:spPr bwMode="auto">
            <a:xfrm>
              <a:off x="1724025" y="2111375"/>
              <a:ext cx="5595938" cy="2370138"/>
            </a:xfrm>
            <a:prstGeom prst="ellipse">
              <a:avLst/>
            </a:prstGeom>
            <a:solidFill>
              <a:srgbClr val="52A9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anose="05000000000000000000" pitchFamily="2" charset="2"/>
                <a:buBlip>
                  <a:blip r:embed="rId2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  <a:buFont typeface="Wingdings" panose="05000000000000000000" pitchFamily="2" charset="2"/>
                <a:buNone/>
              </a:pPr>
              <a:endParaRPr lang="en-US" altLang="en-US" sz="1800"/>
            </a:p>
          </p:txBody>
        </p:sp>
        <p:sp>
          <p:nvSpPr>
            <p:cNvPr id="19" name="TextBox 6"/>
            <p:cNvSpPr txBox="1">
              <a:spLocks noChangeArrowheads="1"/>
            </p:cNvSpPr>
            <p:nvPr/>
          </p:nvSpPr>
          <p:spPr bwMode="auto">
            <a:xfrm>
              <a:off x="1891087" y="2388297"/>
              <a:ext cx="5261811" cy="134426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  <a:cs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anose="05000000000000000000" pitchFamily="2" charset="2"/>
                <a:buNone/>
                <a:defRPr/>
              </a:pPr>
              <a:r>
                <a:rPr lang="en-US" sz="1650" dirty="0">
                  <a:solidFill>
                    <a:srgbClr val="FFFFFF"/>
                  </a:solidFill>
                  <a:latin typeface="+mn-lt"/>
                </a:rPr>
                <a:t>Graphs</a:t>
              </a:r>
              <a:r>
                <a:rPr lang="zh-CN" altLang="en-US" sz="1650" dirty="0">
                  <a:solidFill>
                    <a:srgbClr val="FFFFFF"/>
                  </a:solidFill>
                  <a:latin typeface="+mn-lt"/>
                </a:rPr>
                <a:t> </a:t>
              </a:r>
              <a:endParaRPr lang="en-US" altLang="zh-CN" sz="1650" dirty="0">
                <a:solidFill>
                  <a:srgbClr val="FFFFFF"/>
                </a:solidFill>
                <a:latin typeface="+mn-lt"/>
              </a:endParaRPr>
            </a:p>
            <a:p>
              <a:pPr algn="ctr">
                <a:lnSpc>
                  <a:spcPct val="8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anose="05000000000000000000" pitchFamily="2" charset="2"/>
                <a:buNone/>
                <a:defRPr/>
              </a:pPr>
              <a:r>
                <a:rPr lang="en-US" sz="1050" dirty="0">
                  <a:solidFill>
                    <a:srgbClr val="FFFFFF"/>
                  </a:solidFill>
                  <a:latin typeface="+mn-lt"/>
                </a:rPr>
                <a:t>Show relationships between data points or trends in data</a:t>
              </a:r>
            </a:p>
          </p:txBody>
        </p:sp>
      </p:grpSp>
      <p:grpSp>
        <p:nvGrpSpPr>
          <p:cNvPr id="4" name="Group 19"/>
          <p:cNvGrpSpPr/>
          <p:nvPr/>
        </p:nvGrpSpPr>
        <p:grpSpPr bwMode="auto">
          <a:xfrm>
            <a:off x="3363516" y="3183731"/>
            <a:ext cx="2452688" cy="1039416"/>
            <a:chOff x="1724025" y="2111375"/>
            <a:chExt cx="5595938" cy="2370138"/>
          </a:xfrm>
        </p:grpSpPr>
        <p:sp>
          <p:nvSpPr>
            <p:cNvPr id="40972" name="Oval 20"/>
            <p:cNvSpPr>
              <a:spLocks noChangeArrowheads="1"/>
            </p:cNvSpPr>
            <p:nvPr/>
          </p:nvSpPr>
          <p:spPr bwMode="auto">
            <a:xfrm>
              <a:off x="1724025" y="2111375"/>
              <a:ext cx="5595938" cy="2370138"/>
            </a:xfrm>
            <a:prstGeom prst="ellipse">
              <a:avLst/>
            </a:prstGeom>
            <a:solidFill>
              <a:srgbClr val="52A9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anose="05000000000000000000" pitchFamily="2" charset="2"/>
                <a:buBlip>
                  <a:blip r:embed="rId2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lnSpc>
                  <a:spcPct val="80000"/>
                </a:lnSpc>
                <a:buFont typeface="Wingdings" panose="05000000000000000000" pitchFamily="2" charset="2"/>
                <a:buNone/>
              </a:pPr>
              <a:endParaRPr lang="en-US" altLang="en-US" sz="1800"/>
            </a:p>
          </p:txBody>
        </p:sp>
        <p:sp>
          <p:nvSpPr>
            <p:cNvPr id="22" name="TextBox 6"/>
            <p:cNvSpPr txBox="1">
              <a:spLocks noChangeArrowheads="1"/>
            </p:cNvSpPr>
            <p:nvPr/>
          </p:nvSpPr>
          <p:spPr bwMode="auto">
            <a:xfrm>
              <a:off x="1948131" y="2395885"/>
              <a:ext cx="5261811" cy="1558019"/>
            </a:xfrm>
            <a:prstGeom prst="rect">
              <a:avLst/>
            </a:prstGeom>
            <a:noFill/>
            <a:ln>
              <a:noFill/>
            </a:ln>
          </p:spPr>
          <p:txBody>
            <a:bodyPr>
              <a:spAutoFit/>
            </a:bodyPr>
            <a:lstStyle>
              <a:lvl1pPr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anose="05000000000000000000" pitchFamily="2" charset="2"/>
                <a:buBlip>
                  <a:blip r:embed="rId2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algn="ctr">
                <a:lnSpc>
                  <a:spcPct val="80000"/>
                </a:lnSpc>
                <a:buFont typeface="Wingdings" panose="05000000000000000000" pitchFamily="2" charset="2"/>
                <a:buNone/>
              </a:pPr>
              <a:r>
                <a:rPr lang="en-US" altLang="zh-CN" sz="1650" dirty="0">
                  <a:solidFill>
                    <a:srgbClr val="FFFFFF"/>
                  </a:solidFill>
                </a:rPr>
                <a:t>Figures</a:t>
              </a:r>
              <a:r>
                <a:rPr lang="zh-CN" altLang="en-US" sz="1650" dirty="0">
                  <a:solidFill>
                    <a:srgbClr val="FFFFFF"/>
                  </a:solidFill>
                </a:rPr>
                <a:t> </a:t>
              </a:r>
              <a:br>
                <a:rPr lang="en-US" altLang="zh-CN" sz="1650" dirty="0">
                  <a:solidFill>
                    <a:srgbClr val="FFFFFF"/>
                  </a:solidFill>
                </a:rPr>
              </a:br>
              <a:r>
                <a:rPr lang="en-US" altLang="zh-CN" sz="1050" dirty="0">
                  <a:solidFill>
                    <a:srgbClr val="FFFFFF"/>
                  </a:solidFill>
                </a:rPr>
                <a:t>Quickly show ideas/conclusions that would require detailed explanations</a:t>
              </a:r>
            </a:p>
          </p:txBody>
        </p:sp>
      </p:grpSp>
      <p:pic>
        <p:nvPicPr>
          <p:cNvPr id="46" name="Picture 4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3437849"/>
            <a:ext cx="704850" cy="7048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25000"/>
              </a:srgbClr>
            </a:outerShdw>
          </a:effectLst>
        </p:spPr>
      </p:pic>
      <p:sp>
        <p:nvSpPr>
          <p:cNvPr id="33801" name="Title 15"/>
          <p:cNvSpPr txBox="1"/>
          <p:nvPr/>
        </p:nvSpPr>
        <p:spPr bwMode="auto">
          <a:xfrm>
            <a:off x="1194824" y="457201"/>
            <a:ext cx="6201966" cy="7072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方法</a:t>
            </a:r>
            <a:endParaRPr lang="en-US" altLang="en-US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943099" y="3381522"/>
            <a:ext cx="714375" cy="7048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25000"/>
              </a:srgbClr>
            </a:outerShdw>
          </a:effectLst>
        </p:spPr>
      </p:pic>
      <p:pic>
        <p:nvPicPr>
          <p:cNvPr id="31" name="Picture 30" descr="icon.eps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57675" y="4061222"/>
            <a:ext cx="714375" cy="7048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808080">
                <a:alpha val="25000"/>
              </a:srgbClr>
            </a:outerShdw>
          </a:effectLst>
        </p:spPr>
      </p:pic>
      <p:sp>
        <p:nvSpPr>
          <p:cNvPr id="5" name="灯片编号占位符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3C496-6664-42C4-AF6F-EFA14E869A10}" type="slidenum">
              <a:rPr lang="en-US" altLang="zh-CN" smtClean="0"/>
              <a:t>27</a:t>
            </a:fld>
            <a:endParaRPr lang="en-US" altLang="zh-CN" sz="105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5148" y="998935"/>
            <a:ext cx="2650331" cy="335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Alternate Process 18"/>
          <p:cNvSpPr>
            <a:spLocks noChangeArrowheads="1"/>
          </p:cNvSpPr>
          <p:nvPr/>
        </p:nvSpPr>
        <p:spPr bwMode="auto">
          <a:xfrm>
            <a:off x="4125516" y="2252663"/>
            <a:ext cx="1207294" cy="431006"/>
          </a:xfrm>
          <a:prstGeom prst="flowChartAlternateProcess">
            <a:avLst/>
          </a:prstGeom>
          <a:solidFill>
            <a:srgbClr val="66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Discussion</a:t>
            </a:r>
          </a:p>
        </p:txBody>
      </p:sp>
      <p:sp>
        <p:nvSpPr>
          <p:cNvPr id="41990" name="Isosceles Triangle 25"/>
          <p:cNvSpPr>
            <a:spLocks noChangeArrowheads="1"/>
          </p:cNvSpPr>
          <p:nvPr/>
        </p:nvSpPr>
        <p:spPr bwMode="auto">
          <a:xfrm rot="16200000" flipV="1">
            <a:off x="5306021" y="2375893"/>
            <a:ext cx="238125" cy="184547"/>
          </a:xfrm>
          <a:prstGeom prst="triangle">
            <a:avLst>
              <a:gd name="adj" fmla="val 50000"/>
            </a:avLst>
          </a:prstGeom>
          <a:solidFill>
            <a:srgbClr val="66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41991" name="Alternate Process 15"/>
          <p:cNvSpPr>
            <a:spLocks noChangeArrowheads="1"/>
          </p:cNvSpPr>
          <p:nvPr/>
        </p:nvSpPr>
        <p:spPr bwMode="auto">
          <a:xfrm>
            <a:off x="6310313" y="1339453"/>
            <a:ext cx="1162050" cy="338138"/>
          </a:xfrm>
          <a:prstGeom prst="flowChartAlternateProcess">
            <a:avLst/>
          </a:prstGeom>
          <a:solidFill>
            <a:srgbClr val="4A8319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Results</a:t>
            </a:r>
          </a:p>
        </p:txBody>
      </p:sp>
      <p:sp>
        <p:nvSpPr>
          <p:cNvPr id="41992" name="Isosceles Triangle 2"/>
          <p:cNvSpPr>
            <a:spLocks noChangeArrowheads="1"/>
          </p:cNvSpPr>
          <p:nvPr/>
        </p:nvSpPr>
        <p:spPr bwMode="auto">
          <a:xfrm rot="5400000" flipV="1">
            <a:off x="6191251" y="1428751"/>
            <a:ext cx="238125" cy="183356"/>
          </a:xfrm>
          <a:prstGeom prst="triangle">
            <a:avLst>
              <a:gd name="adj" fmla="val 50000"/>
            </a:avLst>
          </a:prstGeom>
          <a:solidFill>
            <a:srgbClr val="4A8319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41993" name="Title 15"/>
          <p:cNvSpPr txBox="1"/>
          <p:nvPr/>
        </p:nvSpPr>
        <p:spPr bwMode="auto">
          <a:xfrm>
            <a:off x="1433513" y="464345"/>
            <a:ext cx="6201966" cy="7072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br>
              <a:rPr lang="en-US" altLang="en-US" b="1" dirty="0">
                <a:solidFill>
                  <a:srgbClr val="0066A1"/>
                </a:solidFill>
                <a:latin typeface="Verdana" panose="020B0604030504040204" pitchFamily="34" charset="0"/>
              </a:rPr>
            </a:br>
            <a:r>
              <a:rPr lang="zh-CN" altLang="en-US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结果</a:t>
            </a:r>
            <a:r>
              <a:rPr lang="en-US" altLang="zh-CN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讨论</a:t>
            </a:r>
            <a:endParaRPr lang="en-US" altLang="en-US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994" name="Content Placeholder 2"/>
          <p:cNvSpPr txBox="1"/>
          <p:nvPr/>
        </p:nvSpPr>
        <p:spPr bwMode="auto">
          <a:xfrm>
            <a:off x="5332810" y="2453879"/>
            <a:ext cx="1955006" cy="446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825" i="1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41995" name="Content Placeholder 2"/>
          <p:cNvSpPr txBox="1"/>
          <p:nvPr/>
        </p:nvSpPr>
        <p:spPr bwMode="auto">
          <a:xfrm>
            <a:off x="1454944" y="1504950"/>
            <a:ext cx="3464719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证明你解决问题或作出重大贡献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13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结果：总结资料</a:t>
            </a:r>
            <a:endParaRPr lang="en-US" altLang="zh-CN" sz="135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应该清晰简洁</a:t>
            </a: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使用表格图解配合文字解释结果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zh-CN" altLang="en-US" sz="135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讨论：阐释结果</a:t>
            </a: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为什么研究提出了一个新方案</a:t>
            </a: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如何提升当前领域</a:t>
            </a:r>
            <a:endParaRPr lang="en-US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3C496-6664-42C4-AF6F-EFA14E869A10}" type="slidenum">
              <a:rPr lang="en-US" altLang="zh-CN" smtClean="0"/>
              <a:t>28</a:t>
            </a:fld>
            <a:endParaRPr lang="en-US" altLang="zh-CN" sz="105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Content Placeholder 2"/>
          <p:cNvSpPr txBox="1"/>
          <p:nvPr/>
        </p:nvSpPr>
        <p:spPr bwMode="auto">
          <a:xfrm>
            <a:off x="517923" y="1277541"/>
            <a:ext cx="537210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解释研究达到何种效果</a:t>
            </a:r>
            <a:endParaRPr lang="en-US" alt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与引言所阐述的问题关联</a:t>
            </a:r>
            <a:endParaRPr lang="en-US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重新回顾每个部分关键点</a:t>
            </a:r>
            <a:endParaRPr lang="en-US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包括重要发现、重要结论和推论的总结</a:t>
            </a:r>
            <a:endParaRPr lang="en-US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提供以下优缺点</a:t>
            </a:r>
            <a:endParaRPr lang="en-US" alt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展示的解决方案</a:t>
            </a:r>
            <a:endParaRPr lang="en-US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你的研究和方法 </a:t>
            </a:r>
            <a:endParaRPr lang="en-US" altLang="en-US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建议未来研究方向</a:t>
            </a:r>
            <a:endParaRPr lang="en-US" altLang="en-US" sz="15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037" name="Picture 2"/>
          <p:cNvSpPr>
            <a:spLocks noChangeAspect="1"/>
          </p:cNvSpPr>
          <p:nvPr/>
        </p:nvSpPr>
        <p:spPr bwMode="auto">
          <a:xfrm>
            <a:off x="5890023" y="809626"/>
            <a:ext cx="1754981" cy="334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zh-CN" altLang="en-US" sz="1800"/>
          </a:p>
        </p:txBody>
      </p:sp>
      <p:sp>
        <p:nvSpPr>
          <p:cNvPr id="35846" name="Title 15"/>
          <p:cNvSpPr txBox="1"/>
          <p:nvPr/>
        </p:nvSpPr>
        <p:spPr bwMode="auto">
          <a:xfrm>
            <a:off x="842187" y="420886"/>
            <a:ext cx="6201966" cy="7072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</a:pPr>
            <a:br>
              <a:rPr lang="en-US" altLang="en-US" sz="1650" b="1" dirty="0">
                <a:solidFill>
                  <a:srgbClr val="0066A1"/>
                </a:solidFill>
                <a:latin typeface="Verdana" panose="020B0604030504040204" pitchFamily="34" charset="0"/>
              </a:rPr>
            </a:b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  <a:endParaRPr lang="en-US" altLang="en-US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950" y="978694"/>
            <a:ext cx="4572000" cy="300871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3C496-6664-42C4-AF6F-EFA14E869A10}" type="slidenum">
              <a:rPr lang="en-US" altLang="zh-CN" smtClean="0"/>
              <a:t>29</a:t>
            </a:fld>
            <a:endParaRPr lang="en-US" altLang="zh-CN" sz="105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6642" y="1735494"/>
            <a:ext cx="8839200" cy="1193937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C000"/>
              </a:buClr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解锁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Xplore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资源宝库</a:t>
            </a:r>
            <a:b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全球顶尖科技资源检索平台介绍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 noChangeArrowheads="1"/>
          </p:cNvSpPr>
          <p:nvPr>
            <p:ph type="title"/>
          </p:nvPr>
        </p:nvSpPr>
        <p:spPr>
          <a:xfrm>
            <a:off x="1672966" y="658942"/>
            <a:ext cx="7886700" cy="415002"/>
          </a:xfrm>
        </p:spPr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致谢</a:t>
            </a:r>
          </a:p>
        </p:txBody>
      </p:sp>
      <p:sp>
        <p:nvSpPr>
          <p:cNvPr id="45059" name="Text Placeholder 2"/>
          <p:cNvSpPr>
            <a:spLocks noGrp="1" noChangeArrowheads="1"/>
          </p:cNvSpPr>
          <p:nvPr>
            <p:ph type="body" sz="quarter" idx="13"/>
          </p:nvPr>
        </p:nvSpPr>
        <p:spPr>
          <a:xfrm>
            <a:off x="1614488" y="1281445"/>
            <a:ext cx="5915025" cy="3349228"/>
          </a:xfrm>
        </p:spPr>
        <p:txBody>
          <a:bodyPr/>
          <a:lstStyle/>
          <a:p>
            <a:pPr>
              <a:buClrTx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研究资助者</a:t>
            </a:r>
          </a:p>
          <a:p>
            <a:pPr>
              <a:buClrTx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数据收集、图形创建或语言润色等协助</a:t>
            </a:r>
          </a:p>
          <a:p>
            <a:pPr>
              <a:buClrTx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投稿前提供回馈意见的同行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9300" y="2651522"/>
            <a:ext cx="5105400" cy="1418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C693CF3C-CD8A-4A24-8BED-866125265EBD}" type="slidenum">
              <a:rPr lang="en-US" altLang="zh-CN" smtClean="0"/>
              <a:t>30</a:t>
            </a:fld>
            <a:endParaRPr lang="en-US" altLang="zh-CN"/>
          </a:p>
        </p:txBody>
      </p:sp>
    </p:spTree>
  </p:cSld>
  <p:clrMapOvr>
    <a:masterClrMapping/>
  </p:clrMapOvr>
  <p:transition spd="med">
    <p:cover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225" y="460746"/>
            <a:ext cx="3153966" cy="4048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9" name="Content Placeholder 2"/>
          <p:cNvSpPr txBox="1"/>
          <p:nvPr/>
        </p:nvSpPr>
        <p:spPr bwMode="auto">
          <a:xfrm>
            <a:off x="720788" y="1288147"/>
            <a:ext cx="3730228" cy="3502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支持和证实你研究所证实、否证或解决的假想 </a:t>
            </a:r>
            <a:endParaRPr lang="en-US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参考文献数量无明确限制</a:t>
            </a:r>
            <a:endParaRPr lang="en-US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但是只应列出与研究直接相关的文章 </a:t>
            </a:r>
            <a:endParaRPr lang="en-US" altLang="en-US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确保作者署名</a:t>
            </a:r>
            <a:endParaRPr lang="en-US" altLang="zh-CN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endParaRPr lang="en-US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里程碑文献</a:t>
            </a:r>
            <a:endParaRPr lang="en-US" altLang="zh-CN" sz="1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前沿研究成果</a:t>
            </a:r>
            <a:endParaRPr lang="en-US" altLang="zh-CN" sz="1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关键高水平期刊论文</a:t>
            </a:r>
            <a:endParaRPr lang="en-US" altLang="zh-CN" sz="1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1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系统性综述文献</a:t>
            </a:r>
            <a:endParaRPr lang="en-US" altLang="en-US" sz="18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endParaRPr lang="en-US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110" name="Alternate Process 15"/>
          <p:cNvSpPr>
            <a:spLocks noChangeArrowheads="1"/>
          </p:cNvSpPr>
          <p:nvPr/>
        </p:nvSpPr>
        <p:spPr bwMode="auto">
          <a:xfrm>
            <a:off x="3516970" y="3580155"/>
            <a:ext cx="1225153" cy="466725"/>
          </a:xfrm>
          <a:prstGeom prst="flowChartAlternateProcess">
            <a:avLst/>
          </a:prstGeom>
          <a:solidFill>
            <a:srgbClr val="4A8319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Properly cited material</a:t>
            </a:r>
            <a:r>
              <a:rPr lang="en-US" altLang="zh-CN" sz="105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</a:t>
            </a:r>
            <a:endParaRPr lang="en-US" altLang="en-US" sz="105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111" name="Isosceles Triangle 2"/>
          <p:cNvSpPr>
            <a:spLocks noChangeArrowheads="1"/>
          </p:cNvSpPr>
          <p:nvPr/>
        </p:nvSpPr>
        <p:spPr bwMode="auto">
          <a:xfrm rot="16200000" flipV="1">
            <a:off x="4654016" y="3724221"/>
            <a:ext cx="238125" cy="183356"/>
          </a:xfrm>
          <a:prstGeom prst="triangle">
            <a:avLst>
              <a:gd name="adj" fmla="val 50000"/>
            </a:avLst>
          </a:prstGeom>
          <a:solidFill>
            <a:srgbClr val="4A8319"/>
          </a:solidFill>
          <a:ln>
            <a:noFill/>
          </a:ln>
          <a:extLs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round/>
              </a14:hiddenLine>
            </a:ext>
          </a:extLst>
        </p:spPr>
        <p:txBody>
          <a:bodyPr anchor="ctr"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36872" name="Title 15"/>
          <p:cNvSpPr txBox="1"/>
          <p:nvPr/>
        </p:nvSpPr>
        <p:spPr bwMode="auto">
          <a:xfrm>
            <a:off x="1028563" y="501307"/>
            <a:ext cx="6201966" cy="7072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</a:pPr>
            <a:br>
              <a:rPr lang="en-US" altLang="en-US" sz="1650" b="1" dirty="0">
                <a:solidFill>
                  <a:srgbClr val="6B1F73"/>
                </a:solidFill>
                <a:latin typeface="Verdana" panose="020B0604030504040204" pitchFamily="34" charset="0"/>
              </a:rPr>
            </a:b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参考文献</a:t>
            </a:r>
            <a:endParaRPr lang="en-US" altLang="en-US" sz="30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113" name="Content Placeholder 2"/>
          <p:cNvSpPr txBox="1"/>
          <p:nvPr/>
        </p:nvSpPr>
        <p:spPr bwMode="auto">
          <a:xfrm>
            <a:off x="5779294" y="2224088"/>
            <a:ext cx="1291829" cy="1116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4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825" i="1">
              <a:solidFill>
                <a:srgbClr val="FF0000"/>
              </a:solidFill>
              <a:latin typeface="Verdana" panose="020B0604030504040204" pitchFamily="3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3C496-6664-42C4-AF6F-EFA14E869A10}" type="slidenum">
              <a:rPr lang="en-US" altLang="zh-CN" smtClean="0"/>
              <a:t>31</a:t>
            </a:fld>
            <a:endParaRPr lang="en-US" altLang="zh-CN" sz="105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写作要求：清晰简洁，有逻辑性</a:t>
            </a:r>
            <a:endParaRPr 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28650" y="1006164"/>
            <a:ext cx="7886700" cy="3275173"/>
          </a:xfrm>
        </p:spPr>
        <p:txBody>
          <a:bodyPr/>
          <a:lstStyle/>
          <a:p>
            <a:pPr>
              <a:lnSpc>
                <a:spcPct val="100000"/>
              </a:lnSpc>
              <a:buClrTx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目标：清晰简洁地沟通
有逻辑地组织材料
保持语言尽可能简单，并尽量避免使用行话
考虑英语编辑服务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ct val="100000"/>
              </a:lnSpc>
              <a:buClrTx/>
            </a:pPr>
            <a:r>
              <a:rPr 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Fee-based assistance for editing, translation or formatting services</a:t>
            </a:r>
          </a:p>
          <a:p>
            <a:pPr lvl="1">
              <a:buClrTx/>
            </a:pPr>
            <a:r>
              <a:rPr 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Does not guarantee acceptance in an IEEE publication</a:t>
            </a:r>
          </a:p>
          <a:p>
            <a:pPr lvl="1">
              <a:buClrTx/>
            </a:pPr>
            <a:r>
              <a:rPr lang="en-US" sz="15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authors are eligible for a 10% discount at American Journal Experts and a 30% discount at </a:t>
            </a:r>
            <a:r>
              <a:rPr lang="en-US" sz="15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Enago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6B81088-30FB-4F21-9A1D-83ECE07C37D2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标题 1"/>
          <p:cNvSpPr>
            <a:spLocks noGrp="1" noChangeArrowheads="1"/>
          </p:cNvSpPr>
          <p:nvPr>
            <p:ph type="title"/>
          </p:nvPr>
        </p:nvSpPr>
        <p:spPr>
          <a:xfrm>
            <a:off x="762000" y="400050"/>
            <a:ext cx="7772400" cy="578145"/>
          </a:xfrm>
        </p:spPr>
        <p:txBody>
          <a:bodyPr/>
          <a:lstStyle/>
          <a:p>
            <a:r>
              <a:rPr lang="zh-CN" altLang="zh-CN" sz="28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请您投稿之前请详细阅读</a:t>
            </a:r>
            <a:r>
              <a:rPr lang="zh-CN" altLang="en-US" sz="28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zh-CN" altLang="zh-CN" sz="28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下步骤</a:t>
            </a:r>
            <a:endParaRPr lang="zh-CN" altLang="en-US" sz="2800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6323" name="内容占位符 2"/>
          <p:cNvSpPr>
            <a:spLocks noGrp="1" noChangeArrowheads="1"/>
          </p:cNvSpPr>
          <p:nvPr>
            <p:ph idx="1"/>
          </p:nvPr>
        </p:nvSpPr>
        <p:spPr>
          <a:xfrm>
            <a:off x="868768" y="1412801"/>
            <a:ext cx="7552218" cy="30861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ClrTx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使用文章编写模板（</a:t>
            </a:r>
            <a:r>
              <a:rPr lang="en-US" altLang="zh-CN" sz="140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https://ieeeauthor.wpengine.com/create-your-ieee-article/use-authoring-tools-and-ieee-article-templates/ieee-article-templates/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  <a:buClrTx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请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流览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各期刊主页了解特殊要求。会议文章的规定因会议组织者而异。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提供有多种会议组织者模板。但是，您应浏览会议网站了解特定的指示。</a:t>
            </a:r>
          </a:p>
          <a:p>
            <a:pPr>
              <a:lnSpc>
                <a:spcPct val="100000"/>
              </a:lnSpc>
              <a:buClrTx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Reference Preparation Assistant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40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http://refassist.ieee.org/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）检索您的参考文献列表是否符合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出版物要求</a:t>
            </a:r>
          </a:p>
          <a:p>
            <a:pPr>
              <a:lnSpc>
                <a:spcPct val="100000"/>
              </a:lnSpc>
              <a:buClrTx/>
            </a:pP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如果英语不是您的母语，您可以考虑第三方英语编辑服务（</a:t>
            </a:r>
            <a:r>
              <a:rPr lang="en-US" altLang="zh-CN" sz="1400" u="sng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https://journals.ieeeauthorcenter.ieee.org/create-your-ieee-journal-article/create-the-text-of-your-article/refining-the-use-of-english-in-your-article/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3C496-6664-42C4-AF6F-EFA14E869A10}" type="slidenum">
              <a:rPr lang="en-US" altLang="zh-CN" smtClean="0"/>
              <a:t>33</a:t>
            </a:fld>
            <a:endParaRPr lang="en-US" altLang="zh-CN" sz="105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内容占位符 2"/>
          <p:cNvSpPr>
            <a:spLocks noGrp="1" noChangeArrowheads="1"/>
          </p:cNvSpPr>
          <p:nvPr>
            <p:ph idx="1"/>
          </p:nvPr>
        </p:nvSpPr>
        <p:spPr>
          <a:xfrm>
            <a:off x="800544" y="1095152"/>
            <a:ext cx="7620442" cy="376038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ClrTx/>
            </a:pP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按照要求创建您的图表（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https://ieeeauthor.wpengine.com/create-your-ieee-article/create-graphics-for-your-article/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），并使用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Graphics Analyzer (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http://graphicsqc.ieee.org/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检查您的图像图表是否符合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出版物要求</a:t>
            </a:r>
          </a:p>
          <a:p>
            <a:pPr>
              <a:lnSpc>
                <a:spcPct val="110000"/>
              </a:lnSpc>
              <a:buClrTx/>
            </a:pP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如果需要，请按照要求准备辅助材料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supplementary materials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，例如图像文摘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graphical abstract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视频档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6"/>
              </a:rPr>
              <a:t>video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 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多媒体文件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7"/>
              </a:rPr>
              <a:t>multimedia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或者源代码或数据集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8"/>
              </a:rPr>
              <a:t>Code/Data</a:t>
            </a:r>
            <a:endParaRPr lang="zh-CN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10000"/>
              </a:lnSpc>
              <a:buClrTx/>
            </a:pP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每位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期刊作者都需要申请一个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ORCID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号码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9"/>
              </a:rPr>
              <a:t>Open Researcher and Contributor ID (ORCID)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endParaRPr lang="zh-CN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10000"/>
              </a:lnSpc>
              <a:buClrTx/>
            </a:pP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确保您的文章符合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出版道德准则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 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10"/>
              </a:rPr>
              <a:t>authorship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 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11"/>
              </a:rPr>
              <a:t>citation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 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12"/>
              </a:rPr>
              <a:t>data reporting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13"/>
              </a:rPr>
              <a:t>originality of research</a:t>
            </a:r>
            <a:endParaRPr lang="zh-CN" altLang="zh-CN" sz="135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10000"/>
              </a:lnSpc>
              <a:buClrTx/>
            </a:pP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LaTeX Analyzer(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14"/>
              </a:rPr>
              <a:t>http://latexqc.ieee.org/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检查您的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LaTeX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文檔是否符合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出版物要求</a:t>
            </a:r>
          </a:p>
          <a:p>
            <a:pPr>
              <a:lnSpc>
                <a:spcPct val="110000"/>
              </a:lnSpc>
              <a:buClrTx/>
            </a:pP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 IEEE PDF Checker 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15"/>
              </a:rPr>
              <a:t>http://www.ieee.org/publications_standards/publications/authors/pdf_checker.html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）检查您的文档是否能在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16"/>
              </a:rPr>
              <a:t>IEEE </a:t>
            </a:r>
            <a:r>
              <a:rPr lang="en-US" altLang="zh-CN" sz="1350" i="1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16"/>
              </a:rPr>
              <a:t>Xplore</a:t>
            </a:r>
            <a:r>
              <a:rPr lang="en-US" altLang="zh-CN" sz="1350" u="sng" dirty="0">
                <a:latin typeface="微软雅黑" panose="020B0503020204020204" pitchFamily="34" charset="-122"/>
                <a:ea typeface="微软雅黑" panose="020B0503020204020204" pitchFamily="34" charset="-122"/>
                <a:hlinkClick r:id="rId16"/>
              </a:rPr>
              <a:t>® Digital Library</a:t>
            </a:r>
            <a:r>
              <a:rPr lang="en-US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zh-CN" sz="135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里正确显示</a:t>
            </a:r>
          </a:p>
        </p:txBody>
      </p:sp>
      <p:sp>
        <p:nvSpPr>
          <p:cNvPr id="3" name="标题 1"/>
          <p:cNvSpPr>
            <a:spLocks noGrp="1" noChangeArrowheads="1"/>
          </p:cNvSpPr>
          <p:nvPr>
            <p:ph type="title"/>
          </p:nvPr>
        </p:nvSpPr>
        <p:spPr>
          <a:xfrm>
            <a:off x="724565" y="288367"/>
            <a:ext cx="7772400" cy="578145"/>
          </a:xfrm>
        </p:spPr>
        <p:txBody>
          <a:bodyPr/>
          <a:lstStyle/>
          <a:p>
            <a:r>
              <a:rPr lang="zh-CN" altLang="zh-CN" sz="28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请您投稿之前请详细阅读</a:t>
            </a:r>
            <a:r>
              <a:rPr lang="zh-CN" altLang="en-US" sz="28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</a:t>
            </a:r>
            <a:r>
              <a:rPr lang="zh-CN" altLang="zh-CN" sz="28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下步骤</a:t>
            </a:r>
            <a:endParaRPr lang="zh-CN" altLang="en-US" sz="2800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3C496-6664-42C4-AF6F-EFA14E869A10}" type="slidenum">
              <a:rPr lang="en-US" altLang="zh-CN" smtClean="0"/>
              <a:t>34</a:t>
            </a:fld>
            <a:endParaRPr lang="en-US" altLang="zh-CN" sz="105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cover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597" y="1455575"/>
            <a:ext cx="8839200" cy="1498737"/>
          </a:xfrm>
        </p:spPr>
        <p:txBody>
          <a:bodyPr/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解析精准选刊的策略与投稿的全部流程</a:t>
            </a:r>
            <a:b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选刊决策引擎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282290" y="454245"/>
            <a:ext cx="3743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出版渠道的选择</a:t>
            </a:r>
            <a:endParaRPr lang="en-US" altLang="zh-CN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Content Placeholder 2"/>
          <p:cNvSpPr txBox="1"/>
          <p:nvPr/>
        </p:nvSpPr>
        <p:spPr bwMode="auto">
          <a:xfrm>
            <a:off x="1251549" y="1080966"/>
            <a:ext cx="6571651" cy="2545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/>
          <a:lstStyle>
            <a:lvl1pPr marL="342900" indent="-3429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buFontTx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会议文章：可以是正在进行没有完成的研究</a:t>
            </a:r>
            <a:endParaRPr lang="en-US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可展示初期成果或强调最近工作</a:t>
            </a:r>
            <a:r>
              <a:rPr lang="en-US" altLang="en-US" sz="16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获得非正式反馈用于后续研究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期刊文章：是研究工作和最终结果的完整展示</a:t>
            </a:r>
            <a:endParaRPr lang="en-US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展示原创研究结果</a:t>
            </a:r>
            <a:endParaRPr lang="en-US" altLang="en-US" sz="16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SzPct val="80000"/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做出清晰推论，并辅以数据支持</a:t>
            </a:r>
            <a:endParaRPr lang="en-US" altLang="en-US" sz="1600" dirty="0">
              <a:solidFill>
                <a:schemeClr val="bg1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Tx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会议论文通常短于期刊论文，细节和参考文献也少些</a:t>
            </a:r>
            <a:endParaRPr lang="en-US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Rounded Rectangle 16"/>
          <p:cNvSpPr>
            <a:spLocks noChangeArrowheads="1"/>
          </p:cNvSpPr>
          <p:nvPr/>
        </p:nvSpPr>
        <p:spPr bwMode="auto">
          <a:xfrm>
            <a:off x="843561" y="3684875"/>
            <a:ext cx="3182339" cy="1033341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>
            <a:solidFill>
              <a:srgbClr val="FFC000"/>
            </a:solidFill>
          </a:ln>
          <a:effectLst>
            <a:outerShdw dist="38100" dir="2700000" algn="tl" rotWithShape="0">
              <a:srgbClr val="808080">
                <a:alpha val="42998"/>
              </a:srgbClr>
            </a:outerShdw>
          </a:effec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zh-CN" sz="900"/>
          </a:p>
        </p:txBody>
      </p:sp>
      <p:sp>
        <p:nvSpPr>
          <p:cNvPr id="8" name="Rectangle 17"/>
          <p:cNvSpPr>
            <a:spLocks noChangeArrowheads="1"/>
          </p:cNvSpPr>
          <p:nvPr/>
        </p:nvSpPr>
        <p:spPr bwMode="auto">
          <a:xfrm>
            <a:off x="968941" y="3764732"/>
            <a:ext cx="2931578" cy="9787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200+</a:t>
            </a:r>
          </a:p>
          <a:p>
            <a:pPr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MS PGothic" panose="020B0600070205080204" pitchFamily="34" charset="-128"/>
              </a:rPr>
              <a:t>Journals, Transactions, Magazines</a:t>
            </a:r>
          </a:p>
        </p:txBody>
      </p:sp>
      <p:sp>
        <p:nvSpPr>
          <p:cNvPr id="9" name="Rounded Rectangle 16"/>
          <p:cNvSpPr>
            <a:spLocks noChangeArrowheads="1"/>
          </p:cNvSpPr>
          <p:nvPr/>
        </p:nvSpPr>
        <p:spPr bwMode="auto">
          <a:xfrm>
            <a:off x="4961568" y="3684876"/>
            <a:ext cx="3069439" cy="969168"/>
          </a:xfrm>
          <a:prstGeom prst="roundRect">
            <a:avLst>
              <a:gd name="adj" fmla="val 16667"/>
            </a:avLst>
          </a:prstGeom>
          <a:solidFill>
            <a:srgbClr val="6B1F73"/>
          </a:solidFill>
          <a:ln>
            <a:solidFill>
              <a:srgbClr val="6B1F73"/>
            </a:solidFill>
          </a:ln>
          <a:effectLst>
            <a:outerShdw dist="38100" dir="2700000" algn="tl" rotWithShape="0">
              <a:srgbClr val="808080">
                <a:alpha val="42998"/>
              </a:srgbClr>
            </a:outerShdw>
          </a:effec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zh-CN" sz="900">
              <a:solidFill>
                <a:srgbClr val="6B1F73"/>
              </a:solidFill>
            </a:endParaRPr>
          </a:p>
        </p:txBody>
      </p:sp>
      <p:sp>
        <p:nvSpPr>
          <p:cNvPr id="10" name="Rectangle 17"/>
          <p:cNvSpPr>
            <a:spLocks noChangeArrowheads="1"/>
          </p:cNvSpPr>
          <p:nvPr/>
        </p:nvSpPr>
        <p:spPr bwMode="auto">
          <a:xfrm>
            <a:off x="4961568" y="3576826"/>
            <a:ext cx="316540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2,000+</a:t>
            </a:r>
            <a:r>
              <a:rPr lang="en-US" altLang="zh-CN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Conferences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 animBg="1"/>
      <p:bldP spid="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82290" y="454245"/>
            <a:ext cx="2232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期刊的选择</a:t>
            </a:r>
            <a:endParaRPr lang="en-US" altLang="zh-CN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525523" y="1827411"/>
            <a:ext cx="63399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Relevancy </a:t>
            </a:r>
            <a:r>
              <a:rPr lang="zh-CN" altLang="en-US" sz="2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期刊主题相关性</a:t>
            </a:r>
            <a:endParaRPr lang="en-US" altLang="zh-CN" sz="240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IF </a:t>
            </a: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Impact Factor</a:t>
            </a: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 期刊影响因子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37</a:t>
            </a:fld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19336" y="489456"/>
            <a:ext cx="54296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筛选与研究领域最相关的期刊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673" y="1564450"/>
            <a:ext cx="1474787" cy="22519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1105" y="1564450"/>
            <a:ext cx="1523711" cy="22302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灯片编号占位符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38</a:t>
            </a:fld>
            <a:endParaRPr 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6323" r="6323"/>
          <a:stretch/>
        </p:blipFill>
        <p:spPr>
          <a:xfrm>
            <a:off x="265827" y="1694468"/>
            <a:ext cx="5283201" cy="21219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 noChangeArrowheads="1"/>
          </p:cNvSpPr>
          <p:nvPr/>
        </p:nvSpPr>
        <p:spPr>
          <a:xfrm>
            <a:off x="3114032" y="390388"/>
            <a:ext cx="3301156" cy="74863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Journals-</a:t>
            </a:r>
            <a:r>
              <a:rPr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学术期刊</a:t>
            </a:r>
          </a:p>
        </p:txBody>
      </p:sp>
      <p:sp>
        <p:nvSpPr>
          <p:cNvPr id="5" name="内容占位符 2"/>
          <p:cNvSpPr txBox="1">
            <a:spLocks noChangeArrowheads="1"/>
          </p:cNvSpPr>
          <p:nvPr/>
        </p:nvSpPr>
        <p:spPr bwMode="auto">
          <a:xfrm>
            <a:off x="89992" y="1043435"/>
            <a:ext cx="4968552" cy="4100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marL="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None/>
              <a:defRPr sz="1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9144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3716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None/>
              <a:defRPr sz="1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18288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2860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n"/>
            </a:pPr>
            <a:r>
              <a:rPr lang="en-US" altLang="zh-CN" sz="1800" kern="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Journals, Transactions</a:t>
            </a:r>
            <a:r>
              <a:rPr lang="en-US" altLang="zh-CN" sz="18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en-US" altLang="zh-CN" sz="1800" kern="0" dirty="0">
                <a:solidFill>
                  <a:schemeClr val="accent6">
                    <a:lumMod val="60000"/>
                    <a:lumOff val="4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8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and </a:t>
            </a:r>
            <a:r>
              <a:rPr lang="en-US" altLang="zh-CN" sz="1800" kern="0" dirty="0">
                <a:solidFill>
                  <a:srgbClr val="F7B2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Letters </a:t>
            </a:r>
            <a:r>
              <a:rPr lang="en-US" altLang="zh-CN" sz="18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are the primary means for publishing technical papers concerning original work in IEEE fields of interest.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altLang="zh-CN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primary purpose of Journals, Transactions, and Letters is to disclose and provide a permanent archival</a:t>
            </a:r>
            <a:r>
              <a:rPr lang="en-US" altLang="zh-CN" sz="1600" b="1" u="sng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record of original technical work</a:t>
            </a:r>
            <a:r>
              <a:rPr lang="en-US" altLang="zh-CN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that </a:t>
            </a:r>
            <a:r>
              <a:rPr lang="en-US" altLang="zh-CN" sz="1600" u="sng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advances the state of the art or provides novel insights</a:t>
            </a:r>
            <a:r>
              <a:rPr lang="en-US" altLang="zh-CN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altLang="zh-CN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Letters are for the publication of brief papers, usually 3-4 pages in length.</a:t>
            </a:r>
          </a:p>
          <a:p>
            <a:endParaRPr lang="en-US" altLang="zh-CN" sz="18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4916" t="1852" r="1683" b="5556"/>
          <a:stretch>
            <a:fillRect/>
          </a:stretch>
        </p:blipFill>
        <p:spPr bwMode="auto">
          <a:xfrm>
            <a:off x="5842000" y="1589535"/>
            <a:ext cx="1146376" cy="1508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 l="4761" t="2725" r="4784"/>
          <a:stretch>
            <a:fillRect/>
          </a:stretch>
        </p:blipFill>
        <p:spPr bwMode="auto">
          <a:xfrm>
            <a:off x="6613524" y="1907036"/>
            <a:ext cx="1064245" cy="1484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 l="4485" t="2130" r="3589" b="427"/>
          <a:stretch>
            <a:fillRect/>
          </a:stretch>
        </p:blipFill>
        <p:spPr bwMode="auto">
          <a:xfrm>
            <a:off x="7318649" y="2216598"/>
            <a:ext cx="1130644" cy="1492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39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>
            <a:fillRect/>
          </a:stretch>
        </p:blipFill>
        <p:spPr>
          <a:xfrm>
            <a:off x="2141566" y="1199611"/>
            <a:ext cx="3904761" cy="121675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78140" y="2554018"/>
            <a:ext cx="68344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The 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nstitute of 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lectrical and 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lectronics </a:t>
            </a:r>
            <a:r>
              <a:rPr lang="en-US" altLang="zh-CN" sz="2000" b="1" dirty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ngineers 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461897" y="3242285"/>
            <a:ext cx="24929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电气电子工程师学会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4</a:t>
            </a:fld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/>
          <p:cNvSpPr txBox="1">
            <a:spLocks noChangeArrowheads="1"/>
          </p:cNvSpPr>
          <p:nvPr/>
        </p:nvSpPr>
        <p:spPr>
          <a:xfrm>
            <a:off x="2890279" y="375494"/>
            <a:ext cx="3909880" cy="56333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zh-CN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Magazines-</a:t>
            </a:r>
            <a:r>
              <a:rPr lang="zh-CN" alt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技术杂志</a:t>
            </a:r>
          </a:p>
        </p:txBody>
      </p:sp>
      <p:sp>
        <p:nvSpPr>
          <p:cNvPr id="5" name="内容占位符 2"/>
          <p:cNvSpPr txBox="1">
            <a:spLocks noChangeArrowheads="1"/>
          </p:cNvSpPr>
          <p:nvPr/>
        </p:nvSpPr>
        <p:spPr bwMode="auto">
          <a:xfrm>
            <a:off x="241836" y="939108"/>
            <a:ext cx="4741333" cy="3988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marL="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72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None/>
              <a:defRPr sz="18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9144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3716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None/>
              <a:defRPr sz="1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18288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4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2860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6pPr>
            <a:lvl7pPr marL="27432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7pPr>
            <a:lvl8pPr marL="32004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8pPr>
            <a:lvl9pPr marL="3657600" indent="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None/>
              <a:defRPr sz="14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n"/>
            </a:pPr>
            <a:r>
              <a:rPr lang="en-US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Magazines are characterized by regular and continuing issues with significant technical content in addition to general news and regular columns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Communications Magazine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CN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Microwave Magazine</a:t>
            </a:r>
            <a:endParaRPr lang="zh-CN" altLang="zh-CN" kern="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it-IT" altLang="zh-CN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Signal Processing Magazine</a:t>
            </a:r>
            <a:endParaRPr lang="zh-CN" altLang="zh-CN" kern="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lang="fr-FR" altLang="zh-CN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Instrumentation &amp; Measurement Magazine</a:t>
            </a:r>
          </a:p>
          <a:p>
            <a:pPr lvl="1" fontAlgn="ctr"/>
            <a:r>
              <a:rPr lang="fr-FR" altLang="zh-CN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......</a:t>
            </a:r>
            <a:endParaRPr lang="zh-CN" altLang="zh-CN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2466" y="1376362"/>
            <a:ext cx="1357693" cy="18639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5116" y="1693862"/>
            <a:ext cx="1339094" cy="1838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74442" y="2111375"/>
            <a:ext cx="1300864" cy="1787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40</a:t>
            </a:fld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82290" y="454245"/>
            <a:ext cx="2232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期刊的选择</a:t>
            </a:r>
            <a:endParaRPr lang="en-US" altLang="zh-CN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39773" y="1608336"/>
            <a:ext cx="65961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Relevancy </a:t>
            </a:r>
            <a:r>
              <a:rPr lang="zh-CN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期刊主题相关性</a:t>
            </a:r>
            <a:endParaRPr lang="en-US" altLang="zh-CN" sz="2400" dirty="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altLang="zh-CN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altLang="zh-CN" sz="2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IF </a:t>
            </a:r>
            <a:r>
              <a:rPr lang="zh-CN" altLang="en-US" sz="2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Impact Factor</a:t>
            </a:r>
            <a:r>
              <a:rPr lang="zh-CN" altLang="en-US" sz="240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 期刊影响因子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41</a:t>
            </a:fld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5474" y="355512"/>
            <a:ext cx="3813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</a:t>
            </a:r>
            <a:r>
              <a:rPr lang="zh-CN" altLang="en-US" sz="2800" b="1" dirty="0">
                <a:solidFill>
                  <a:srgbClr val="7030A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期刊影响因子</a:t>
            </a:r>
          </a:p>
        </p:txBody>
      </p:sp>
      <p:sp>
        <p:nvSpPr>
          <p:cNvPr id="5" name="Snip Single Corner Rectangle 13"/>
          <p:cNvSpPr/>
          <p:nvPr/>
        </p:nvSpPr>
        <p:spPr>
          <a:xfrm>
            <a:off x="175474" y="1036341"/>
            <a:ext cx="2224826" cy="405594"/>
          </a:xfrm>
          <a:prstGeom prst="snip1Rect">
            <a:avLst>
              <a:gd name="adj" fmla="val 40164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2"/>
          <p:cNvSpPr/>
          <p:nvPr/>
        </p:nvSpPr>
        <p:spPr>
          <a:xfrm>
            <a:off x="175473" y="1454469"/>
            <a:ext cx="8855239" cy="342485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hangingPunct="1">
              <a:lnSpc>
                <a:spcPct val="8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None/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82290" y="1002705"/>
            <a:ext cx="1613146" cy="423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ts val="3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publishes: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black">
          <a:xfrm>
            <a:off x="378674" y="1627350"/>
            <a:ext cx="8894799" cy="302042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300"/>
              </a:spcBef>
              <a:buNone/>
              <a:defRPr/>
            </a:pPr>
            <a:r>
              <a:rPr lang="en-US" altLang="en-US" sz="1400" b="1" dirty="0">
                <a:solidFill>
                  <a:srgbClr val="0066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19 of the top 25 </a:t>
            </a:r>
            <a:r>
              <a:rPr lang="en-US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journals in </a:t>
            </a:r>
            <a:r>
              <a:rPr lang="en-US" altLang="en-US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Electrical and Electronic Engineering</a:t>
            </a:r>
            <a:r>
              <a:rPr lang="en-US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 </a:t>
            </a:r>
            <a:r>
              <a:rPr lang="zh-CN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（电气电子工程领域）</a:t>
            </a:r>
            <a:endParaRPr lang="en-US" altLang="en-US" sz="1400" dirty="0">
              <a:solidFill>
                <a:schemeClr val="tx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  <a:p>
            <a:pPr marL="0" indent="0">
              <a:lnSpc>
                <a:spcPct val="150000"/>
              </a:lnSpc>
              <a:spcBef>
                <a:spcPts val="300"/>
              </a:spcBef>
              <a:buNone/>
              <a:defRPr/>
            </a:pPr>
            <a:r>
              <a:rPr lang="en-US" altLang="en-US" sz="1400" b="1" dirty="0">
                <a:solidFill>
                  <a:srgbClr val="0066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8 of the top 10 </a:t>
            </a:r>
            <a:r>
              <a:rPr lang="en-US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journals in </a:t>
            </a:r>
            <a:r>
              <a:rPr lang="en-US" altLang="en-US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Telecommunications </a:t>
            </a:r>
            <a:r>
              <a:rPr lang="zh-CN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（电信领域）</a:t>
            </a:r>
            <a:endParaRPr lang="en-US" altLang="en-US" sz="1400" dirty="0">
              <a:solidFill>
                <a:schemeClr val="tx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  <a:p>
            <a:pPr marL="0" indent="0">
              <a:lnSpc>
                <a:spcPct val="150000"/>
              </a:lnSpc>
              <a:spcBef>
                <a:spcPts val="300"/>
              </a:spcBef>
              <a:buNone/>
              <a:defRPr/>
            </a:pPr>
            <a:r>
              <a:rPr lang="en-US" altLang="en-US" sz="1400" b="1" dirty="0">
                <a:solidFill>
                  <a:srgbClr val="0066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3 of the top 5 </a:t>
            </a:r>
            <a:r>
              <a:rPr lang="en-US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journals in </a:t>
            </a:r>
            <a:r>
              <a:rPr lang="en-US" altLang="en-US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Automation &amp; Control Systems </a:t>
            </a:r>
            <a:r>
              <a:rPr lang="zh-CN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（自动化控制领域）</a:t>
            </a:r>
            <a:endParaRPr lang="en-US" altLang="zh-CN" sz="1400" dirty="0">
              <a:solidFill>
                <a:schemeClr val="tx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  <a:p>
            <a:pPr marL="0" indent="0">
              <a:lnSpc>
                <a:spcPct val="150000"/>
              </a:lnSpc>
              <a:spcBef>
                <a:spcPts val="300"/>
              </a:spcBef>
              <a:buNone/>
              <a:defRPr/>
            </a:pPr>
            <a:r>
              <a:rPr lang="en-US" altLang="en-US" sz="1400" b="1" dirty="0">
                <a:solidFill>
                  <a:srgbClr val="0066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3 of the top 5 </a:t>
            </a:r>
            <a:r>
              <a:rPr lang="en-US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journals in </a:t>
            </a:r>
            <a:r>
              <a:rPr lang="en-US" altLang="en-US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Computer Science, Cybernetics</a:t>
            </a:r>
            <a:r>
              <a:rPr lang="zh-CN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（计算机科学，控制论领域）</a:t>
            </a:r>
            <a:endParaRPr lang="en-US" altLang="zh-CN" sz="1400" dirty="0">
              <a:solidFill>
                <a:schemeClr val="tx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  <a:p>
            <a:pPr marL="0" indent="0">
              <a:lnSpc>
                <a:spcPct val="150000"/>
              </a:lnSpc>
              <a:spcBef>
                <a:spcPts val="300"/>
              </a:spcBef>
              <a:buNone/>
              <a:defRPr/>
            </a:pPr>
            <a:r>
              <a:rPr lang="en-US" altLang="en-US" sz="1400" b="1" dirty="0">
                <a:solidFill>
                  <a:srgbClr val="0066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3 of the top 5 </a:t>
            </a:r>
            <a:r>
              <a:rPr lang="en-US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journals in </a:t>
            </a:r>
            <a:r>
              <a:rPr lang="en-US" altLang="en-US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Computer Science, Hardware &amp; Architecture </a:t>
            </a:r>
            <a:r>
              <a:rPr lang="zh-CN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（计算机科学，硬件结构领域）</a:t>
            </a:r>
            <a:endParaRPr lang="en-US" altLang="en-US" sz="1400" dirty="0">
              <a:solidFill>
                <a:schemeClr val="tx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  <a:p>
            <a:pPr marL="0" indent="0">
              <a:lnSpc>
                <a:spcPct val="150000"/>
              </a:lnSpc>
              <a:spcBef>
                <a:spcPts val="300"/>
              </a:spcBef>
              <a:buNone/>
              <a:defRPr/>
            </a:pPr>
            <a:r>
              <a:rPr lang="en-US" altLang="en-US" sz="1400" b="1" dirty="0">
                <a:solidFill>
                  <a:srgbClr val="0066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2 of the top 5 </a:t>
            </a:r>
            <a:r>
              <a:rPr lang="en-US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journals in </a:t>
            </a:r>
            <a:r>
              <a:rPr lang="en-US" altLang="en-US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Computer Science, Information Systems </a:t>
            </a:r>
            <a:r>
              <a:rPr lang="zh-CN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（计算机科学，信息系统领域）</a:t>
            </a:r>
            <a:endParaRPr lang="en-US" altLang="en-US" sz="1400" dirty="0">
              <a:solidFill>
                <a:schemeClr val="tx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  <a:p>
            <a:pPr marL="0" indent="0">
              <a:lnSpc>
                <a:spcPct val="150000"/>
              </a:lnSpc>
              <a:spcBef>
                <a:spcPts val="300"/>
              </a:spcBef>
              <a:buNone/>
              <a:defRPr/>
            </a:pPr>
            <a:r>
              <a:rPr lang="en-US" altLang="en-US" sz="1400" b="1" dirty="0">
                <a:solidFill>
                  <a:srgbClr val="0066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3 of the top 10 </a:t>
            </a:r>
            <a:r>
              <a:rPr lang="en-US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journals in </a:t>
            </a:r>
            <a:r>
              <a:rPr lang="en-US" altLang="en-US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Computer Science, Artificial Intelligence</a:t>
            </a:r>
            <a:r>
              <a:rPr lang="zh-CN" altLang="en-US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（</a:t>
            </a:r>
            <a:r>
              <a:rPr lang="zh-CN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计算机科学，人工智能领域）</a:t>
            </a:r>
            <a:endParaRPr lang="en-US" altLang="en-US" sz="1400" dirty="0">
              <a:solidFill>
                <a:schemeClr val="tx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  <a:p>
            <a:pPr marL="0" indent="0">
              <a:lnSpc>
                <a:spcPct val="150000"/>
              </a:lnSpc>
              <a:spcBef>
                <a:spcPts val="300"/>
              </a:spcBef>
              <a:buNone/>
              <a:defRPr/>
            </a:pPr>
            <a:r>
              <a:rPr lang="en-US" altLang="en-US" sz="1400" b="1" dirty="0">
                <a:solidFill>
                  <a:srgbClr val="0066A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3 of the top 10 </a:t>
            </a:r>
            <a:r>
              <a:rPr lang="en-US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journals in</a:t>
            </a:r>
            <a:r>
              <a:rPr lang="en-US" altLang="en-US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 Computer Science, S</a:t>
            </a:r>
            <a:r>
              <a:rPr lang="en-US" altLang="zh-CN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oft</a:t>
            </a:r>
            <a:r>
              <a:rPr lang="en-US" altLang="en-US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ware E</a:t>
            </a:r>
            <a:r>
              <a:rPr lang="en-US" altLang="zh-CN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ngineering</a:t>
            </a:r>
            <a:r>
              <a:rPr lang="en-US" altLang="en-US" sz="1400" b="1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 </a:t>
            </a:r>
            <a:r>
              <a:rPr lang="zh-CN" altLang="en-US" sz="1400" dirty="0">
                <a:solidFill>
                  <a:schemeClr val="tx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</a:rPr>
              <a:t>（计算机科学，软件工程领域）</a:t>
            </a:r>
            <a:endParaRPr lang="en-US" altLang="en-US" sz="1400" dirty="0">
              <a:solidFill>
                <a:schemeClr val="tx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42</a:t>
            </a:fld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15615" y="325895"/>
            <a:ext cx="3412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期刊信息</a:t>
            </a:r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投稿</a:t>
            </a:r>
            <a:endParaRPr lang="en-US" altLang="zh-CN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>
          <a:xfrm>
            <a:off x="215615" y="4637524"/>
            <a:ext cx="520468" cy="299410"/>
          </a:xfrm>
        </p:spPr>
        <p:txBody>
          <a:bodyPr/>
          <a:lstStyle/>
          <a:p>
            <a:fld id="{3DD97BEB-BAEF-0344-9D5C-EC73E478698A}" type="slidenum">
              <a:rPr lang="en-US" smtClean="0"/>
              <a:t>43</a:t>
            </a:fld>
            <a:endParaRPr 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29451" y="941869"/>
            <a:ext cx="3671335" cy="13817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604A336-C5EA-3B48-9629-B95279929D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128" y="888259"/>
            <a:ext cx="5153635" cy="27760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4"/>
          <a:srcRect l="2480" r="2480"/>
          <a:stretch/>
        </p:blipFill>
        <p:spPr>
          <a:xfrm>
            <a:off x="332151" y="888259"/>
            <a:ext cx="7537269" cy="35767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15615" y="325895"/>
            <a:ext cx="38325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期刊信息</a:t>
            </a:r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</a:t>
            </a: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投稿</a:t>
            </a:r>
            <a:endParaRPr lang="en-US" altLang="zh-CN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44</a:t>
            </a:fld>
            <a:endParaRPr 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C0C0DD8-6208-4D0E-89CC-32107C9705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610" y="952844"/>
            <a:ext cx="6309737" cy="33635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59A0235-9827-7A20-C1DB-50C05563D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4011" y="789401"/>
            <a:ext cx="6442934" cy="39243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82290" y="407496"/>
            <a:ext cx="62201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</a:t>
            </a:r>
            <a:r>
              <a:rPr lang="en-US" altLang="zh-CN" sz="2800" b="1" i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Publication Recommender</a:t>
            </a:r>
            <a:r>
              <a:rPr lang="en-US" altLang="zh-CN" sz="2800" b="1" i="1" baseline="300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™</a:t>
            </a:r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2800" b="1" dirty="0">
              <a:solidFill>
                <a:srgbClr val="6B1F73"/>
              </a:solidFill>
            </a:endParaRPr>
          </a:p>
        </p:txBody>
      </p:sp>
      <p:sp>
        <p:nvSpPr>
          <p:cNvPr id="5" name="矩形 3"/>
          <p:cNvSpPr>
            <a:spLocks noChangeArrowheads="1"/>
          </p:cNvSpPr>
          <p:nvPr/>
        </p:nvSpPr>
        <p:spPr bwMode="auto">
          <a:xfrm>
            <a:off x="1861951" y="4477034"/>
            <a:ext cx="6262453" cy="31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http://publication-recommender.ieee.org/home</a:t>
            </a:r>
            <a:r>
              <a:rPr lang="en-US" altLang="zh-CN" sz="1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1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4537" y="1227587"/>
            <a:ext cx="5110163" cy="3066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3604" y="1227587"/>
            <a:ext cx="5516997" cy="3066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灯片编号占位符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45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15614" y="325895"/>
            <a:ext cx="6223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提交稿件</a:t>
            </a:r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——IEEE Author Portal</a:t>
            </a: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46</a:t>
            </a:fld>
            <a:endParaRPr 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FB6CC7F-6CC2-4772-D219-9C01DBB0AC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949" y="945419"/>
            <a:ext cx="7400925" cy="36167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031761D-911E-9A24-1A88-4FD0C6E54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949" y="943217"/>
            <a:ext cx="7405432" cy="3618926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CF0C04BD-CDA8-5064-D47F-5313D61957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49" y="930261"/>
            <a:ext cx="7400927" cy="36167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976B8-4B27-A8E0-9245-8386A818C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960325CE-CDC5-7374-23AD-EFC547DB3ADA}"/>
              </a:ext>
            </a:extLst>
          </p:cNvPr>
          <p:cNvSpPr txBox="1"/>
          <p:nvPr/>
        </p:nvSpPr>
        <p:spPr>
          <a:xfrm>
            <a:off x="215614" y="325895"/>
            <a:ext cx="62232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投稿全流程</a:t>
            </a:r>
            <a:endParaRPr lang="en-US" altLang="zh-CN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2D7A2B1-75F1-3206-8E2B-050CE672CAC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47</a:t>
            </a:fld>
            <a:endParaRPr 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DED2A618-FAEF-00BA-C0CB-B3EC06847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107" y="852203"/>
            <a:ext cx="7400925" cy="361672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B5DB5B3-3A7C-8E59-3C2B-C21F43A0B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188" y="123947"/>
            <a:ext cx="4219835" cy="46199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0BBD00F8-C56B-7AA4-62C1-E77367700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457" y="810529"/>
            <a:ext cx="7571481" cy="3700072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47CD0610-A544-C605-7A7A-5A7DC1462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444" y="810021"/>
            <a:ext cx="7551505" cy="369031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C18F0F0B-91D9-1EFD-ACB4-347EA7551E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444" y="862353"/>
            <a:ext cx="7624505" cy="3725984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823217E0-A141-DF00-D920-0FB6EBAABB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455" y="831323"/>
            <a:ext cx="7688002" cy="375701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E6BEA9CB-B788-276D-CFA3-63D74738644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455" y="861578"/>
            <a:ext cx="7759539" cy="3791973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2F177844-C849-FAB7-8A24-6788DEB8C9C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6230" y="826812"/>
            <a:ext cx="7778764" cy="3801368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DF893D7B-DF74-A79F-1F90-1089CE82D2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5444" y="817911"/>
            <a:ext cx="7778761" cy="3801367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01DAD7C1-21C7-6F26-F276-EA46CCB02B7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3212" y="849115"/>
            <a:ext cx="7843578" cy="3833042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DD70FAC8-62A1-0FA5-E570-EC4D68569D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230" y="842722"/>
            <a:ext cx="7836706" cy="3829684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295C4A0C-4DF5-627F-9735-A117396B1B1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72376" y="849217"/>
            <a:ext cx="7862660" cy="3842367"/>
          </a:xfrm>
          <a:prstGeom prst="rect">
            <a:avLst/>
          </a:prstGeom>
        </p:spPr>
      </p:pic>
      <p:pic>
        <p:nvPicPr>
          <p:cNvPr id="41" name="图片 40">
            <a:extLst>
              <a:ext uri="{FF2B5EF4-FFF2-40B4-BE49-F238E27FC236}">
                <a16:creationId xmlns:a16="http://schemas.microsoft.com/office/drawing/2014/main" id="{2A4DAC16-3B05-3916-540B-EFF13AE84D8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2971" y="828430"/>
            <a:ext cx="7878141" cy="38499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FF74E7E-8D8D-0F1C-2759-362E39BB6F5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2290" y="799751"/>
            <a:ext cx="8071015" cy="3944187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843A014D-D487-AC83-ABAC-EFA8DAC950F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31619" y="812295"/>
            <a:ext cx="8071015" cy="3944187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355EA303-F8AA-F5C1-F7D9-E9226A88C45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7333" y="777010"/>
            <a:ext cx="8117550" cy="3966928"/>
          </a:xfrm>
          <a:prstGeom prst="rect">
            <a:avLst/>
          </a:prstGeom>
        </p:spPr>
      </p:pic>
      <p:pic>
        <p:nvPicPr>
          <p:cNvPr id="47" name="图片 46">
            <a:extLst>
              <a:ext uri="{FF2B5EF4-FFF2-40B4-BE49-F238E27FC236}">
                <a16:creationId xmlns:a16="http://schemas.microsoft.com/office/drawing/2014/main" id="{62A754B1-D189-7C75-1C19-6BE1A58E51D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92334" y="863065"/>
            <a:ext cx="8071015" cy="3944187"/>
          </a:xfrm>
          <a:prstGeom prst="rect">
            <a:avLst/>
          </a:prstGeom>
        </p:spPr>
      </p:pic>
      <p:pic>
        <p:nvPicPr>
          <p:cNvPr id="51" name="图片 50">
            <a:extLst>
              <a:ext uri="{FF2B5EF4-FFF2-40B4-BE49-F238E27FC236}">
                <a16:creationId xmlns:a16="http://schemas.microsoft.com/office/drawing/2014/main" id="{74E5AA26-DE87-8BA8-C45F-73637C67C3FF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53874" y="817787"/>
            <a:ext cx="8080643" cy="394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224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801BA-AA62-8802-8DDA-CB02A18768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7A5FD31F-EE2E-4CC1-4812-2B3A12864627}"/>
              </a:ext>
            </a:extLst>
          </p:cNvPr>
          <p:cNvSpPr txBox="1"/>
          <p:nvPr/>
        </p:nvSpPr>
        <p:spPr>
          <a:xfrm>
            <a:off x="215614" y="325895"/>
            <a:ext cx="7922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跟进投稿</a:t>
            </a:r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——IEEE Author Portal</a:t>
            </a:r>
          </a:p>
        </p:txBody>
      </p:sp>
      <p:sp>
        <p:nvSpPr>
          <p:cNvPr id="2" name="灯片编号占位符 1">
            <a:extLst>
              <a:ext uri="{FF2B5EF4-FFF2-40B4-BE49-F238E27FC236}">
                <a16:creationId xmlns:a16="http://schemas.microsoft.com/office/drawing/2014/main" id="{7D07B0BC-444A-46B7-E5CF-CC351DA520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48</a:t>
            </a:fld>
            <a:endParaRPr lang="en-US"/>
          </a:p>
        </p:txBody>
      </p:sp>
      <p:pic>
        <p:nvPicPr>
          <p:cNvPr id="53" name="图片 52">
            <a:extLst>
              <a:ext uri="{FF2B5EF4-FFF2-40B4-BE49-F238E27FC236}">
                <a16:creationId xmlns:a16="http://schemas.microsoft.com/office/drawing/2014/main" id="{46136EEE-36AD-051B-AB50-18C21F692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44" y="864108"/>
            <a:ext cx="8090066" cy="3953497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49D48D54-7BB5-E0D1-1B7C-345E442D15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944" y="886313"/>
            <a:ext cx="8157466" cy="3986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8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75606" y="316371"/>
            <a:ext cx="53742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评审流程 </a:t>
            </a:r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Review Process</a:t>
            </a:r>
          </a:p>
        </p:txBody>
      </p:sp>
      <p:sp>
        <p:nvSpPr>
          <p:cNvPr id="5" name="Rectangle 6"/>
          <p:cNvSpPr/>
          <p:nvPr/>
        </p:nvSpPr>
        <p:spPr>
          <a:xfrm>
            <a:off x="1249041" y="887216"/>
            <a:ext cx="1697038" cy="494010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Submission</a:t>
            </a:r>
          </a:p>
        </p:txBody>
      </p:sp>
      <p:sp>
        <p:nvSpPr>
          <p:cNvPr id="6" name="Rectangle 7"/>
          <p:cNvSpPr/>
          <p:nvPr/>
        </p:nvSpPr>
        <p:spPr>
          <a:xfrm>
            <a:off x="1635437" y="1562201"/>
            <a:ext cx="1738634" cy="546398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Journal Staff</a:t>
            </a:r>
          </a:p>
        </p:txBody>
      </p:sp>
      <p:sp>
        <p:nvSpPr>
          <p:cNvPr id="7" name="Rectangle 8"/>
          <p:cNvSpPr/>
          <p:nvPr/>
        </p:nvSpPr>
        <p:spPr>
          <a:xfrm>
            <a:off x="2059771" y="2289307"/>
            <a:ext cx="1589409" cy="47911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EIC</a:t>
            </a:r>
          </a:p>
        </p:txBody>
      </p:sp>
      <p:sp>
        <p:nvSpPr>
          <p:cNvPr id="8" name="Rectangle 27"/>
          <p:cNvSpPr/>
          <p:nvPr/>
        </p:nvSpPr>
        <p:spPr>
          <a:xfrm>
            <a:off x="2268216" y="2996677"/>
            <a:ext cx="1641814" cy="46770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AE</a:t>
            </a:r>
          </a:p>
        </p:txBody>
      </p:sp>
      <p:sp>
        <p:nvSpPr>
          <p:cNvPr id="9" name="Rectangle 28"/>
          <p:cNvSpPr/>
          <p:nvPr/>
        </p:nvSpPr>
        <p:spPr>
          <a:xfrm>
            <a:off x="2606355" y="3698914"/>
            <a:ext cx="1643061" cy="467709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Reviewers</a:t>
            </a:r>
          </a:p>
        </p:txBody>
      </p:sp>
      <p:sp>
        <p:nvSpPr>
          <p:cNvPr id="10" name="Rectangle 34"/>
          <p:cNvSpPr/>
          <p:nvPr/>
        </p:nvSpPr>
        <p:spPr>
          <a:xfrm>
            <a:off x="2868289" y="4447030"/>
            <a:ext cx="1643061" cy="468836"/>
          </a:xfrm>
          <a:prstGeom prst="rect">
            <a:avLst/>
          </a:prstGeom>
          <a:solidFill>
            <a:schemeClr val="accent1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>
            <a:lvl1pPr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defTabSz="4572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EIC Makes Decision</a:t>
            </a:r>
          </a:p>
        </p:txBody>
      </p:sp>
      <p:cxnSp>
        <p:nvCxnSpPr>
          <p:cNvPr id="11" name="Straight Arrow Connector 36"/>
          <p:cNvCxnSpPr/>
          <p:nvPr/>
        </p:nvCxnSpPr>
        <p:spPr>
          <a:xfrm>
            <a:off x="990279" y="1087339"/>
            <a:ext cx="0" cy="3690938"/>
          </a:xfrm>
          <a:prstGeom prst="straightConnector1">
            <a:avLst/>
          </a:prstGeom>
          <a:noFill/>
          <a:ln w="25400" cap="flat" cmpd="sng" algn="ctr">
            <a:solidFill>
              <a:schemeClr val="accent1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2" name="Rectangle 47"/>
          <p:cNvSpPr/>
          <p:nvPr/>
        </p:nvSpPr>
        <p:spPr>
          <a:xfrm>
            <a:off x="4978711" y="1092452"/>
            <a:ext cx="1764989" cy="583012"/>
          </a:xfrm>
          <a:prstGeom prst="rect">
            <a:avLst/>
          </a:prstGeom>
          <a:solidFill>
            <a:srgbClr val="CC0033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Rejection: topic</a:t>
            </a:r>
          </a:p>
        </p:txBody>
      </p:sp>
      <p:sp>
        <p:nvSpPr>
          <p:cNvPr id="13" name="Rectangle 48"/>
          <p:cNvSpPr/>
          <p:nvPr/>
        </p:nvSpPr>
        <p:spPr>
          <a:xfrm>
            <a:off x="4968075" y="1968746"/>
            <a:ext cx="1775625" cy="583011"/>
          </a:xfrm>
          <a:prstGeom prst="rect">
            <a:avLst/>
          </a:prstGeom>
          <a:solidFill>
            <a:srgbClr val="E37222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Rejection: format</a:t>
            </a:r>
          </a:p>
        </p:txBody>
      </p:sp>
      <p:cxnSp>
        <p:nvCxnSpPr>
          <p:cNvPr id="14" name="Elbow Connector 50"/>
          <p:cNvCxnSpPr/>
          <p:nvPr/>
        </p:nvCxnSpPr>
        <p:spPr>
          <a:xfrm flipV="1">
            <a:off x="3662995" y="1357178"/>
            <a:ext cx="1315716" cy="980920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15" name="Elbow Connector 53"/>
          <p:cNvCxnSpPr/>
          <p:nvPr/>
        </p:nvCxnSpPr>
        <p:spPr>
          <a:xfrm flipV="1">
            <a:off x="3662995" y="2209666"/>
            <a:ext cx="1315716" cy="128432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6" name="Rectangle 59"/>
          <p:cNvSpPr/>
          <p:nvPr/>
        </p:nvSpPr>
        <p:spPr>
          <a:xfrm>
            <a:off x="6609570" y="2764136"/>
            <a:ext cx="1643062" cy="467709"/>
          </a:xfrm>
          <a:prstGeom prst="rect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Accept</a:t>
            </a:r>
          </a:p>
        </p:txBody>
      </p:sp>
      <p:cxnSp>
        <p:nvCxnSpPr>
          <p:cNvPr id="17" name="Elbow Connector 61"/>
          <p:cNvCxnSpPr>
            <a:stCxn id="10" idx="3"/>
          </p:cNvCxnSpPr>
          <p:nvPr/>
        </p:nvCxnSpPr>
        <p:spPr>
          <a:xfrm flipV="1">
            <a:off x="4511350" y="3026369"/>
            <a:ext cx="2049941" cy="1655079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8" name="Rectangle 66"/>
          <p:cNvSpPr/>
          <p:nvPr/>
        </p:nvSpPr>
        <p:spPr>
          <a:xfrm>
            <a:off x="6609570" y="3555613"/>
            <a:ext cx="1643062" cy="467709"/>
          </a:xfrm>
          <a:prstGeom prst="rect">
            <a:avLst/>
          </a:prstGeom>
          <a:solidFill>
            <a:schemeClr val="accent3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Revise</a:t>
            </a:r>
          </a:p>
        </p:txBody>
      </p:sp>
      <p:sp>
        <p:nvSpPr>
          <p:cNvPr id="19" name="Rectangle 67"/>
          <p:cNvSpPr/>
          <p:nvPr/>
        </p:nvSpPr>
        <p:spPr>
          <a:xfrm>
            <a:off x="6609570" y="4322130"/>
            <a:ext cx="1643062" cy="468836"/>
          </a:xfrm>
          <a:prstGeom prst="rect">
            <a:avLst/>
          </a:prstGeom>
          <a:solidFill>
            <a:schemeClr val="accent2"/>
          </a:solidFill>
          <a:ln w="25400" cap="flat" cmpd="sng" algn="ctr">
            <a:noFill/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Reject</a:t>
            </a:r>
          </a:p>
        </p:txBody>
      </p:sp>
      <p:cxnSp>
        <p:nvCxnSpPr>
          <p:cNvPr id="20" name="Elbow Connector 68"/>
          <p:cNvCxnSpPr/>
          <p:nvPr/>
        </p:nvCxnSpPr>
        <p:spPr>
          <a:xfrm flipV="1">
            <a:off x="4511350" y="3826504"/>
            <a:ext cx="2049941" cy="833890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1" name="Elbow Connector 71"/>
          <p:cNvCxnSpPr>
            <a:stCxn id="10" idx="3"/>
          </p:cNvCxnSpPr>
          <p:nvPr/>
        </p:nvCxnSpPr>
        <p:spPr>
          <a:xfrm>
            <a:off x="4511350" y="4681448"/>
            <a:ext cx="2049941" cy="12700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chemeClr val="accent1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49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65889" y="308828"/>
            <a:ext cx="37930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涵盖各个科技领域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82789" y="955159"/>
            <a:ext cx="8153400" cy="41614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More than just electrical engineering &amp; computer science</a:t>
            </a:r>
            <a:br>
              <a:rPr lang="en-US" altLang="zh-CN" sz="2000" dirty="0">
                <a:solidFill>
                  <a:srgbClr val="A5002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sz="2000" dirty="0">
              <a:solidFill>
                <a:srgbClr val="A5002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Rectangle 26"/>
          <p:cNvSpPr>
            <a:spLocks noChangeArrowheads="1"/>
          </p:cNvSpPr>
          <p:nvPr/>
        </p:nvSpPr>
        <p:spPr bwMode="auto">
          <a:xfrm>
            <a:off x="1363382" y="1391602"/>
            <a:ext cx="2467372" cy="2634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Aerospace &amp; Defense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Automotive Engineering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Biomedical Engineering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Biometrics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Circuits &amp; Systems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Cloud Computing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Communications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Computer Software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Electronics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Energy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Engineering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Imaging</a:t>
            </a:r>
          </a:p>
        </p:txBody>
      </p:sp>
      <p:sp>
        <p:nvSpPr>
          <p:cNvPr id="7" name="Rectangle 27"/>
          <p:cNvSpPr>
            <a:spLocks noChangeArrowheads="1"/>
          </p:cNvSpPr>
          <p:nvPr/>
        </p:nvSpPr>
        <p:spPr bwMode="auto">
          <a:xfrm>
            <a:off x="4715334" y="1044001"/>
            <a:ext cx="2939037" cy="2973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zh-CN" sz="2400" dirty="0"/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Information Technology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Medical Devices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Nanotechnology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Optics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Petroleum &amp; Gas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Power Electronics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Power Systems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Robotics &amp; Automation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Semiconductors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Smart Grid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• Wireless Broadband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and  more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7"/>
          <a:stretch>
            <a:fillRect/>
          </a:stretch>
        </p:blipFill>
        <p:spPr bwMode="auto">
          <a:xfrm>
            <a:off x="6454035" y="4038930"/>
            <a:ext cx="766152" cy="91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713" y="4017123"/>
            <a:ext cx="821727" cy="91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956"/>
          <a:stretch>
            <a:fillRect/>
          </a:stretch>
        </p:blipFill>
        <p:spPr bwMode="auto">
          <a:xfrm>
            <a:off x="4331794" y="4027934"/>
            <a:ext cx="724867" cy="919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391" y="4017123"/>
            <a:ext cx="753449" cy="920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2"/>
          <a:stretch>
            <a:fillRect/>
          </a:stretch>
        </p:blipFill>
        <p:spPr bwMode="auto">
          <a:xfrm>
            <a:off x="5331015" y="4026169"/>
            <a:ext cx="807437" cy="920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825" y="4027934"/>
            <a:ext cx="851897" cy="919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灯片编号占位符 15"/>
          <p:cNvSpPr txBox="1"/>
          <p:nvPr/>
        </p:nvSpPr>
        <p:spPr>
          <a:xfrm>
            <a:off x="245175" y="4780985"/>
            <a:ext cx="529935" cy="113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1pPr>
            <a:lvl2pPr marL="742950" indent="-28575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5pPr>
            <a:lvl6pPr marL="2514600" indent="-2286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6pPr>
            <a:lvl7pPr marL="2971800" indent="-2286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7pPr>
            <a:lvl8pPr marL="3429000" indent="-2286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8pPr>
            <a:lvl9pPr marL="3886200" indent="-228600" algn="l" defTabSz="914400" rtl="0" eaLnBrk="0" fontAlgn="base" latinLnBrk="0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fld id="{681C37B6-5988-4CAE-924C-7DDB6EF16A7B}" type="slidenum">
              <a:rPr lang="en-US" altLang="zh-CN" sz="1000" smtClean="0">
                <a:solidFill>
                  <a:schemeClr val="bg1"/>
                </a:solidFill>
              </a:rPr>
              <a:t>5</a:t>
            </a:fld>
            <a:endParaRPr lang="en-US" altLang="zh-CN" sz="1400" dirty="0"/>
          </a:p>
        </p:txBody>
      </p:sp>
      <p:grpSp>
        <p:nvGrpSpPr>
          <p:cNvPr id="15" name="组合 14"/>
          <p:cNvGrpSpPr/>
          <p:nvPr/>
        </p:nvGrpSpPr>
        <p:grpSpPr bwMode="auto">
          <a:xfrm>
            <a:off x="978089" y="1534251"/>
            <a:ext cx="7162800" cy="2414084"/>
            <a:chOff x="1143000" y="2667001"/>
            <a:chExt cx="7162800" cy="2413374"/>
          </a:xfrm>
        </p:grpSpPr>
        <p:sp>
          <p:nvSpPr>
            <p:cNvPr id="16" name="圆角矩形 15"/>
            <p:cNvSpPr/>
            <p:nvPr/>
          </p:nvSpPr>
          <p:spPr>
            <a:xfrm>
              <a:off x="1143000" y="2667001"/>
              <a:ext cx="7162800" cy="2104406"/>
            </a:xfrm>
            <a:prstGeom prst="roundRect">
              <a:avLst/>
            </a:prstGeom>
            <a:solidFill>
              <a:schemeClr val="lt1">
                <a:alpha val="91000"/>
              </a:schemeClr>
            </a:solidFill>
            <a:ln>
              <a:solidFill>
                <a:srgbClr val="6B1F73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eaLnBrk="1" hangingPunct="1">
                <a:lnSpc>
                  <a:spcPct val="90000"/>
                </a:lnSpc>
                <a:spcBef>
                  <a:spcPct val="75000"/>
                </a:spcBef>
                <a:defRPr/>
              </a:pPr>
              <a:endPara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1" hangingPunct="1">
                <a:lnSpc>
                  <a:spcPct val="90000"/>
                </a:lnSpc>
                <a:spcBef>
                  <a:spcPct val="75000"/>
                </a:spcBef>
                <a:defRPr/>
              </a:pPr>
              <a:endPara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1" hangingPunct="1">
                <a:lnSpc>
                  <a:spcPct val="90000"/>
                </a:lnSpc>
                <a:spcBef>
                  <a:spcPct val="75000"/>
                </a:spcBef>
                <a:defRPr/>
              </a:pPr>
              <a:endPara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矩形 12"/>
            <p:cNvSpPr>
              <a:spLocks noChangeArrowheads="1"/>
            </p:cNvSpPr>
            <p:nvPr/>
          </p:nvSpPr>
          <p:spPr bwMode="auto">
            <a:xfrm>
              <a:off x="1600200" y="3048000"/>
              <a:ext cx="6324600" cy="1419619"/>
            </a:xfrm>
            <a:prstGeom prst="rect">
              <a:avLst/>
            </a:prstGeom>
            <a:noFill/>
            <a:ln w="9525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SzPct val="80000"/>
                <a:buFont typeface="Wingdings" panose="05000000000000000000" pitchFamily="2" charset="2"/>
                <a:buBlip>
                  <a:blip r:embed="rId2"/>
                </a:buBlip>
                <a:defRPr sz="28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1pPr>
              <a:lvl2pPr marL="742950" indent="-28575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Char char="–"/>
                <a:defRPr sz="26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2pPr>
              <a:lvl3pPr marL="11430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2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3pPr>
              <a:lvl4pPr marL="16002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4pPr>
              <a:lvl5pPr marL="2057400" indent="-228600">
                <a:lnSpc>
                  <a:spcPct val="110000"/>
                </a:lnSpc>
                <a:spcBef>
                  <a:spcPct val="20000"/>
                </a:spcBef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lnSpc>
                  <a:spcPct val="110000"/>
                </a:lnSpc>
                <a:spcBef>
                  <a:spcPct val="20000"/>
                </a:spcBef>
                <a:spcAft>
                  <a:spcPct val="0"/>
                </a:spcAft>
                <a:buClr>
                  <a:schemeClr val="bg2"/>
                </a:buClr>
                <a:buFont typeface="Wingdings" panose="05000000000000000000" pitchFamily="2" charset="2"/>
                <a:buChar char="§"/>
                <a:defRPr sz="2000">
                  <a:solidFill>
                    <a:schemeClr val="tx1"/>
                  </a:solidFill>
                  <a:latin typeface="Arial" panose="020B060402020202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>
                <a:lnSpc>
                  <a:spcPct val="90000"/>
                </a:lnSpc>
                <a:spcBef>
                  <a:spcPct val="75000"/>
                </a:spcBef>
                <a:buClrTx/>
                <a:buSzTx/>
                <a:buFontTx/>
                <a:buNone/>
              </a:pP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出版世界电气电子工程和计算机领域</a:t>
              </a:r>
              <a:endParaRPr lang="en-US" altLang="zh-CN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1" hangingPunct="1">
                <a:lnSpc>
                  <a:spcPct val="90000"/>
                </a:lnSpc>
                <a:spcBef>
                  <a:spcPct val="75000"/>
                </a:spcBef>
                <a:buClrTx/>
                <a:buSzTx/>
                <a:buFontTx/>
                <a:buNone/>
              </a:pPr>
              <a:endParaRPr lang="en-US" altLang="zh-CN" sz="7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1" hangingPunct="1">
                <a:lnSpc>
                  <a:spcPct val="90000"/>
                </a:lnSpc>
                <a:spcBef>
                  <a:spcPct val="75000"/>
                </a:spcBef>
                <a:buClrTx/>
                <a:buSzTx/>
                <a:buFontTx/>
                <a:buNone/>
              </a:pPr>
              <a:r>
                <a:rPr lang="en-US" altLang="zh-CN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               </a:t>
              </a:r>
              <a:r>
                <a:rPr lang="zh-CN" altLang="en-US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的文献</a:t>
              </a:r>
            </a:p>
          </p:txBody>
        </p:sp>
        <p:pic>
          <p:nvPicPr>
            <p:cNvPr id="18" name="矩形 13"/>
            <p:cNvPicPr>
              <a:picLocks noChangeArrowheads="1"/>
            </p:cNvPicPr>
            <p:nvPr/>
          </p:nvPicPr>
          <p:blipFill>
            <a:blip r:embed="rId9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27613" y="3556823"/>
              <a:ext cx="1625600" cy="1523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 txBox="1"/>
          <p:nvPr/>
        </p:nvSpPr>
        <p:spPr>
          <a:xfrm>
            <a:off x="282291" y="365527"/>
            <a:ext cx="3467100" cy="6683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中国地区学生分会</a:t>
            </a:r>
            <a:endParaRPr lang="en-US" altLang="zh-CN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10"/>
          <p:cNvSpPr>
            <a:spLocks noChangeArrowheads="1"/>
          </p:cNvSpPr>
          <p:nvPr/>
        </p:nvSpPr>
        <p:spPr bwMode="auto">
          <a:xfrm>
            <a:off x="181548" y="972368"/>
            <a:ext cx="5772211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ts val="2000"/>
              </a:spcBef>
              <a:buBlip>
                <a:blip r:embed="rId2"/>
              </a:buBlip>
              <a:defRPr sz="2200">
                <a:solidFill>
                  <a:schemeClr val="bg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ts val="600"/>
              </a:spcBef>
              <a:buSzPct val="100000"/>
              <a:buBlip>
                <a:blip r:embed="rId3"/>
              </a:buBlip>
              <a:defRPr sz="2000">
                <a:solidFill>
                  <a:schemeClr val="bg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ts val="600"/>
              </a:spcBef>
              <a:buSzPct val="100000"/>
              <a:buBlip>
                <a:blip r:embed="rId3"/>
              </a:buBlip>
              <a:defRPr sz="2400">
                <a:solidFill>
                  <a:schemeClr val="bg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ts val="600"/>
              </a:spcBef>
              <a:buSzPct val="100000"/>
              <a:buBlip>
                <a:blip r:embed="rId3"/>
              </a:buBlip>
              <a:defRPr sz="2000">
                <a:solidFill>
                  <a:schemeClr val="bg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ts val="600"/>
              </a:spcBef>
              <a:buSzPct val="100000"/>
              <a:buBlip>
                <a:blip r:embed="rId3"/>
              </a:buBlip>
              <a:defRPr sz="2000">
                <a:solidFill>
                  <a:schemeClr val="bg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3"/>
              </a:buBlip>
              <a:defRPr sz="2000">
                <a:solidFill>
                  <a:schemeClr val="bg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3"/>
              </a:buBlip>
              <a:defRPr sz="2000">
                <a:solidFill>
                  <a:schemeClr val="bg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3"/>
              </a:buBlip>
              <a:defRPr sz="2000">
                <a:solidFill>
                  <a:schemeClr val="bg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ts val="600"/>
              </a:spcBef>
              <a:spcAft>
                <a:spcPct val="0"/>
              </a:spcAft>
              <a:buSzPct val="100000"/>
              <a:buBlip>
                <a:blip r:embed="rId3"/>
              </a:buBlip>
              <a:defRPr sz="2000">
                <a:solidFill>
                  <a:schemeClr val="bg2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截止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月，目前，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在全球拥有</a:t>
            </a:r>
            <a:r>
              <a:rPr lang="en-US" altLang="zh-CN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3600+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个学生分会；</a:t>
            </a:r>
            <a:endParaRPr lang="en-US" altLang="zh-CN" sz="14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中国学生分会的数目已达</a:t>
            </a:r>
            <a:r>
              <a:rPr lang="en-US" altLang="zh-CN" sz="1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85</a:t>
            </a:r>
            <a:r>
              <a:rPr lang="zh-CN" altLang="en-US" sz="14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个；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649759" y="4465338"/>
            <a:ext cx="5135743" cy="377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申请加入流程图：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hlinkClick r:id="rId4"/>
              </a:rPr>
              <a:t>点击这里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其他更多信息：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hlinkClick r:id="rId5"/>
              </a:rPr>
              <a:t>点击这里</a:t>
            </a:r>
            <a:endParaRPr lang="en-US" altLang="en-US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50</a:t>
            </a:fld>
            <a:endParaRPr lang="en-US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71C94D-4983-2F12-B88D-808B2F83C3BA}"/>
              </a:ext>
            </a:extLst>
          </p:cNvPr>
          <p:cNvSpPr txBox="1"/>
          <p:nvPr/>
        </p:nvSpPr>
        <p:spPr>
          <a:xfrm>
            <a:off x="4114800" y="2116067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E7764897-4B6B-83C8-CABE-B678F76B4E60}"/>
              </a:ext>
            </a:extLst>
          </p:cNvPr>
          <p:cNvSpPr txBox="1"/>
          <p:nvPr/>
        </p:nvSpPr>
        <p:spPr>
          <a:xfrm>
            <a:off x="198072" y="1595636"/>
            <a:ext cx="8856915" cy="28623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numCol="5" rtlCol="0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电子科技大学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东南大学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浙江大学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上海交通大学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西安交通大学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清华大学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华北电力大学 </a:t>
            </a:r>
            <a:r>
              <a:rPr lang="en-US" altLang="zh-CN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– </a:t>
            </a: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北京校区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北京邮电大学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西安电子科技大学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华中科技大学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北京交通大学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复旦大学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天津大学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中国科学院大学</a:t>
            </a:r>
            <a:r>
              <a:rPr lang="en-US" altLang="zh-CN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北京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北航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西北工业大学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哈尔滨工业大学 </a:t>
            </a:r>
            <a:r>
              <a:rPr lang="en-US" altLang="zh-CN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– </a:t>
            </a: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主校区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北京大学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华南理工大学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山东大学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北京理工大学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武汉大学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重庆大学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香港中文大学（深圳）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北方工业大学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深圳技术大学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中国科学技术大学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深圳大学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中山大学</a:t>
            </a:r>
            <a:r>
              <a:rPr lang="en-US" altLang="zh-CN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广州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中南大学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湖南大学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华东师范大学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哈尔滨工业大学深圳研究生院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南方科技大学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清华大学深圳国际研究生院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同济大学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上海大学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合肥工业大学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西南交通大学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南京理工大学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南开大学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华北电力大学 </a:t>
            </a:r>
            <a:r>
              <a:rPr lang="en-US" altLang="zh-CN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– </a:t>
            </a: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保定校区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北京工业大学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福州大学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北京大学深圳研究生院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郑州大学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中国矿业大学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广东工业大学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上海电力大学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南京航空航天大学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西交利物浦大学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中国科学院长春光学精密机械与物理研究所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海南大学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西湖大学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北京化工大学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江苏大学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中国科学院深圳先进技术研究院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长春理工大学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南京师范大学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云南大学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广州南方学院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河北大学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上海交通大学密西根学院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济南大学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中国电力科学研究院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纽约理工大学南京分校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班戈学院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中国科学院西安光学精密机械研究所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上海科技大学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四川大学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杭州电子科技大学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中国农业大学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中国科学院上海技术物理研究所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西南石油大学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北京科技大学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中南民族大学</a:t>
            </a:r>
            <a:endParaRPr lang="en-US" altLang="zh-CN" sz="1000" b="0" i="0" dirty="0">
              <a:solidFill>
                <a:srgbClr val="333333"/>
              </a:solidFill>
              <a:effectLst/>
              <a:highlight>
                <a:srgbClr val="FFFFFF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河海大学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厦门大学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长沙理工大学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中央民族大学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河北工业大学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浙江海洋大学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湖北民族大学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zh-CN" altLang="en-US" sz="10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燕山大学</a:t>
            </a:r>
          </a:p>
          <a:p>
            <a:endParaRPr lang="zh-CN" altLang="en-US" sz="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5"/>
          <p:cNvSpPr txBox="1"/>
          <p:nvPr/>
        </p:nvSpPr>
        <p:spPr>
          <a:xfrm>
            <a:off x="409290" y="360249"/>
            <a:ext cx="1952910" cy="66833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相关活动</a:t>
            </a:r>
            <a:endParaRPr lang="en-US" altLang="zh-CN" sz="2800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8865" y="1093560"/>
            <a:ext cx="2978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技术讲座 </a:t>
            </a:r>
            <a:r>
              <a:rPr lang="en-US" altLang="zh-CN" sz="2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&amp; </a:t>
            </a:r>
            <a:r>
              <a:rPr lang="zh-CN" altLang="en-US" sz="2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社交活动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508735" y="1074431"/>
            <a:ext cx="22617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公司参观</a:t>
            </a:r>
          </a:p>
        </p:txBody>
      </p:sp>
      <p:sp>
        <p:nvSpPr>
          <p:cNvPr id="7" name="Rectangle 3"/>
          <p:cNvSpPr txBox="1"/>
          <p:nvPr/>
        </p:nvSpPr>
        <p:spPr bwMode="auto">
          <a:xfrm>
            <a:off x="3978099" y="1701315"/>
            <a:ext cx="2204752" cy="3106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342900" indent="-3429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742950" indent="-28575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2pPr>
            <a:lvl3pPr marL="11430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3pPr>
            <a:lvl4pPr marL="16002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4pPr>
            <a:lvl5pPr marL="20574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MS PGothic" panose="020B0600070205080204" pitchFamily="34" charset="-128"/>
              </a:defRPr>
            </a:lvl5pPr>
            <a:lvl6pPr marL="25146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lang="en-US" altLang="zh-CN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Intel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CN" altLang="en-US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中兴</a:t>
            </a:r>
            <a:endParaRPr lang="en-US" altLang="zh-CN" sz="16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CN" altLang="en-US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华为</a:t>
            </a:r>
            <a:endParaRPr lang="en-US" altLang="zh-CN" sz="16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CN" altLang="en-US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法国电信</a:t>
            </a:r>
            <a:endParaRPr lang="en-US" altLang="zh-CN" sz="16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IBM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zh-CN" altLang="en-US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中关村软件园</a:t>
            </a:r>
            <a:endParaRPr lang="en-US" altLang="zh-CN" sz="16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CN" altLang="en-US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腾讯</a:t>
            </a:r>
            <a:endParaRPr lang="en-US" altLang="zh-CN" sz="16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zh-CN" altLang="en-US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大疆</a:t>
            </a:r>
            <a:endParaRPr lang="en-US" altLang="zh-CN" sz="16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sz="16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…</a:t>
            </a:r>
            <a:endParaRPr lang="en-US" altLang="zh-CN" sz="18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Clr>
                <a:srgbClr val="595959"/>
              </a:buClr>
              <a:buFontTx/>
              <a:buNone/>
            </a:pPr>
            <a:endParaRPr lang="en-US" altLang="zh-CN" sz="1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buClr>
                <a:srgbClr val="595959"/>
              </a:buClr>
            </a:pPr>
            <a:endParaRPr lang="en-US" altLang="zh-CN" sz="16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8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8944">
            <a:off x="677333" y="1508440"/>
            <a:ext cx="2567080" cy="1813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/>
          <a:srcRect t="4154"/>
          <a:stretch>
            <a:fillRect/>
          </a:stretch>
        </p:blipFill>
        <p:spPr>
          <a:xfrm>
            <a:off x="736040" y="3230207"/>
            <a:ext cx="2426261" cy="1577782"/>
          </a:xfrm>
          <a:prstGeom prst="rect">
            <a:avLst/>
          </a:prstGeom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851" y="1693028"/>
            <a:ext cx="2101811" cy="144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图片 10" descr="DSC_0053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852" y="3136978"/>
            <a:ext cx="2101810" cy="140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C88DCF-DE28-5E9D-EBF2-7D88043FE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2B41A91-A0C3-8B10-F5AB-FF1C21BE39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DE004E-B898-769E-5B24-7CBCBD0F8C9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52</a:t>
            </a:fld>
            <a:endParaRPr 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69E9A68-651E-DA31-5324-D28C26DF0C4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20000"/>
          </a:bodyPr>
          <a:lstStyle/>
          <a:p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C14F59A4-A88C-B073-D388-E61CE4AE1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089"/>
            <a:ext cx="9144000" cy="508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5550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04D17E-F026-BED0-9A89-C4FBE2DFD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C262E91-ECFF-686D-8D01-BA0B3DAD8D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22A66E8-786C-D163-E142-7C6062556A6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53</a:t>
            </a:fld>
            <a:endParaRPr lang="en-US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9DD2342-BD99-AF65-A484-6BDA47D72A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85000" lnSpcReduction="20000"/>
          </a:bodyPr>
          <a:lstStyle/>
          <a:p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23C2659-B385-764C-B8BA-7B08F236F0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76"/>
            <a:ext cx="9144000" cy="513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3036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58267" y="473447"/>
            <a:ext cx="7524151" cy="161801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CN" altLang="en-US" sz="20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欢迎关注！</a:t>
            </a:r>
            <a:br>
              <a:rPr lang="en-US" altLang="zh-CN" sz="20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sz="20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0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</a:t>
            </a:r>
            <a:r>
              <a:rPr lang="zh-CN" altLang="en-US" sz="20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微信公众号 ：                             </a:t>
            </a:r>
            <a:r>
              <a:rPr lang="en-US" altLang="zh-CN" sz="20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QQ</a:t>
            </a:r>
            <a:r>
              <a:rPr lang="zh-CN" altLang="en-US" sz="20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交流群：</a:t>
            </a:r>
            <a:br>
              <a:rPr lang="en-US" altLang="zh-CN" sz="20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0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“</a:t>
            </a:r>
            <a:r>
              <a:rPr lang="en-US" altLang="zh-CN" sz="2000" b="1" dirty="0" err="1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IEEEXplore</a:t>
            </a:r>
            <a:r>
              <a:rPr lang="zh-CN" altLang="en-US" sz="20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微服务”                          </a:t>
            </a:r>
            <a:r>
              <a:rPr lang="en-US" altLang="zh-CN" sz="20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1042425475</a:t>
            </a:r>
            <a:br>
              <a:rPr lang="en-US" altLang="zh-CN" sz="20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sz="20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sz="20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sz="20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sz="20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sz="20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sz="20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sz="20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sz="20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en-US" altLang="zh-CN" sz="2000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042" y="1889465"/>
            <a:ext cx="16764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直接连接符 9"/>
          <p:cNvCxnSpPr>
            <a:cxnSpLocks noChangeShapeType="1"/>
          </p:cNvCxnSpPr>
          <p:nvPr/>
        </p:nvCxnSpPr>
        <p:spPr bwMode="auto">
          <a:xfrm rot="10800000">
            <a:off x="967036" y="1679794"/>
            <a:ext cx="8839200" cy="457200"/>
          </a:xfrm>
          <a:prstGeom prst="lin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</p:cxnSp>
      <p:sp>
        <p:nvSpPr>
          <p:cNvPr id="8" name="文本框 7"/>
          <p:cNvSpPr txBox="1"/>
          <p:nvPr/>
        </p:nvSpPr>
        <p:spPr>
          <a:xfrm>
            <a:off x="1114837" y="3904569"/>
            <a:ext cx="7882408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zh-CN" b="1" dirty="0" err="1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iGroup</a:t>
            </a:r>
            <a:r>
              <a:rPr lang="zh-CN" altLang="en-US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中国 </a:t>
            </a:r>
            <a:r>
              <a:rPr lang="en-US" altLang="zh-CN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IEEE</a:t>
            </a:r>
            <a:r>
              <a:rPr lang="zh-CN" altLang="en-US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数据库团队    </a:t>
            </a:r>
            <a:r>
              <a:rPr lang="en-US" altLang="zh-CN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hlinkClick r:id="rId3"/>
              </a:rPr>
              <a:t>iel@igroup.com.cn</a:t>
            </a:r>
            <a:endParaRPr lang="zh-CN" altLang="en-US" b="1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54</a:t>
            </a:fld>
            <a:endParaRPr 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3D5E6E9-4363-B918-38CC-A3E027631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1294" y="1928297"/>
            <a:ext cx="1598736" cy="1598736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>
                <a:solidFill>
                  <a:srgbClr val="6B1F73"/>
                </a:solidFill>
              </a:rPr>
              <a:t>55</a:t>
            </a:fld>
            <a:endParaRPr lang="en-US" dirty="0">
              <a:solidFill>
                <a:srgbClr val="6B1F73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504537" y="2162473"/>
            <a:ext cx="496855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CN" sz="54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Thanks</a:t>
            </a:r>
            <a:r>
              <a:rPr lang="zh-CN" altLang="en-US" sz="5400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 txBox="1">
            <a:spLocks noChangeArrowheads="1"/>
          </p:cNvSpPr>
          <p:nvPr/>
        </p:nvSpPr>
        <p:spPr>
          <a:xfrm>
            <a:off x="433469" y="442346"/>
            <a:ext cx="4195487" cy="411066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Aerospace and Electronic Systems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Antennas and Propagation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Broadcast Technology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Circuits and Systems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Communications Society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Computational Intelligence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Computer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Consumer Electronics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Control Systems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Dielectrics and Electrical Insulation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Education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Electron Devices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Electronics Packaging Society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Electromagnetic Compatibility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Engineering in Medicine and Biology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Geoscience and Remote Sensing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Industrial Electronics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Industry Applications Society</a:t>
            </a:r>
            <a:endParaRPr lang="en-US" altLang="zh-CN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Information Theory Society</a:t>
            </a:r>
          </a:p>
          <a:p>
            <a:pPr>
              <a:buClr>
                <a:srgbClr val="808080"/>
              </a:buClr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Instrumentation and Measurement </a:t>
            </a:r>
            <a:r>
              <a:rPr lang="en-US" altLang="zh-CN" sz="11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Society</a:t>
            </a:r>
            <a:br>
              <a:rPr lang="en-US" altLang="zh-CN" sz="1200" dirty="0"/>
            </a:br>
            <a:endParaRPr lang="zh-CN" altLang="en-US" sz="1200" dirty="0"/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4628956" y="397540"/>
            <a:ext cx="4323658" cy="425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Intelligent Transportation Systems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Magnetics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Microwave Theory and Techniques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Nuclear and Plasma Sciences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Oceanic Engineering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Photonics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Power Electronics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Power &amp; Energy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Product Safety Engineering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Professional Communication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Reliability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Robotics and Automation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Signal Processing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Society on Social Implications of Technology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Solid-State Circuits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Systems, Man, and Cybernetics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Technology and Engineering Management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Ultrasonics, Ferroelectrics, and Frequency Control Society</a:t>
            </a:r>
          </a:p>
          <a:p>
            <a:pPr>
              <a:lnSpc>
                <a:spcPct val="100000"/>
              </a:lnSpc>
              <a:buClr>
                <a:srgbClr val="808080"/>
              </a:buClr>
              <a:buSzTx/>
              <a:buFont typeface="Arial" panose="020B0604020202020204" pitchFamily="34" charset="0"/>
              <a:buChar char="•"/>
            </a:pPr>
            <a:r>
              <a:rPr lang="en-US" altLang="zh-CN" sz="11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Vehicular Technology Society</a:t>
            </a:r>
          </a:p>
        </p:txBody>
      </p:sp>
      <p:sp>
        <p:nvSpPr>
          <p:cNvPr id="7" name="圆角矩形 7"/>
          <p:cNvSpPr/>
          <p:nvPr/>
        </p:nvSpPr>
        <p:spPr bwMode="auto">
          <a:xfrm>
            <a:off x="2164911" y="1732568"/>
            <a:ext cx="5309420" cy="1503031"/>
          </a:xfrm>
          <a:prstGeom prst="roundRect">
            <a:avLst/>
          </a:prstGeom>
          <a:ln>
            <a:solidFill>
              <a:srgbClr val="6B1F73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>
            <a:lvl1pPr marL="342900" indent="-3429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zh-CN" altLang="en-US" sz="24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8" name="标题 3"/>
          <p:cNvSpPr txBox="1">
            <a:spLocks noChangeArrowheads="1"/>
          </p:cNvSpPr>
          <p:nvPr/>
        </p:nvSpPr>
        <p:spPr bwMode="auto">
          <a:xfrm>
            <a:off x="2422364" y="1862974"/>
            <a:ext cx="5257800" cy="1242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SzPct val="80000"/>
              <a:buFont typeface="Wingdings" panose="05000000000000000000" pitchFamily="2" charset="2"/>
              <a:buBlip>
                <a:blip r:embed="rId2"/>
              </a:buBlip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lnSpc>
                <a:spcPct val="110000"/>
              </a:lnSpc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39</a:t>
            </a:r>
            <a:r>
              <a:rPr lang="zh-CN" altLang="en-US" sz="3600" b="1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个专业协会</a:t>
            </a:r>
          </a:p>
        </p:txBody>
      </p:sp>
      <p:sp>
        <p:nvSpPr>
          <p:cNvPr id="9" name="标题 3"/>
          <p:cNvSpPr txBox="1"/>
          <p:nvPr/>
        </p:nvSpPr>
        <p:spPr bwMode="auto">
          <a:xfrm>
            <a:off x="3975022" y="2497679"/>
            <a:ext cx="4724400" cy="1242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zh-CN" sz="3600" kern="0" dirty="0">
                <a:solidFill>
                  <a:srgbClr val="FFC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Societies</a:t>
            </a:r>
            <a:endParaRPr lang="zh-CN" altLang="en-US" sz="3600" kern="0" dirty="0">
              <a:solidFill>
                <a:srgbClr val="FFC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398EE-D7D3-9F10-2106-1C97DEF61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9CB80DE2-64FE-62C4-ED92-321374DEE1E5}"/>
              </a:ext>
            </a:extLst>
          </p:cNvPr>
          <p:cNvSpPr txBox="1"/>
          <p:nvPr/>
        </p:nvSpPr>
        <p:spPr>
          <a:xfrm>
            <a:off x="165889" y="273220"/>
            <a:ext cx="29368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Xplore</a:t>
            </a: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访问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D15B3EFE-105E-26F9-7F9A-E7F1E06460DA}"/>
              </a:ext>
            </a:extLst>
          </p:cNvPr>
          <p:cNvSpPr/>
          <p:nvPr/>
        </p:nvSpPr>
        <p:spPr>
          <a:xfrm>
            <a:off x="3184563" y="412873"/>
            <a:ext cx="16193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校内</a:t>
            </a:r>
            <a:r>
              <a:rPr lang="en-US" altLang="zh-CN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</a:t>
            </a: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自动认证</a:t>
            </a:r>
            <a:endParaRPr lang="zh-CN" altLang="en-U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文本占位符 4">
            <a:extLst>
              <a:ext uri="{FF2B5EF4-FFF2-40B4-BE49-F238E27FC236}">
                <a16:creationId xmlns:a16="http://schemas.microsoft.com/office/drawing/2014/main" id="{3B5D6438-1DFB-8184-B909-3661E4798ED8}"/>
              </a:ext>
            </a:extLst>
          </p:cNvPr>
          <p:cNvSpPr txBox="1">
            <a:spLocks noChangeArrowheads="1"/>
          </p:cNvSpPr>
          <p:nvPr/>
        </p:nvSpPr>
        <p:spPr>
          <a:xfrm>
            <a:off x="4860832" y="437495"/>
            <a:ext cx="4539748" cy="3139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zh-CN" sz="1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URL: </a:t>
            </a:r>
            <a:r>
              <a:rPr lang="en-US" altLang="zh-CN" sz="1800" b="1" i="1" u="sng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2"/>
              </a:rPr>
              <a:t>https://ieeexplore.ieee.org</a:t>
            </a:r>
            <a:endParaRPr lang="en-US" altLang="zh-CN" sz="1800" b="1" i="1" u="sng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66605D2-0D17-D4E8-AB01-0E53E312ECA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286860" y="4609212"/>
            <a:ext cx="486659" cy="273844"/>
          </a:xfrm>
        </p:spPr>
        <p:txBody>
          <a:bodyPr/>
          <a:lstStyle/>
          <a:p>
            <a:fld id="{3DD97BEB-BAEF-0344-9D5C-EC73E478698A}" type="slidenum">
              <a:rPr lang="en-US" smtClean="0"/>
              <a:t>7</a:t>
            </a:fld>
            <a:endParaRPr lang="en-US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3F030581-399D-250F-7FEA-6A43DBEE4D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60" y="890315"/>
            <a:ext cx="8209472" cy="36250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4144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62375" y="1242136"/>
            <a:ext cx="4888600" cy="2372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文本框 2"/>
          <p:cNvSpPr txBox="1"/>
          <p:nvPr/>
        </p:nvSpPr>
        <p:spPr>
          <a:xfrm>
            <a:off x="165889" y="308828"/>
            <a:ext cx="29368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Xplore</a:t>
            </a:r>
            <a:r>
              <a:rPr lang="zh-CN" altLang="en-US" sz="2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访问</a:t>
            </a:r>
          </a:p>
        </p:txBody>
      </p:sp>
      <p:sp>
        <p:nvSpPr>
          <p:cNvPr id="5" name="矩形 4"/>
          <p:cNvSpPr/>
          <p:nvPr/>
        </p:nvSpPr>
        <p:spPr>
          <a:xfrm>
            <a:off x="3184563" y="412873"/>
            <a:ext cx="161935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校内</a:t>
            </a:r>
            <a:r>
              <a:rPr lang="en-US" altLang="zh-CN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IP</a:t>
            </a:r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自动认证</a:t>
            </a:r>
            <a:endParaRPr lang="zh-CN" altLang="en-US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文本占位符 4"/>
          <p:cNvSpPr txBox="1">
            <a:spLocks noChangeArrowheads="1"/>
          </p:cNvSpPr>
          <p:nvPr/>
        </p:nvSpPr>
        <p:spPr>
          <a:xfrm>
            <a:off x="4860832" y="437495"/>
            <a:ext cx="4539748" cy="3139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zh-CN" sz="1800" b="1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URL: </a:t>
            </a:r>
            <a:r>
              <a:rPr lang="en-US" altLang="zh-CN" sz="1800" b="1" i="1" u="sng" dirty="0">
                <a:solidFill>
                  <a:srgbClr val="6B1F73"/>
                </a:solidFill>
                <a:latin typeface="微软雅黑" panose="020B0503020204020204" pitchFamily="34" charset="-122"/>
                <a:ea typeface="微软雅黑" panose="020B0503020204020204" pitchFamily="34" charset="-122"/>
                <a:hlinkClick r:id="rId3"/>
              </a:rPr>
              <a:t>https://ieeexplore.ieee.org</a:t>
            </a:r>
            <a:endParaRPr lang="en-US" altLang="zh-CN" sz="1800" b="1" i="1" u="sng" dirty="0">
              <a:solidFill>
                <a:srgbClr val="6B1F7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6213" y="1068904"/>
            <a:ext cx="5783894" cy="37548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IEEE Xplore </a:t>
            </a:r>
            <a:r>
              <a:rPr lang="zh-CN" altLang="en-US" sz="1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全文数据库</a:t>
            </a:r>
            <a:endParaRPr lang="en-US" altLang="zh-CN" sz="1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200+ IEEE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期刊和杂志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2000+ IEEE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会议录（每年）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10000+ IEEE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标准文档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IET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VDE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会议录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Bell Labs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技术期刊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IBM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期刊，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MIT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期刊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AGU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期刊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 URSI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(OA 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期刊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): TUP, CSEE, CPSS, CES, CMP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CIE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BIAI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SAIEE</a:t>
            </a: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Artech 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House,De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Gruyter,IEEE-Wiley,Manning,MIT,Packt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Business,Packt,PUP,River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Publishers,River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Publishers 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SEM,Wiley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AI,Wiley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Data and 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Cybersecurity,Wiley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Semiconductors,Wiley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Telecommunications,Business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Expert Press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电子图书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Now Publishers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综述文集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在线技术课程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318106" y="1197768"/>
            <a:ext cx="2680360" cy="17380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1" name="组合 10"/>
          <p:cNvGrpSpPr/>
          <p:nvPr/>
        </p:nvGrpSpPr>
        <p:grpSpPr>
          <a:xfrm>
            <a:off x="6319853" y="3125881"/>
            <a:ext cx="2384500" cy="1415772"/>
            <a:chOff x="6405553" y="2844785"/>
            <a:chExt cx="2384500" cy="1415772"/>
          </a:xfrm>
        </p:grpSpPr>
        <p:sp>
          <p:nvSpPr>
            <p:cNvPr id="14" name="文本框 13"/>
            <p:cNvSpPr txBox="1"/>
            <p:nvPr/>
          </p:nvSpPr>
          <p:spPr>
            <a:xfrm>
              <a:off x="6405553" y="2844785"/>
              <a:ext cx="2384500" cy="141577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6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浏览器：</a:t>
              </a:r>
              <a:endParaRPr lang="en-US" altLang="zh-CN" sz="16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Firefox 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Safari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Chrome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Opera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Microsoft Edge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7412090" y="2964584"/>
              <a:ext cx="2000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√</a:t>
              </a:r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7345366" y="3183339"/>
              <a:ext cx="2000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√</a:t>
              </a: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7497791" y="3382131"/>
              <a:ext cx="2000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√</a:t>
              </a:r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7364465" y="3600886"/>
              <a:ext cx="2000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√</a:t>
              </a: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8084415" y="3785552"/>
              <a:ext cx="2000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/>
                <a:t>√</a:t>
              </a:r>
            </a:p>
          </p:txBody>
        </p:sp>
      </p:grpSp>
      <p:sp>
        <p:nvSpPr>
          <p:cNvPr id="9" name="灯片编号占位符 8"/>
          <p:cNvSpPr>
            <a:spLocks noGrp="1"/>
          </p:cNvSpPr>
          <p:nvPr>
            <p:ph type="sldNum" sz="quarter" idx="14"/>
          </p:nvPr>
        </p:nvSpPr>
        <p:spPr>
          <a:xfrm>
            <a:off x="286860" y="4609212"/>
            <a:ext cx="486659" cy="273844"/>
          </a:xfrm>
        </p:spPr>
        <p:txBody>
          <a:bodyPr/>
          <a:lstStyle/>
          <a:p>
            <a:fld id="{3DD97BEB-BAEF-0344-9D5C-EC73E478698A}" type="slidenum">
              <a:rPr lang="en-US" smtClean="0"/>
              <a:t>8</a:t>
            </a:fld>
            <a:endParaRPr lang="en-US" dirty="0"/>
          </a:p>
        </p:txBody>
      </p:sp>
      <p:grpSp>
        <p:nvGrpSpPr>
          <p:cNvPr id="20" name="组合 19"/>
          <p:cNvGrpSpPr/>
          <p:nvPr/>
        </p:nvGrpSpPr>
        <p:grpSpPr>
          <a:xfrm>
            <a:off x="424986" y="1322768"/>
            <a:ext cx="3213111" cy="1341906"/>
            <a:chOff x="2068180" y="1327679"/>
            <a:chExt cx="2727960" cy="1415421"/>
          </a:xfrm>
        </p:grpSpPr>
        <p:sp>
          <p:nvSpPr>
            <p:cNvPr id="4" name="圆角矩形 3"/>
            <p:cNvSpPr/>
            <p:nvPr/>
          </p:nvSpPr>
          <p:spPr>
            <a:xfrm>
              <a:off x="2068180" y="1359524"/>
              <a:ext cx="2727960" cy="1363980"/>
            </a:xfrm>
            <a:prstGeom prst="roundRect">
              <a:avLst/>
            </a:prstGeom>
            <a:solidFill>
              <a:srgbClr val="FFE699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C00000"/>
                </a:soli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118825" y="1327679"/>
              <a:ext cx="2646419" cy="14154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210+ IEEE</a:t>
              </a:r>
              <a:r>
                <a:rPr lang="zh-CN" altLang="en-US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期刊和杂志</a:t>
              </a:r>
              <a:endParaRPr lang="en-US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2000+ IEEE</a:t>
              </a:r>
              <a:r>
                <a:rPr lang="zh-CN" altLang="en-US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会议录（每年）</a:t>
              </a:r>
              <a:endParaRPr lang="en-US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5000+ IEEE</a:t>
              </a:r>
              <a:r>
                <a:rPr lang="zh-CN" altLang="en-US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标准文档（草案除外）</a:t>
              </a:r>
              <a:endParaRPr lang="en-US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IET</a:t>
              </a:r>
              <a:r>
                <a:rPr lang="zh-CN" altLang="en-US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en-US" altLang="zh-CN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VDE</a:t>
              </a:r>
              <a:r>
                <a:rPr lang="zh-CN" altLang="en-US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会议录</a:t>
              </a:r>
              <a:endParaRPr lang="en-US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342900" indent="-342900">
                <a:spcBef>
                  <a:spcPct val="20000"/>
                </a:spcBef>
                <a:buFont typeface="Arial" panose="020B0604020202020204" pitchFamily="34" charset="0"/>
                <a:buChar char="•"/>
              </a:pPr>
              <a:r>
                <a:rPr lang="en-US" altLang="zh-CN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Bell Labs</a:t>
              </a:r>
              <a:r>
                <a:rPr lang="zh-CN" altLang="en-US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技术期刊</a:t>
              </a:r>
              <a:endParaRPr lang="en-US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1" name="右箭头 20"/>
          <p:cNvSpPr/>
          <p:nvPr/>
        </p:nvSpPr>
        <p:spPr>
          <a:xfrm>
            <a:off x="3638097" y="1837519"/>
            <a:ext cx="638721" cy="156201"/>
          </a:xfrm>
          <a:prstGeom prst="rightArrow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4309426" y="1656282"/>
            <a:ext cx="1775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IEEE Electronic Library (IEL)</a:t>
            </a:r>
            <a:r>
              <a:rPr lang="zh-CN" altLang="en-US" sz="1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数据库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4455" y="1869108"/>
            <a:ext cx="6801971" cy="702566"/>
          </a:xfrm>
        </p:spPr>
        <p:txBody>
          <a:bodyPr/>
          <a:lstStyle/>
          <a:p>
            <a:pPr>
              <a:lnSpc>
                <a:spcPct val="150000"/>
              </a:lnSpc>
              <a:buClr>
                <a:srgbClr val="FFC000"/>
              </a:buClr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揭秘高效检索科研文献的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种方法</a:t>
            </a:r>
            <a:b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——AI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驱动的文献挖掘及热点把控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3DD97BEB-BAEF-0344-9D5C-EC73E478698A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jJjOTQxYzhjODMyMDAzZmE0MDJkMWFkNmJlNDkwYTU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Theme 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16-DCI-113_Branded_PPT_Template_B_Final_FullScreen</Template>
  <TotalTime>13644</TotalTime>
  <Words>2907</Words>
  <Application>Microsoft Office PowerPoint</Application>
  <PresentationFormat>全屏显示(16:9)</PresentationFormat>
  <Paragraphs>523</Paragraphs>
  <Slides>55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55</vt:i4>
      </vt:variant>
    </vt:vector>
  </HeadingPairs>
  <TitlesOfParts>
    <vt:vector size="64" baseType="lpstr">
      <vt:lpstr>LucidaGrande</vt:lpstr>
      <vt:lpstr>等线</vt:lpstr>
      <vt:lpstr>微软雅黑</vt:lpstr>
      <vt:lpstr>Arial</vt:lpstr>
      <vt:lpstr>Calibri</vt:lpstr>
      <vt:lpstr>Courier New</vt:lpstr>
      <vt:lpstr>Verdana</vt:lpstr>
      <vt:lpstr>Wingdings</vt:lpstr>
      <vt:lpstr>Theme 1</vt:lpstr>
      <vt:lpstr>IEEE智慧科研三重奏： AI驱动的文献挖掘 x 论文黄金架构 x 选刊决策引擎 安徽工程大学专场</vt:lpstr>
      <vt:lpstr>主要内容</vt:lpstr>
      <vt:lpstr>解锁IEEE Xplore资源宝库 ——全球顶尖科技资源检索平台介绍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揭秘高效检索科研文献的N种方法 ——AI驱动的文献挖掘及热点把控</vt:lpstr>
      <vt:lpstr>PowerPoint 演示文稿</vt:lpstr>
      <vt:lpstr>一框式检索核心技术</vt:lpstr>
      <vt:lpstr>举例：利用deepseek构建检索词库</vt:lpstr>
      <vt:lpstr>举例：利用deepseek构建检索式</vt:lpstr>
      <vt:lpstr>举例：利用deepseek构建检索式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介绍IEEE科技文献英文写作 ——黄金结构解析与写作范式</vt:lpstr>
      <vt:lpstr>准备好发表论文了吗？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致谢</vt:lpstr>
      <vt:lpstr>PowerPoint 演示文稿</vt:lpstr>
      <vt:lpstr>写作要求：清晰简洁，有逻辑性</vt:lpstr>
      <vt:lpstr>请您投稿之前请详细阅读以下步骤</vt:lpstr>
      <vt:lpstr>请您投稿之前请详细阅读以下步骤</vt:lpstr>
      <vt:lpstr>解析精准选刊的策略与投稿的全部流程 ——选刊决策引擎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Olivia Chen</cp:lastModifiedBy>
  <cp:revision>351</cp:revision>
  <dcterms:created xsi:type="dcterms:W3CDTF">2016-10-24T19:40:00Z</dcterms:created>
  <dcterms:modified xsi:type="dcterms:W3CDTF">2026-04-15T05:19:23Z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E135268594034DAFA0DDB322296F697A_12</vt:lpwstr>
  </property>
  <property fmtid="{D5CDD505-2E9C-101B-9397-08002B2CF9AE}" pid="3" name="KSOProductBuildVer">
    <vt:lpwstr>2052-12.1.0.15374</vt:lpwstr>
  </property>
</Properties>
</file>