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4" r:id="rId2"/>
  </p:sldMasterIdLst>
  <p:notesMasterIdLst>
    <p:notesMasterId r:id="rId72"/>
  </p:notesMasterIdLst>
  <p:sldIdLst>
    <p:sldId id="697" r:id="rId3"/>
    <p:sldId id="824" r:id="rId4"/>
    <p:sldId id="698" r:id="rId5"/>
    <p:sldId id="777" r:id="rId6"/>
    <p:sldId id="699" r:id="rId7"/>
    <p:sldId id="812" r:id="rId8"/>
    <p:sldId id="814" r:id="rId9"/>
    <p:sldId id="815" r:id="rId10"/>
    <p:sldId id="816" r:id="rId11"/>
    <p:sldId id="817" r:id="rId12"/>
    <p:sldId id="819" r:id="rId13"/>
    <p:sldId id="820" r:id="rId14"/>
    <p:sldId id="821" r:id="rId15"/>
    <p:sldId id="827" r:id="rId16"/>
    <p:sldId id="830" r:id="rId17"/>
    <p:sldId id="810" r:id="rId18"/>
    <p:sldId id="823" r:id="rId19"/>
    <p:sldId id="829" r:id="rId20"/>
    <p:sldId id="701" r:id="rId21"/>
    <p:sldId id="409" r:id="rId22"/>
    <p:sldId id="355" r:id="rId23"/>
    <p:sldId id="466" r:id="rId24"/>
    <p:sldId id="465" r:id="rId25"/>
    <p:sldId id="616" r:id="rId26"/>
    <p:sldId id="663" r:id="rId27"/>
    <p:sldId id="664" r:id="rId28"/>
    <p:sldId id="665" r:id="rId29"/>
    <p:sldId id="666" r:id="rId30"/>
    <p:sldId id="778" r:id="rId31"/>
    <p:sldId id="779" r:id="rId32"/>
    <p:sldId id="305" r:id="rId33"/>
    <p:sldId id="410" r:id="rId34"/>
    <p:sldId id="411" r:id="rId35"/>
    <p:sldId id="413" r:id="rId36"/>
    <p:sldId id="412" r:id="rId37"/>
    <p:sldId id="707" r:id="rId38"/>
    <p:sldId id="826" r:id="rId39"/>
    <p:sldId id="708" r:id="rId40"/>
    <p:sldId id="709" r:id="rId41"/>
    <p:sldId id="710" r:id="rId42"/>
    <p:sldId id="706" r:id="rId43"/>
    <p:sldId id="417" r:id="rId44"/>
    <p:sldId id="722" r:id="rId45"/>
    <p:sldId id="419" r:id="rId46"/>
    <p:sldId id="420" r:id="rId47"/>
    <p:sldId id="780" r:id="rId48"/>
    <p:sldId id="781" r:id="rId49"/>
    <p:sldId id="782" r:id="rId50"/>
    <p:sldId id="783" r:id="rId51"/>
    <p:sldId id="784" r:id="rId52"/>
    <p:sldId id="785" r:id="rId53"/>
    <p:sldId id="786" r:id="rId54"/>
    <p:sldId id="787" r:id="rId55"/>
    <p:sldId id="788" r:id="rId56"/>
    <p:sldId id="789" r:id="rId57"/>
    <p:sldId id="790" r:id="rId58"/>
    <p:sldId id="792" r:id="rId59"/>
    <p:sldId id="794" r:id="rId60"/>
    <p:sldId id="795" r:id="rId61"/>
    <p:sldId id="796" r:id="rId62"/>
    <p:sldId id="807" r:id="rId63"/>
    <p:sldId id="676" r:id="rId64"/>
    <p:sldId id="677" r:id="rId65"/>
    <p:sldId id="809" r:id="rId66"/>
    <p:sldId id="682" r:id="rId67"/>
    <p:sldId id="683" r:id="rId68"/>
    <p:sldId id="831" r:id="rId69"/>
    <p:sldId id="368" r:id="rId70"/>
    <p:sldId id="686" r:id="rId71"/>
  </p:sldIdLst>
  <p:sldSz cx="9144000" cy="6858000" type="screen4x3"/>
  <p:notesSz cx="7099300" cy="10234613"/>
  <p:defaultTextStyle>
    <a:defPPr>
      <a:defRPr lang="en-US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66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00CC00"/>
    <a:srgbClr val="3333FF"/>
    <a:srgbClr val="88FAB1"/>
    <a:srgbClr val="8AF8DB"/>
    <a:srgbClr val="FFEC82"/>
    <a:srgbClr val="E4E048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102"/>
      </p:cViewPr>
      <p:guideLst>
        <p:guide orient="horz" pos="2143"/>
        <p:guide pos="2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4988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9321" tIns="0" rIns="19321" bIns="0" numCol="1" anchor="t" anchorCtr="0" compatLnSpc="1"/>
          <a:lstStyle>
            <a:lvl1pPr algn="l" defTabSz="927100" eaLnBrk="0" hangingPunct="0">
              <a:defRPr sz="1200" b="0"/>
            </a:lvl1pPr>
          </a:lstStyle>
          <a:p>
            <a:pPr marL="0" marR="0" lvl="0" indent="0" algn="l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9321" tIns="0" rIns="19321" bIns="0" numCol="1" anchor="t" anchorCtr="0" compatLnSpc="1"/>
          <a:lstStyle>
            <a:lvl1pPr algn="r" defTabSz="927100" eaLnBrk="0" hangingPunct="0">
              <a:defRPr sz="1200" b="0"/>
            </a:lvl1pPr>
          </a:lstStyle>
          <a:p>
            <a:pPr marL="0" marR="0" lvl="0" indent="0" algn="r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9572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768350"/>
            <a:ext cx="4743450" cy="3836988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382" tIns="46692" rIns="93382" bIns="46692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4988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9321" tIns="0" rIns="19321" bIns="0" numCol="1" anchor="b" anchorCtr="0" compatLnSpc="1"/>
          <a:lstStyle>
            <a:lvl1pPr algn="l" defTabSz="927100" eaLnBrk="0" hangingPunct="0">
              <a:defRPr sz="1200" b="0"/>
            </a:lvl1pPr>
          </a:lstStyle>
          <a:p>
            <a:pPr marL="0" marR="0" lvl="0" indent="0" algn="l" defTabSz="9271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9321" tIns="0" rIns="19321" bIns="0" numCol="1" anchor="b" anchorCtr="0" compatLnSpc="1"/>
          <a:lstStyle/>
          <a:p>
            <a:pPr lvl="0" algn="r" defTabSz="927100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  <a:pPr lvl="0" algn="r" defTabSz="927100"/>
              <a:t>‹#›</a:t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981200" y="819150"/>
            <a:ext cx="5791200" cy="4819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011" tIns="45528" rIns="91011" bIns="45528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011" tIns="45528" rIns="91011" bIns="45528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011" tIns="45528" rIns="91011" bIns="45528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819150"/>
            <a:ext cx="5791200" cy="533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981200" y="1752600"/>
            <a:ext cx="28194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28194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94E4E-B1DE-4F80-8A0A-07FC0F5AD2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plit dir="in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011" tIns="45528" rIns="91011" bIns="4552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lIns="91011" tIns="45528" rIns="91011" bIns="45528"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lIns="91011" tIns="45528" rIns="91011" bIns="4552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011" tIns="45528" rIns="91011" bIns="45528" numCol="1" anchor="t" anchorCtr="0" compatLnSpc="1"/>
          <a:lstStyle>
            <a:lvl1pPr algn="l">
              <a:defRPr sz="1400" b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011" tIns="45528" rIns="91011" bIns="45528" numCol="1" anchor="t" anchorCtr="0" compatLnSpc="1"/>
          <a:lstStyle>
            <a:lvl1pPr>
              <a:defRPr sz="1400" b="0"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011" tIns="45528" rIns="91011" bIns="45528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98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 spd="med">
    <p:split orient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5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35.png"/><Relationship Id="rId7" Type="http://schemas.openxmlformats.org/officeDocument/2006/relationships/image" Target="../media/image6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6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5.png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12" Type="http://schemas.openxmlformats.org/officeDocument/2006/relationships/image" Target="../media/image7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11" Type="http://schemas.openxmlformats.org/officeDocument/2006/relationships/image" Target="../media/image75.png"/><Relationship Id="rId5" Type="http://schemas.openxmlformats.org/officeDocument/2006/relationships/image" Target="../media/image11.png"/><Relationship Id="rId10" Type="http://schemas.openxmlformats.org/officeDocument/2006/relationships/image" Target="../media/image74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12" Type="http://schemas.openxmlformats.org/officeDocument/2006/relationships/image" Target="../media/image7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11" Type="http://schemas.openxmlformats.org/officeDocument/2006/relationships/image" Target="../media/image77.jpeg"/><Relationship Id="rId5" Type="http://schemas.openxmlformats.org/officeDocument/2006/relationships/image" Target="../media/image11.png"/><Relationship Id="rId10" Type="http://schemas.openxmlformats.org/officeDocument/2006/relationships/image" Target="../media/image74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12" Type="http://schemas.openxmlformats.org/officeDocument/2006/relationships/image" Target="../media/image8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11" Type="http://schemas.openxmlformats.org/officeDocument/2006/relationships/image" Target="../media/image79.jpeg"/><Relationship Id="rId5" Type="http://schemas.openxmlformats.org/officeDocument/2006/relationships/image" Target="../media/image11.png"/><Relationship Id="rId10" Type="http://schemas.openxmlformats.org/officeDocument/2006/relationships/image" Target="../media/image74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12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20.png"/><Relationship Id="rId5" Type="http://schemas.openxmlformats.org/officeDocument/2006/relationships/image" Target="../media/image13.jpeg"/><Relationship Id="rId10" Type="http://schemas.openxmlformats.org/officeDocument/2006/relationships/image" Target="../media/image19.png"/><Relationship Id="rId4" Type="http://schemas.openxmlformats.org/officeDocument/2006/relationships/image" Target="../media/image12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12" Type="http://schemas.openxmlformats.org/officeDocument/2006/relationships/image" Target="../media/image8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11" Type="http://schemas.openxmlformats.org/officeDocument/2006/relationships/image" Target="../media/image81.png"/><Relationship Id="rId5" Type="http://schemas.openxmlformats.org/officeDocument/2006/relationships/image" Target="../media/image11.png"/><Relationship Id="rId10" Type="http://schemas.openxmlformats.org/officeDocument/2006/relationships/image" Target="../media/image74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12" Type="http://schemas.openxmlformats.org/officeDocument/2006/relationships/image" Target="../media/image8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11" Type="http://schemas.openxmlformats.org/officeDocument/2006/relationships/image" Target="../media/image82.png"/><Relationship Id="rId5" Type="http://schemas.openxmlformats.org/officeDocument/2006/relationships/image" Target="../media/image11.png"/><Relationship Id="rId10" Type="http://schemas.openxmlformats.org/officeDocument/2006/relationships/image" Target="../media/image74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12" Type="http://schemas.openxmlformats.org/officeDocument/2006/relationships/image" Target="../media/image8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11" Type="http://schemas.openxmlformats.org/officeDocument/2006/relationships/image" Target="../media/image84.jpeg"/><Relationship Id="rId5" Type="http://schemas.openxmlformats.org/officeDocument/2006/relationships/image" Target="../media/image11.png"/><Relationship Id="rId10" Type="http://schemas.openxmlformats.org/officeDocument/2006/relationships/image" Target="../media/image74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12" Type="http://schemas.openxmlformats.org/officeDocument/2006/relationships/image" Target="../media/image8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11" Type="http://schemas.openxmlformats.org/officeDocument/2006/relationships/image" Target="../media/image85.png"/><Relationship Id="rId5" Type="http://schemas.openxmlformats.org/officeDocument/2006/relationships/image" Target="../media/image11.png"/><Relationship Id="rId10" Type="http://schemas.openxmlformats.org/officeDocument/2006/relationships/image" Target="../media/image74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12" Type="http://schemas.openxmlformats.org/officeDocument/2006/relationships/image" Target="../media/image8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11" Type="http://schemas.openxmlformats.org/officeDocument/2006/relationships/image" Target="../media/image87.png"/><Relationship Id="rId5" Type="http://schemas.openxmlformats.org/officeDocument/2006/relationships/image" Target="../media/image11.png"/><Relationship Id="rId10" Type="http://schemas.openxmlformats.org/officeDocument/2006/relationships/image" Target="../media/image74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5.png"/><Relationship Id="rId7" Type="http://schemas.openxmlformats.org/officeDocument/2006/relationships/image" Target="../media/image13.jpeg"/><Relationship Id="rId12" Type="http://schemas.openxmlformats.org/officeDocument/2006/relationships/image" Target="../media/image8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11" Type="http://schemas.openxmlformats.org/officeDocument/2006/relationships/image" Target="../media/image89.png"/><Relationship Id="rId5" Type="http://schemas.openxmlformats.org/officeDocument/2006/relationships/image" Target="../media/image11.png"/><Relationship Id="rId10" Type="http://schemas.openxmlformats.org/officeDocument/2006/relationships/image" Target="../media/image74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91.jpeg"/><Relationship Id="rId7" Type="http://schemas.openxmlformats.org/officeDocument/2006/relationships/image" Target="../media/image39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png"/><Relationship Id="rId5" Type="http://schemas.openxmlformats.org/officeDocument/2006/relationships/image" Target="../media/image93.png"/><Relationship Id="rId10" Type="http://schemas.openxmlformats.org/officeDocument/2006/relationships/image" Target="../media/image35.png"/><Relationship Id="rId4" Type="http://schemas.openxmlformats.org/officeDocument/2006/relationships/image" Target="../media/image92.png"/><Relationship Id="rId9" Type="http://schemas.openxmlformats.org/officeDocument/2006/relationships/image" Target="../media/image41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91.jpeg"/><Relationship Id="rId7" Type="http://schemas.openxmlformats.org/officeDocument/2006/relationships/image" Target="../media/image39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png"/><Relationship Id="rId5" Type="http://schemas.openxmlformats.org/officeDocument/2006/relationships/image" Target="../media/image93.png"/><Relationship Id="rId10" Type="http://schemas.openxmlformats.org/officeDocument/2006/relationships/image" Target="../media/image35.png"/><Relationship Id="rId4" Type="http://schemas.openxmlformats.org/officeDocument/2006/relationships/image" Target="../media/image94.jpeg"/><Relationship Id="rId9" Type="http://schemas.openxmlformats.org/officeDocument/2006/relationships/image" Target="../media/image41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5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13" Type="http://schemas.openxmlformats.org/officeDocument/2006/relationships/image" Target="../media/image116.jpeg"/><Relationship Id="rId3" Type="http://schemas.openxmlformats.org/officeDocument/2006/relationships/image" Target="../media/image106.png"/><Relationship Id="rId7" Type="http://schemas.openxmlformats.org/officeDocument/2006/relationships/image" Target="../media/image110.jpeg"/><Relationship Id="rId12" Type="http://schemas.openxmlformats.org/officeDocument/2006/relationships/image" Target="../media/image115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9.jpeg"/><Relationship Id="rId11" Type="http://schemas.openxmlformats.org/officeDocument/2006/relationships/image" Target="../media/image114.png"/><Relationship Id="rId5" Type="http://schemas.openxmlformats.org/officeDocument/2006/relationships/image" Target="../media/image108.jpe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5" y="771525"/>
            <a:ext cx="7654925" cy="8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57158" y="214290"/>
            <a:ext cx="3643338" cy="428628"/>
          </a:xfrm>
          <a:prstGeom prst="rect">
            <a:avLst/>
          </a:prstGeom>
          <a:noFill/>
        </p:spPr>
        <p:txBody>
          <a:bodyPr wrap="none" numCol="1">
            <a:prstTxWarp prst="textChevronInverted">
              <a:avLst>
                <a:gd name="adj" fmla="val 96895"/>
              </a:avLst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3155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图书馆欢迎您！</a:t>
            </a:r>
          </a:p>
        </p:txBody>
      </p:sp>
      <p:pic>
        <p:nvPicPr>
          <p:cNvPr id="31748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8125" y="0"/>
            <a:ext cx="1285875" cy="1277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765" y="6143625"/>
            <a:ext cx="7793990" cy="14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TextBox 10"/>
          <p:cNvSpPr txBox="1"/>
          <p:nvPr/>
        </p:nvSpPr>
        <p:spPr>
          <a:xfrm>
            <a:off x="6086158" y="5006975"/>
            <a:ext cx="2507418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安徽工程大学图书馆</a:t>
            </a:r>
            <a:endParaRPr lang="en-US" altLang="zh-CN" sz="2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en-US" altLang="zh-CN" sz="1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2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2017</a:t>
            </a:r>
            <a:r>
              <a:rPr lang="zh-CN" altLang="en-US" sz="2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</a:p>
        </p:txBody>
      </p:sp>
      <p:pic>
        <p:nvPicPr>
          <p:cNvPr id="31751" name="Picture 8" descr="D:\D盘\新生入学教育\新生教育ppt\《静念思》王亚兰 通信131_副本.jpg"/>
          <p:cNvPicPr>
            <a:picLocks noChangeAspect="1"/>
          </p:cNvPicPr>
          <p:nvPr/>
        </p:nvPicPr>
        <p:blipFill>
          <a:blip r:embed="rId5" cstate="print"/>
          <a:srcRect b="7143"/>
          <a:stretch>
            <a:fillRect/>
          </a:stretch>
        </p:blipFill>
        <p:spPr>
          <a:xfrm>
            <a:off x="71438" y="2786063"/>
            <a:ext cx="1500187" cy="185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2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43063" y="2892425"/>
            <a:ext cx="1857375" cy="139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3" name="Picture 11" descr="D:\D盘\新生入学教育\新生教育ppt\《午后图书馆4》胡恩美 服工艺12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6688" y="4810125"/>
            <a:ext cx="1690687" cy="1119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4" name="Picture 12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1875" y="2928938"/>
            <a:ext cx="1785938" cy="1398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5" name="Picture 13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70313" y="4429125"/>
            <a:ext cx="1966912" cy="150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6" name="Picture 10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643063" y="4357688"/>
            <a:ext cx="2032000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40690" y="1350645"/>
            <a:ext cx="7951470" cy="13106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新读者利用图书馆</a:t>
            </a:r>
            <a:r>
              <a:rPr lang="zh-CN" altLang="en-US" sz="40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知识竞赛</a:t>
            </a:r>
            <a:endParaRPr lang="zh-CN" altLang="en-US" sz="400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培训讲座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555875" y="-7938"/>
            <a:ext cx="3960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1"/>
              </a:buClr>
            </a:pPr>
            <a:r>
              <a:rPr lang="zh-CN" altLang="en-US" sz="3200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西图书馆服务窗口</a:t>
            </a:r>
          </a:p>
        </p:txBody>
      </p:sp>
      <p:graphicFrame>
        <p:nvGraphicFramePr>
          <p:cNvPr id="34819" name="Group 3"/>
          <p:cNvGraphicFramePr>
            <a:graphicFrameLocks noGrp="1"/>
          </p:cNvGraphicFramePr>
          <p:nvPr/>
        </p:nvGraphicFramePr>
        <p:xfrm>
          <a:off x="34925" y="460375"/>
          <a:ext cx="9109075" cy="6397625"/>
        </p:xfrm>
        <a:graphic>
          <a:graphicData uri="http://schemas.openxmlformats.org/drawingml/2006/table">
            <a:tbl>
              <a:tblPr/>
              <a:tblGrid>
                <a:gridCol w="3322629"/>
                <a:gridCol w="1214446"/>
                <a:gridCol w="4572000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窗口名称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地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宋体" pitchFamily="2" charset="-122"/>
                        </a:rPr>
                        <a:t>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点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服务时间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借还书处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一层东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周一至周五（</a:t>
                      </a:r>
                      <a:r>
                        <a:rPr kumimoji="0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8:00-12:00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，</a:t>
                      </a:r>
                      <a:r>
                        <a:rPr kumimoji="0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14:30-17:30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）</a:t>
                      </a:r>
                    </a:p>
                    <a:p>
                      <a:pPr algn="ctr"/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周六、日（</a:t>
                      </a:r>
                      <a:r>
                        <a:rPr kumimoji="0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9:00-12:00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，</a:t>
                      </a:r>
                      <a:r>
                        <a:rPr kumimoji="0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 14:30-17:30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）</a:t>
                      </a: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参考咨询台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一层西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周一至周五</a:t>
                      </a: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（</a:t>
                      </a: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8:00-12:00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，</a:t>
                      </a: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14:30-17:30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）</a:t>
                      </a: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自然科学图书借阅区（一）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一层东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周一至周五（</a:t>
                      </a:r>
                      <a:r>
                        <a:rPr kumimoji="0" lang="en-US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8:00-22:00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）</a:t>
                      </a: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  <a:p>
                      <a:pPr algn="ctr"/>
                      <a:endParaRPr kumimoji="0" lang="zh-CN" altLang="en-US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  <a:p>
                      <a:pPr algn="ctr"/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周六、日（</a:t>
                      </a:r>
                      <a:r>
                        <a:rPr kumimoji="0" lang="en-US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9:00-22:00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）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自然科学图书借阅区（二）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一层西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自然科学图书借阅区（三）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二层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社会科学图书借阅区（一）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三层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社会科学图书借阅区（二）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五层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外文图书借阅区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五层东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样本图书阅览区（教材样本）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四层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99"/>
                        </a:gs>
                        <a:gs pos="100000">
                          <a:srgbClr val="CCFF99">
                            <a:gamma/>
                            <a:tint val="3451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照片 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0"/>
            <a:ext cx="914400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4282" y="285728"/>
            <a:ext cx="55721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东图书馆提供图书、期刊、报纸阅览、电子</a:t>
            </a:r>
            <a:r>
              <a:rPr lang="zh-CN" alt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信息检索、休闲阅览等</a:t>
            </a:r>
            <a:r>
              <a:rPr lang="zh-CN" alt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服务</a:t>
            </a:r>
          </a:p>
        </p:txBody>
      </p:sp>
      <p:pic>
        <p:nvPicPr>
          <p:cNvPr id="41988" name="Picture 6" descr="C:\Documents\Tencent Files\34060579\Image\C2C\0XT(J]4J8WFO`$UN{16K(I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688" y="79375"/>
            <a:ext cx="1214437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484438" y="0"/>
            <a:ext cx="4176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1"/>
              </a:buClr>
            </a:pPr>
            <a:r>
              <a:rPr lang="zh-CN" altLang="en-US" sz="36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东图书馆服务窗口</a:t>
            </a:r>
          </a:p>
        </p:txBody>
      </p:sp>
      <p:graphicFrame>
        <p:nvGraphicFramePr>
          <p:cNvPr id="23555" name="Group 3"/>
          <p:cNvGraphicFramePr>
            <a:graphicFrameLocks noGrp="1"/>
          </p:cNvGraphicFramePr>
          <p:nvPr>
            <p:ph/>
          </p:nvPr>
        </p:nvGraphicFramePr>
        <p:xfrm>
          <a:off x="34925" y="620713"/>
          <a:ext cx="9109075" cy="5998393"/>
        </p:xfrm>
        <a:graphic>
          <a:graphicData uri="http://schemas.openxmlformats.org/drawingml/2006/table">
            <a:tbl>
              <a:tblPr/>
              <a:tblGrid>
                <a:gridCol w="1909763"/>
                <a:gridCol w="1270000"/>
                <a:gridCol w="3786204"/>
                <a:gridCol w="2143108"/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窗口名称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地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itchFamily="2" charset="-122"/>
                        </a:rPr>
                        <a:t>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服务内容与方式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服务时间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过刊阅览区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负一层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中外文过刊阅览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周一至周五</a:t>
                      </a: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algn="ctr"/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8:00-12:00</a:t>
                      </a:r>
                      <a:endParaRPr kumimoji="0" lang="zh-CN" altLang="en-US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algn="ctr"/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14:30-17:30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文献检索室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一层西侧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检索工具书查阅、文检课实习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041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报纸阅览区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电子阅览区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休闲阅览区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二层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网络文献阅览、馆藏数据库资源检索与利用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、</a:t>
                      </a: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随书光盘借阅</a:t>
                      </a:r>
                      <a:endParaRPr kumimoji="0" lang="zh-CN" altLang="zh-CN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周一至周日</a:t>
                      </a:r>
                    </a:p>
                    <a:p>
                      <a:pPr algn="ctr"/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kumimoji="0" lang="en-US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9:00-22:00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）</a:t>
                      </a: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社会科学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entury Gothic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图书阅览区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三层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社会科学图书阅览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艺术阅览区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四层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艺术类图书期刊阅览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科技图书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entury Gothic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阅览区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五层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自然科学图书阅览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期刊阅览区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六层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中外文期刊阅览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>
            <a:spLocks noChangeArrowheads="1"/>
          </p:cNvSpPr>
          <p:nvPr/>
        </p:nvSpPr>
        <p:spPr bwMode="auto">
          <a:xfrm rot="-1031125">
            <a:off x="5049838" y="5576888"/>
            <a:ext cx="40084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周四上午闭馆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95288" y="5516563"/>
            <a:ext cx="5256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4000">
                <a:solidFill>
                  <a:schemeClr val="bg2"/>
                </a:solidFill>
                <a:latin typeface="Times New Roman" pitchFamily="18" charset="0"/>
                <a:ea typeface="黑体" pitchFamily="49" charset="-122"/>
              </a:rPr>
              <a:t>东图书馆电子阅览区</a:t>
            </a:r>
          </a:p>
        </p:txBody>
      </p:sp>
      <p:pic>
        <p:nvPicPr>
          <p:cNvPr id="44035" name="Picture 3" descr="照片 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79388" y="404813"/>
            <a:ext cx="5256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4000">
                <a:solidFill>
                  <a:srgbClr val="96FF42"/>
                </a:solidFill>
                <a:latin typeface="Times New Roman" pitchFamily="18" charset="0"/>
                <a:ea typeface="黑体" pitchFamily="49" charset="-122"/>
              </a:rPr>
              <a:t>东图书馆电子阅览区</a:t>
            </a:r>
          </a:p>
        </p:txBody>
      </p:sp>
      <p:pic>
        <p:nvPicPr>
          <p:cNvPr id="5" name="图片 4" descr="休闲阅览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10587" cy="6858000"/>
          </a:xfrm>
          <a:prstGeom prst="rect">
            <a:avLst/>
          </a:prstGeom>
        </p:spPr>
      </p:pic>
      <p:pic>
        <p:nvPicPr>
          <p:cNvPr id="6" name="图片 5" descr="休闲阅览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217770" cy="68580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91059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6"/>
          <p:cNvSpPr txBox="1">
            <a:spLocks noChangeArrowheads="1"/>
          </p:cNvSpPr>
          <p:nvPr/>
        </p:nvSpPr>
        <p:spPr bwMode="auto">
          <a:xfrm>
            <a:off x="285750" y="588963"/>
            <a:ext cx="56864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通过图书馆主页的链接读者可以获取更多信息，利用各类数字资源和网络服务</a:t>
            </a: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071688" y="3357563"/>
            <a:ext cx="4084637" cy="2016125"/>
          </a:xfrm>
          <a:prstGeom prst="rect">
            <a:avLst/>
          </a:prstGeom>
          <a:noFill/>
          <a:ln w="38100" cmpd="dbl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71438" y="5589588"/>
            <a:ext cx="6300787" cy="1268412"/>
          </a:xfrm>
          <a:prstGeom prst="rect">
            <a:avLst/>
          </a:prstGeom>
          <a:noFill/>
          <a:ln w="76200" cmpd="dbl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6500813" y="3429000"/>
            <a:ext cx="2571750" cy="1643063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6500813" y="5143500"/>
            <a:ext cx="2643187" cy="17145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71438" y="1482725"/>
            <a:ext cx="6286500" cy="1803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6500813" y="1643063"/>
            <a:ext cx="2643187" cy="17145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124075" y="3933825"/>
            <a:ext cx="935038" cy="3587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3924300" y="4724400"/>
            <a:ext cx="935038" cy="36036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8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3429000"/>
            <a:ext cx="3743325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2268538" y="4868863"/>
            <a:ext cx="1079500" cy="360362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1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95513" y="3429000"/>
            <a:ext cx="3744912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4" grpId="0" animBg="1"/>
      <p:bldP spid="37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1" descr="D:\D盘\新生入学教育\新生教育ppt\《寻书》冯宝媛 数字媒体131_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63" y="285750"/>
            <a:ext cx="1071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12" descr="D:\D盘\新生入学教育\新生教育ppt\《静》王亚玲 国贸2112_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285750"/>
            <a:ext cx="11287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9" descr="D:\D盘\新生入学教育\新生教育ppt\《书之堡垒》李翔 软件142_副本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285750"/>
            <a:ext cx="121443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1000125"/>
            <a:ext cx="779938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矩形 4"/>
          <p:cNvSpPr>
            <a:spLocks noChangeArrowheads="1"/>
          </p:cNvSpPr>
          <p:nvPr/>
        </p:nvSpPr>
        <p:spPr bwMode="auto">
          <a:xfrm>
            <a:off x="715963" y="6273800"/>
            <a:ext cx="32845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CC66"/>
                </a:solidFill>
                <a:latin typeface="华文新魏" pitchFamily="2" charset="-122"/>
                <a:ea typeface="华文新魏" pitchFamily="2" charset="-122"/>
              </a:rPr>
              <a:t>图书馆资源与服务</a:t>
            </a:r>
            <a:r>
              <a:rPr lang="en-US" altLang="zh-CN">
                <a:solidFill>
                  <a:srgbClr val="00CC66"/>
                </a:solidFill>
                <a:latin typeface="华文新魏" pitchFamily="2" charset="-122"/>
                <a:ea typeface="华文新魏" pitchFamily="2" charset="-122"/>
              </a:rPr>
              <a:t>-</a:t>
            </a:r>
            <a:r>
              <a:rPr lang="zh-CN" altLang="en-US">
                <a:solidFill>
                  <a:srgbClr val="00CC66"/>
                </a:solidFill>
                <a:latin typeface="华文新魏" pitchFamily="2" charset="-122"/>
                <a:ea typeface="华文新魏" pitchFamily="2" charset="-122"/>
              </a:rPr>
              <a:t>本科生</a:t>
            </a:r>
            <a:r>
              <a:rPr lang="en-US" altLang="zh-CN">
                <a:solidFill>
                  <a:srgbClr val="00CC66"/>
                </a:solidFill>
                <a:latin typeface="华文新魏" pitchFamily="2" charset="-122"/>
                <a:ea typeface="华文新魏" pitchFamily="2" charset="-122"/>
              </a:rPr>
              <a:t>2017</a:t>
            </a:r>
            <a:endParaRPr lang="zh-CN" altLang="en-US">
              <a:solidFill>
                <a:srgbClr val="00CC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6087" name="Rectangle 3"/>
          <p:cNvSpPr>
            <a:spLocks noGrp="1" noChangeArrowheads="1"/>
          </p:cNvSpPr>
          <p:nvPr>
            <p:ph type="title"/>
          </p:nvPr>
        </p:nvSpPr>
        <p:spPr>
          <a:xfrm>
            <a:off x="571500" y="285750"/>
            <a:ext cx="3357563" cy="571500"/>
          </a:xfrm>
        </p:spPr>
        <p:txBody>
          <a:bodyPr/>
          <a:lstStyle/>
          <a:p>
            <a:pPr eaLnBrk="1" hangingPunct="1"/>
            <a:r>
              <a:rPr lang="zh-CN" altLang="en-US" sz="320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中文电子资源</a:t>
            </a:r>
          </a:p>
        </p:txBody>
      </p:sp>
      <p:pic>
        <p:nvPicPr>
          <p:cNvPr id="46088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7563" y="6191250"/>
            <a:ext cx="7897812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9" name="TextBox 11"/>
          <p:cNvSpPr txBox="1">
            <a:spLocks noChangeArrowheads="1"/>
          </p:cNvSpPr>
          <p:nvPr/>
        </p:nvSpPr>
        <p:spPr bwMode="auto">
          <a:xfrm>
            <a:off x="468313" y="1200150"/>
            <a:ext cx="860425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n"/>
            </a:pPr>
            <a:r>
              <a:rPr lang="zh-CN" altLang="en-US" sz="2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电子期刊：</a:t>
            </a:r>
            <a:r>
              <a:rPr lang="zh-CN" altLang="en-US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中国知网期刊网络出版总库、万方数字化期刊、中国法学多用途教学案例库、人大“复印报刊资料”</a:t>
            </a:r>
            <a:endParaRPr lang="en-US" altLang="zh-CN" sz="260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algn="l">
              <a:buFont typeface="Wingdings" pitchFamily="2" charset="2"/>
              <a:buChar char="n"/>
            </a:pPr>
            <a:r>
              <a:rPr lang="zh-CN" altLang="en-US" sz="2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电子图书：</a:t>
            </a:r>
            <a:r>
              <a:rPr lang="zh-CN" altLang="en-US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读秀、移动图书馆、电子图书借阅机、超星数字图书馆</a:t>
            </a:r>
            <a:endParaRPr lang="en-US" altLang="zh-CN" sz="260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algn="l">
              <a:buFont typeface="Wingdings" pitchFamily="2" charset="2"/>
              <a:buChar char="n"/>
            </a:pPr>
            <a:r>
              <a:rPr lang="zh-CN" altLang="en-US" sz="2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学位论文：</a:t>
            </a:r>
            <a:r>
              <a:rPr lang="zh-CN" altLang="en-US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中国知网优秀博硕士学位论文库</a:t>
            </a:r>
            <a:endParaRPr lang="en-US" altLang="zh-CN" sz="260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algn="l">
              <a:buFont typeface="Wingdings" pitchFamily="2" charset="2"/>
              <a:buChar char="n"/>
            </a:pPr>
            <a:r>
              <a:rPr lang="zh-CN" altLang="en-US" sz="2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标准、专利：</a:t>
            </a:r>
            <a:r>
              <a:rPr lang="zh-CN" altLang="en-US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中国专利、标准全文数据库、全球产品样本数据库</a:t>
            </a:r>
            <a:endParaRPr lang="en-US" altLang="zh-CN" sz="260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algn="l">
              <a:buFont typeface="Wingdings" pitchFamily="2" charset="2"/>
              <a:buChar char="n"/>
            </a:pPr>
            <a:r>
              <a:rPr lang="zh-CN" altLang="en-US" sz="2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视频资源： </a:t>
            </a:r>
            <a:r>
              <a:rPr lang="en-US" altLang="zh-CN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ASP</a:t>
            </a:r>
            <a:r>
              <a:rPr lang="zh-CN" altLang="en-US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时装视频图书馆、网上报告厅、新东方多媒体学习库、爱迪科森职业全能培训库、 </a:t>
            </a:r>
            <a:r>
              <a:rPr lang="en-US" altLang="zh-CN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WISEVIDEO</a:t>
            </a:r>
            <a:r>
              <a:rPr lang="zh-CN" altLang="en-US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实践教学课堂视频数据库</a:t>
            </a:r>
            <a:endParaRPr lang="en-US" altLang="zh-CN" sz="260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algn="l">
              <a:buFont typeface="Wingdings" pitchFamily="2" charset="2"/>
              <a:buChar char="n"/>
            </a:pPr>
            <a:r>
              <a:rPr lang="zh-CN" altLang="en-US" sz="2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其他资源：</a:t>
            </a:r>
            <a:r>
              <a:rPr lang="en-US" altLang="zh-CN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POP</a:t>
            </a:r>
            <a:r>
              <a:rPr lang="zh-CN" altLang="en-US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服饰流行前线、中国体育资讯网、学习自测平台、</a:t>
            </a:r>
            <a:r>
              <a:rPr lang="en-US" altLang="zh-CN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60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随书光盘数据库</a:t>
            </a:r>
            <a:endParaRPr lang="en-US" altLang="zh-CN" sz="26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 10"/>
          <p:cNvSpPr/>
          <p:nvPr/>
        </p:nvSpPr>
        <p:spPr>
          <a:xfrm>
            <a:off x="500034" y="1643051"/>
            <a:ext cx="1357322" cy="428628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" name="圆角矩形 10"/>
          <p:cNvSpPr/>
          <p:nvPr/>
        </p:nvSpPr>
        <p:spPr>
          <a:xfrm>
            <a:off x="428596" y="2857496"/>
            <a:ext cx="1133475" cy="49847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0" name="圆角矩形 10"/>
          <p:cNvSpPr/>
          <p:nvPr/>
        </p:nvSpPr>
        <p:spPr>
          <a:xfrm>
            <a:off x="428596" y="3857629"/>
            <a:ext cx="1285884" cy="428627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00034" y="2216145"/>
            <a:ext cx="2500330" cy="56991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2" name="圆角矩形 10"/>
          <p:cNvSpPr/>
          <p:nvPr/>
        </p:nvSpPr>
        <p:spPr>
          <a:xfrm>
            <a:off x="500034" y="5286388"/>
            <a:ext cx="1857388" cy="428628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3" name="圆角矩形 10"/>
          <p:cNvSpPr/>
          <p:nvPr/>
        </p:nvSpPr>
        <p:spPr>
          <a:xfrm>
            <a:off x="500034" y="5786454"/>
            <a:ext cx="1847864" cy="35719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4" name="圆角矩形 10"/>
          <p:cNvSpPr/>
          <p:nvPr/>
        </p:nvSpPr>
        <p:spPr>
          <a:xfrm>
            <a:off x="500034" y="4857760"/>
            <a:ext cx="1714512" cy="35719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CC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" name="圆角矩形 10"/>
          <p:cNvSpPr/>
          <p:nvPr/>
        </p:nvSpPr>
        <p:spPr>
          <a:xfrm>
            <a:off x="500034" y="4357695"/>
            <a:ext cx="2419368" cy="357190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6274378"/>
            <a:ext cx="2787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幼圆" pitchFamily="49" charset="-122"/>
                <a:ea typeface="幼圆" pitchFamily="49" charset="-122"/>
              </a:rPr>
              <a:t>中国社会科学引文索引（</a:t>
            </a:r>
            <a:r>
              <a:rPr lang="en-US" altLang="zh-CN" sz="1400" dirty="0" smtClean="0">
                <a:latin typeface="幼圆" pitchFamily="49" charset="-122"/>
                <a:ea typeface="幼圆" pitchFamily="49" charset="-122"/>
              </a:rPr>
              <a:t>CSSCI</a:t>
            </a:r>
            <a:r>
              <a:rPr lang="zh-CN" altLang="en-US" sz="1400" dirty="0" smtClean="0">
                <a:latin typeface="幼圆" pitchFamily="49" charset="-122"/>
                <a:ea typeface="幼圆" pitchFamily="49" charset="-122"/>
              </a:rPr>
              <a:t>）</a:t>
            </a:r>
            <a:endParaRPr lang="zh-CN" altLang="en-US" sz="1400" dirty="0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7" name="圆角矩形 10"/>
          <p:cNvSpPr/>
          <p:nvPr/>
        </p:nvSpPr>
        <p:spPr>
          <a:xfrm>
            <a:off x="285720" y="6215082"/>
            <a:ext cx="2928958" cy="428628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1" descr="D:\D盘\新生入学教育\新生教育ppt\《寻书》冯宝媛 数字媒体131_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63" y="285750"/>
            <a:ext cx="1071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12" descr="D:\D盘\新生入学教育\新生教育ppt\《静》王亚玲 国贸2112_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285750"/>
            <a:ext cx="11287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9" descr="D:\D盘\新生入学教育\新生教育ppt\《书之堡垒》李翔 软件142_副本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285750"/>
            <a:ext cx="121443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1000125"/>
            <a:ext cx="779938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矩形 4"/>
          <p:cNvSpPr>
            <a:spLocks noChangeArrowheads="1"/>
          </p:cNvSpPr>
          <p:nvPr/>
        </p:nvSpPr>
        <p:spPr bwMode="auto">
          <a:xfrm>
            <a:off x="715963" y="6273800"/>
            <a:ext cx="32845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CC66"/>
                </a:solidFill>
                <a:latin typeface="华文新魏" pitchFamily="2" charset="-122"/>
                <a:ea typeface="华文新魏" pitchFamily="2" charset="-122"/>
              </a:rPr>
              <a:t>图书馆资源与服务</a:t>
            </a:r>
            <a:r>
              <a:rPr lang="en-US" altLang="zh-CN">
                <a:solidFill>
                  <a:srgbClr val="00CC66"/>
                </a:solidFill>
                <a:latin typeface="华文新魏" pitchFamily="2" charset="-122"/>
                <a:ea typeface="华文新魏" pitchFamily="2" charset="-122"/>
              </a:rPr>
              <a:t>-</a:t>
            </a:r>
            <a:r>
              <a:rPr lang="zh-CN" altLang="en-US">
                <a:solidFill>
                  <a:srgbClr val="00CC66"/>
                </a:solidFill>
                <a:latin typeface="华文新魏" pitchFamily="2" charset="-122"/>
                <a:ea typeface="华文新魏" pitchFamily="2" charset="-122"/>
              </a:rPr>
              <a:t>本科生</a:t>
            </a:r>
            <a:r>
              <a:rPr lang="en-US" altLang="zh-CN">
                <a:solidFill>
                  <a:srgbClr val="00CC66"/>
                </a:solidFill>
                <a:latin typeface="华文新魏" pitchFamily="2" charset="-122"/>
                <a:ea typeface="华文新魏" pitchFamily="2" charset="-122"/>
              </a:rPr>
              <a:t>2017</a:t>
            </a:r>
            <a:endParaRPr lang="zh-CN" altLang="en-US">
              <a:solidFill>
                <a:srgbClr val="00CC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71500" y="285750"/>
            <a:ext cx="335756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11" tIns="45528" rIns="91011" bIns="45528" anchor="ctr"/>
          <a:lstStyle/>
          <a:p>
            <a:pPr>
              <a:buFontTx/>
              <a:buNone/>
              <a:defRPr/>
            </a:pPr>
            <a:r>
              <a:rPr lang="zh-CN" altLang="en-US" sz="3200" b="0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+mj-cs"/>
              </a:rPr>
              <a:t>外文电子资源</a:t>
            </a:r>
          </a:p>
        </p:txBody>
      </p:sp>
      <p:pic>
        <p:nvPicPr>
          <p:cNvPr id="47112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7563" y="6191250"/>
            <a:ext cx="7897812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857250" y="1806575"/>
            <a:ext cx="7747000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n"/>
              <a:defRPr/>
            </a:pPr>
            <a:r>
              <a:rPr lang="zh-CN" altLang="en-US" sz="2600" dirty="0">
                <a:solidFill>
                  <a:srgbClr val="FF0000"/>
                </a:solidFill>
              </a:rPr>
              <a:t> 全文数据库：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Elsevier(</a:t>
            </a:r>
            <a:r>
              <a:rPr lang="en-US" altLang="zh-CN" sz="2600" dirty="0" err="1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ScienceDirect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kern="100" dirty="0">
                <a:solidFill>
                  <a:schemeClr val="tx2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  <a:cs typeface="Times New Roman"/>
              </a:rPr>
              <a:t> 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EBSCO (FSS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TTC)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kern="100" dirty="0">
                <a:solidFill>
                  <a:schemeClr val="tx2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  <a:cs typeface="Times New Roman"/>
              </a:rPr>
              <a:t> 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IEEE/IET Electronic Library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IEL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）、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PQDT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Emerald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管理学期刊数据库、美国化学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ACS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数据库、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Springer Link</a:t>
            </a:r>
            <a:endParaRPr lang="zh-CN" altLang="en-US" sz="2600" dirty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defRPr/>
            </a:pPr>
            <a:endParaRPr lang="en-US" altLang="zh-CN" sz="2600" dirty="0">
              <a:solidFill>
                <a:srgbClr val="0070C0"/>
              </a:solidFill>
            </a:endParaRPr>
          </a:p>
          <a:p>
            <a:pPr algn="l">
              <a:buFont typeface="Wingdings" pitchFamily="2" charset="2"/>
              <a:buChar char="n"/>
              <a:defRPr/>
            </a:pPr>
            <a:r>
              <a:rPr lang="zh-CN" altLang="en-US" sz="2600" dirty="0">
                <a:solidFill>
                  <a:srgbClr val="FF0000"/>
                </a:solidFill>
              </a:rPr>
              <a:t>文摘索引数据库：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2600" dirty="0" err="1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Ei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Village 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工程索引、</a:t>
            </a:r>
            <a:endParaRPr lang="en-US" altLang="zh-CN" sz="2600" dirty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defRPr/>
            </a:pP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             Web of Science(SCI)</a:t>
            </a:r>
          </a:p>
          <a:p>
            <a:pPr>
              <a:defRPr/>
            </a:pP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                               中国科学引文数据库（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CSCD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sz="2600" dirty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defRPr/>
            </a:pP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                                中国社会科学引文索引（</a:t>
            </a:r>
            <a:r>
              <a:rPr lang="en-US" altLang="zh-CN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CSSCI</a:t>
            </a:r>
            <a:r>
              <a:rPr lang="zh-CN" altLang="en-US" sz="2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sz="2600" dirty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6086" cy="6858000"/>
          </a:xfrm>
          <a:prstGeom prst="rect">
            <a:avLst/>
          </a:prstGeom>
        </p:spPr>
      </p:pic>
      <p:sp>
        <p:nvSpPr>
          <p:cNvPr id="5" name="圆角矩形 10"/>
          <p:cNvSpPr/>
          <p:nvPr/>
        </p:nvSpPr>
        <p:spPr>
          <a:xfrm>
            <a:off x="357158" y="857232"/>
            <a:ext cx="928694" cy="357190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6" name="圆角矩形 10"/>
          <p:cNvSpPr/>
          <p:nvPr/>
        </p:nvSpPr>
        <p:spPr>
          <a:xfrm>
            <a:off x="357158" y="1285860"/>
            <a:ext cx="1857388" cy="428628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7" name="圆角矩形 10"/>
          <p:cNvSpPr/>
          <p:nvPr/>
        </p:nvSpPr>
        <p:spPr>
          <a:xfrm>
            <a:off x="428596" y="2857496"/>
            <a:ext cx="1857388" cy="571504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8" name="圆角矩形 10"/>
          <p:cNvSpPr/>
          <p:nvPr/>
        </p:nvSpPr>
        <p:spPr>
          <a:xfrm>
            <a:off x="428596" y="4214818"/>
            <a:ext cx="2000264" cy="785818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" name="圆角矩形 10"/>
          <p:cNvSpPr/>
          <p:nvPr/>
        </p:nvSpPr>
        <p:spPr>
          <a:xfrm>
            <a:off x="357158" y="5072074"/>
            <a:ext cx="2214578" cy="35719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0" name="圆角矩形 10"/>
          <p:cNvSpPr/>
          <p:nvPr/>
        </p:nvSpPr>
        <p:spPr>
          <a:xfrm>
            <a:off x="428596" y="5857892"/>
            <a:ext cx="2071702" cy="357190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28596" y="6286520"/>
            <a:ext cx="2214578" cy="35719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2" name="圆角矩形 10"/>
          <p:cNvSpPr/>
          <p:nvPr/>
        </p:nvSpPr>
        <p:spPr>
          <a:xfrm>
            <a:off x="428596" y="5502293"/>
            <a:ext cx="1857388" cy="284161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chemeClr val="accent2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3" name="圆角矩形 10"/>
          <p:cNvSpPr/>
          <p:nvPr/>
        </p:nvSpPr>
        <p:spPr>
          <a:xfrm>
            <a:off x="357158" y="3714752"/>
            <a:ext cx="2000264" cy="428628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4" name="圆角矩形 10"/>
          <p:cNvSpPr/>
          <p:nvPr/>
        </p:nvSpPr>
        <p:spPr>
          <a:xfrm>
            <a:off x="357158" y="1928802"/>
            <a:ext cx="1928826" cy="428628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928688"/>
            <a:ext cx="6440487" cy="7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TextBox 13"/>
          <p:cNvSpPr txBox="1"/>
          <p:nvPr/>
        </p:nvSpPr>
        <p:spPr>
          <a:xfrm>
            <a:off x="407988" y="214313"/>
            <a:ext cx="3878262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二、图书馆怎么用</a:t>
            </a:r>
          </a:p>
        </p:txBody>
      </p:sp>
      <p:pic>
        <p:nvPicPr>
          <p:cNvPr id="11" name="Picture 8" descr="7-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4925" y="927735"/>
            <a:ext cx="6177915" cy="504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9"/>
          <p:cNvSpPr txBox="1"/>
          <p:nvPr/>
        </p:nvSpPr>
        <p:spPr>
          <a:xfrm>
            <a:off x="4386263" y="1428750"/>
            <a:ext cx="12223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找书</a:t>
            </a:r>
          </a:p>
        </p:txBody>
      </p:sp>
      <p:sp>
        <p:nvSpPr>
          <p:cNvPr id="13" name="Text Box 10"/>
          <p:cNvSpPr txBox="1"/>
          <p:nvPr/>
        </p:nvSpPr>
        <p:spPr>
          <a:xfrm>
            <a:off x="1435100" y="2495550"/>
            <a:ext cx="156718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0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移动</a:t>
            </a:r>
          </a:p>
          <a:p>
            <a:pPr lvl="0" eaLnBrk="1" hangingPunct="1"/>
            <a:r>
              <a:rPr lang="zh-CN" altLang="en-US" sz="30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图书馆</a:t>
            </a:r>
          </a:p>
        </p:txBody>
      </p:sp>
      <p:sp>
        <p:nvSpPr>
          <p:cNvPr id="14" name="Text Box 11"/>
          <p:cNvSpPr txBox="1"/>
          <p:nvPr/>
        </p:nvSpPr>
        <p:spPr>
          <a:xfrm>
            <a:off x="3213418" y="4664393"/>
            <a:ext cx="14382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随书</a:t>
            </a:r>
          </a:p>
          <a:p>
            <a:pPr lvl="0" eaLnBrk="1" hangingPunct="1"/>
            <a:r>
              <a:rPr lang="zh-CN" altLang="en-US" sz="32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光盘</a:t>
            </a:r>
          </a:p>
        </p:txBody>
      </p:sp>
      <p:sp>
        <p:nvSpPr>
          <p:cNvPr id="15" name="Text Box 12"/>
          <p:cNvSpPr txBox="1"/>
          <p:nvPr/>
        </p:nvSpPr>
        <p:spPr>
          <a:xfrm>
            <a:off x="5896293" y="3573463"/>
            <a:ext cx="11160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借书</a:t>
            </a:r>
          </a:p>
        </p:txBody>
      </p:sp>
      <p:pic>
        <p:nvPicPr>
          <p:cNvPr id="48138" name="Picture 2" descr="D:\D盘\新生入学教育\新生教育ppt\《奋斗》史梓良 服设12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25" y="142875"/>
            <a:ext cx="1143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9" name="Picture 3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63" y="142875"/>
            <a:ext cx="100012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0" name="Picture 4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77175" y="142875"/>
            <a:ext cx="1030288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1" name="Picture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75" y="6191250"/>
            <a:ext cx="7897813" cy="9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14" grpId="0" bldLvl="0"/>
      <p:bldP spid="15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642918"/>
            <a:ext cx="3929090" cy="4935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/>
          </p:cNvPicPr>
          <p:nvPr/>
        </p:nvPicPr>
        <p:blipFill>
          <a:blip r:embed="rId2" cstate="print"/>
          <a:srcRect l="21654" t="19560" r="1576" b="6944"/>
          <a:stretch>
            <a:fillRect/>
          </a:stretch>
        </p:blipFill>
        <p:spPr>
          <a:xfrm>
            <a:off x="-20637" y="1588"/>
            <a:ext cx="9199562" cy="685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Text Box 4"/>
          <p:cNvSpPr txBox="1"/>
          <p:nvPr/>
        </p:nvSpPr>
        <p:spPr>
          <a:xfrm>
            <a:off x="6227763" y="6308725"/>
            <a:ext cx="284321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安徽工程大学图书馆</a:t>
            </a:r>
          </a:p>
        </p:txBody>
      </p:sp>
      <p:sp>
        <p:nvSpPr>
          <p:cNvPr id="49156" name="Text Box 5"/>
          <p:cNvSpPr txBox="1"/>
          <p:nvPr/>
        </p:nvSpPr>
        <p:spPr>
          <a:xfrm>
            <a:off x="5292725" y="3068638"/>
            <a:ext cx="3635375" cy="2868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993300"/>
                </a:solidFill>
                <a:latin typeface="华文新魏" pitchFamily="2" charset="-122"/>
                <a:ea typeface="华文新魏" pitchFamily="2" charset="-122"/>
              </a:rPr>
              <a:t>查询馆藏书刊信息、读者个人信息维护、新书新刊查询、读者借阅信息查询、随书光盘查询 </a:t>
            </a:r>
          </a:p>
          <a:p>
            <a:pPr lvl="0" algn="l" eaLnBrk="1" hangingPunct="1">
              <a:spcBef>
                <a:spcPct val="50000"/>
              </a:spcBef>
            </a:pPr>
            <a:endParaRPr lang="en-US" altLang="zh-CN" sz="2800" b="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9157" name="Text Box 6"/>
          <p:cNvSpPr txBox="1"/>
          <p:nvPr/>
        </p:nvSpPr>
        <p:spPr>
          <a:xfrm>
            <a:off x="698500" y="1042988"/>
            <a:ext cx="53133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endParaRPr lang="zh-CN" altLang="zh-CN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8" name="矩形 6"/>
          <p:cNvSpPr/>
          <p:nvPr/>
        </p:nvSpPr>
        <p:spPr>
          <a:xfrm>
            <a:off x="142875" y="285750"/>
            <a:ext cx="69294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、馆藏书目检索</a:t>
            </a:r>
            <a:r>
              <a:rPr lang="en-US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—OPAC</a:t>
            </a: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系统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5"/>
          <p:cNvSpPr/>
          <p:nvPr/>
        </p:nvSpPr>
        <p:spPr>
          <a:xfrm>
            <a:off x="468313" y="3284538"/>
            <a:ext cx="79565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609600" lvl="0" indent="-609600" algn="l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solidFill>
                  <a:srgbClr val="E62178"/>
                </a:solidFill>
                <a:latin typeface="Arial" panose="020B0604020202020204" pitchFamily="34" charset="0"/>
                <a:ea typeface="华文新魏" pitchFamily="2" charset="-122"/>
              </a:rPr>
              <a:t>例如：想找一本“公务员考试”方面的书</a:t>
            </a:r>
          </a:p>
        </p:txBody>
      </p:sp>
      <p:sp>
        <p:nvSpPr>
          <p:cNvPr id="50179" name="Text Box 6"/>
          <p:cNvSpPr txBox="1"/>
          <p:nvPr/>
        </p:nvSpPr>
        <p:spPr>
          <a:xfrm>
            <a:off x="179388" y="260350"/>
            <a:ext cx="5688012" cy="678815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如何查找、预约图书？</a:t>
            </a:r>
          </a:p>
        </p:txBody>
      </p:sp>
      <p:pic>
        <p:nvPicPr>
          <p:cNvPr id="50180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928688"/>
            <a:ext cx="6440487" cy="7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Picture 2" descr="D:\D盘\新生入学教育\新生教育ppt\《奋斗》史梓良 服设121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25" y="142875"/>
            <a:ext cx="1143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3" name="Picture 3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63" y="142875"/>
            <a:ext cx="100012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4" name="Picture 4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77175" y="142875"/>
            <a:ext cx="1030288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5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5" y="619125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8" name="Picture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7238" y="6286500"/>
            <a:ext cx="2743200" cy="27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6682" t="19611" r="20998" b="12714"/>
          <a:stretch>
            <a:fillRect/>
          </a:stretch>
        </p:blipFill>
        <p:spPr>
          <a:xfrm>
            <a:off x="-20637" y="-11112"/>
            <a:ext cx="9164637" cy="6869112"/>
          </a:xfrm>
        </p:spPr>
      </p:pic>
      <p:sp>
        <p:nvSpPr>
          <p:cNvPr id="51203" name="AutoShape 3"/>
          <p:cNvSpPr/>
          <p:nvPr/>
        </p:nvSpPr>
        <p:spPr>
          <a:xfrm>
            <a:off x="1979613" y="2206625"/>
            <a:ext cx="1584325" cy="501650"/>
          </a:xfrm>
          <a:prstGeom prst="wedgeRectCallout">
            <a:avLst>
              <a:gd name="adj1" fmla="val -76537"/>
              <a:gd name="adj2" fmla="val 65532"/>
            </a:avLst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dirty="0">
                <a:solidFill>
                  <a:srgbClr val="E6217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检索框</a:t>
            </a:r>
          </a:p>
        </p:txBody>
      </p:sp>
      <p:sp>
        <p:nvSpPr>
          <p:cNvPr id="51204" name="AutoShape 4"/>
          <p:cNvSpPr/>
          <p:nvPr/>
        </p:nvSpPr>
        <p:spPr>
          <a:xfrm>
            <a:off x="3924300" y="2924175"/>
            <a:ext cx="1727200" cy="576263"/>
          </a:xfrm>
          <a:prstGeom prst="wedgeRectCallout">
            <a:avLst>
              <a:gd name="adj1" fmla="val -144153"/>
              <a:gd name="adj2" fmla="val 73042"/>
            </a:avLst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dirty="0">
                <a:solidFill>
                  <a:srgbClr val="E6217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检索途径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/>
          </p:cNvPicPr>
          <p:nvPr/>
        </p:nvPicPr>
        <p:blipFill>
          <a:blip r:embed="rId2" cstate="print"/>
          <a:srcRect l="1230" t="15115" r="819" b="10394"/>
          <a:stretch>
            <a:fillRect/>
          </a:stretch>
        </p:blipFill>
        <p:spPr>
          <a:xfrm>
            <a:off x="-20637" y="0"/>
            <a:ext cx="9164637" cy="684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Rectangle 5"/>
          <p:cNvSpPr/>
          <p:nvPr/>
        </p:nvSpPr>
        <p:spPr>
          <a:xfrm flipV="1">
            <a:off x="0" y="2286000"/>
            <a:ext cx="1143000" cy="357188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8" name="AutoShape 6"/>
          <p:cNvSpPr/>
          <p:nvPr/>
        </p:nvSpPr>
        <p:spPr>
          <a:xfrm>
            <a:off x="928688" y="2719388"/>
            <a:ext cx="1714500" cy="2066925"/>
          </a:xfrm>
          <a:prstGeom prst="wedgeRectCallout">
            <a:avLst>
              <a:gd name="adj1" fmla="val -39773"/>
              <a:gd name="adj2" fmla="val -66736"/>
            </a:avLst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just" eaLnBrk="1" hangingPunct="1"/>
            <a:r>
              <a:rPr lang="zh-CN" altLang="en-US" sz="2400" b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检索结果可通过分类，文献类型，馆藏地等缩小检索范围</a:t>
            </a:r>
            <a:r>
              <a:rPr lang="zh-CN" altLang="en-US" sz="900" b="0" dirty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9" name="Rectangle 5"/>
          <p:cNvSpPr/>
          <p:nvPr/>
        </p:nvSpPr>
        <p:spPr>
          <a:xfrm flipV="1">
            <a:off x="7143750" y="1785938"/>
            <a:ext cx="1643063" cy="357187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0" name="AutoShape 6"/>
          <p:cNvSpPr/>
          <p:nvPr/>
        </p:nvSpPr>
        <p:spPr>
          <a:xfrm>
            <a:off x="6786563" y="2433638"/>
            <a:ext cx="1714500" cy="2066925"/>
          </a:xfrm>
          <a:prstGeom prst="wedgeRectCallout">
            <a:avLst>
              <a:gd name="adj1" fmla="val 4440"/>
              <a:gd name="adj2" fmla="val -63829"/>
            </a:avLst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just" eaLnBrk="1" hangingPunct="1"/>
            <a:r>
              <a:rPr lang="zh-CN" altLang="en-US" sz="2400" b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检索结果可按出版时间、题名、作者等进行降序升序排列</a:t>
            </a:r>
            <a:r>
              <a:rPr lang="zh-CN" altLang="en-US" sz="900" b="0" dirty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4"/>
          <p:cNvSpPr txBox="1"/>
          <p:nvPr/>
        </p:nvSpPr>
        <p:spPr>
          <a:xfrm>
            <a:off x="2032000" y="3292475"/>
            <a:ext cx="5080000" cy="273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索书号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251" name="Picture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5750"/>
            <a:ext cx="9144000" cy="657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AutoShape 5"/>
          <p:cNvSpPr/>
          <p:nvPr/>
        </p:nvSpPr>
        <p:spPr>
          <a:xfrm>
            <a:off x="4572000" y="1928813"/>
            <a:ext cx="1657350" cy="647700"/>
          </a:xfrm>
          <a:prstGeom prst="wedgeRectCallout">
            <a:avLst>
              <a:gd name="adj1" fmla="val -131745"/>
              <a:gd name="adj2" fmla="val 44315"/>
            </a:avLst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dirty="0">
                <a:solidFill>
                  <a:srgbClr val="E6217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索书号</a:t>
            </a:r>
          </a:p>
        </p:txBody>
      </p:sp>
      <p:sp>
        <p:nvSpPr>
          <p:cNvPr id="16" name="Oval 6"/>
          <p:cNvSpPr/>
          <p:nvPr/>
        </p:nvSpPr>
        <p:spPr>
          <a:xfrm>
            <a:off x="1979613" y="2289175"/>
            <a:ext cx="1223962" cy="4318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Oval 7"/>
          <p:cNvSpPr/>
          <p:nvPr/>
        </p:nvSpPr>
        <p:spPr>
          <a:xfrm>
            <a:off x="2714625" y="4294188"/>
            <a:ext cx="719138" cy="1920875"/>
          </a:xfrm>
          <a:prstGeom prst="ellipse">
            <a:avLst/>
          </a:prstGeom>
          <a:noFill/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Oval 8"/>
          <p:cNvSpPr/>
          <p:nvPr/>
        </p:nvSpPr>
        <p:spPr>
          <a:xfrm>
            <a:off x="7597775" y="4365625"/>
            <a:ext cx="863600" cy="431800"/>
          </a:xfrm>
          <a:prstGeom prst="ellipse">
            <a:avLst/>
          </a:prstGeom>
          <a:noFill/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AutoShape 9"/>
          <p:cNvSpPr/>
          <p:nvPr/>
        </p:nvSpPr>
        <p:spPr>
          <a:xfrm>
            <a:off x="7162800" y="3140075"/>
            <a:ext cx="1766888" cy="720725"/>
          </a:xfrm>
          <a:prstGeom prst="wedgeRoundRectCallout">
            <a:avLst>
              <a:gd name="adj1" fmla="val 44069"/>
              <a:gd name="adj2" fmla="val 235375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若此书全部借</a:t>
            </a:r>
            <a:endParaRPr lang="en-US" altLang="zh-CN" dirty="0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出可以预约</a:t>
            </a:r>
          </a:p>
        </p:txBody>
      </p:sp>
      <p:sp>
        <p:nvSpPr>
          <p:cNvPr id="20" name="AutoShape 10"/>
          <p:cNvSpPr/>
          <p:nvPr/>
        </p:nvSpPr>
        <p:spPr>
          <a:xfrm rot="10800000" flipH="1" flipV="1">
            <a:off x="285750" y="3495675"/>
            <a:ext cx="1873250" cy="647700"/>
          </a:xfrm>
          <a:prstGeom prst="wedgeRectCallout">
            <a:avLst>
              <a:gd name="adj1" fmla="val -27292"/>
              <a:gd name="adj2" fmla="val 119667"/>
            </a:avLst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dirty="0">
                <a:solidFill>
                  <a:srgbClr val="E6217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复本信息</a:t>
            </a:r>
          </a:p>
        </p:txBody>
      </p:sp>
      <p:sp>
        <p:nvSpPr>
          <p:cNvPr id="21" name="Rectangle 11"/>
          <p:cNvSpPr/>
          <p:nvPr/>
        </p:nvSpPr>
        <p:spPr>
          <a:xfrm>
            <a:off x="142875" y="4286250"/>
            <a:ext cx="8858250" cy="24288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Oval 12"/>
          <p:cNvSpPr/>
          <p:nvPr/>
        </p:nvSpPr>
        <p:spPr>
          <a:xfrm>
            <a:off x="5926138" y="4294188"/>
            <a:ext cx="574675" cy="1349375"/>
          </a:xfrm>
          <a:prstGeom prst="ellipse">
            <a:avLst/>
          </a:prstGeom>
          <a:noFill/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Oval 8"/>
          <p:cNvSpPr/>
          <p:nvPr/>
        </p:nvSpPr>
        <p:spPr>
          <a:xfrm>
            <a:off x="4000500" y="4357688"/>
            <a:ext cx="1285875" cy="1928812"/>
          </a:xfrm>
          <a:prstGeom prst="ellipse">
            <a:avLst/>
          </a:prstGeom>
          <a:noFill/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25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3267075"/>
            <a:ext cx="1019175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6" name="AutoShape 3"/>
          <p:cNvSpPr/>
          <p:nvPr/>
        </p:nvSpPr>
        <p:spPr>
          <a:xfrm>
            <a:off x="3571875" y="3500438"/>
            <a:ext cx="2214563" cy="428625"/>
          </a:xfrm>
          <a:prstGeom prst="wedgeRectCallout">
            <a:avLst>
              <a:gd name="adj1" fmla="val -75014"/>
              <a:gd name="adj2" fmla="val -50000"/>
            </a:avLst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just" eaLnBrk="1" hangingPunct="1"/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点击下载随书光盘</a:t>
            </a:r>
            <a:endParaRPr lang="zh-CN" altLang="x-none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27" name="Picture 15"/>
          <p:cNvPicPr>
            <a:picLocks noChangeAspect="1"/>
          </p:cNvPicPr>
          <p:nvPr/>
        </p:nvPicPr>
        <p:blipFill>
          <a:blip r:embed="rId4" cstate="print"/>
          <a:srcRect t="11679" r="62000" b="3467"/>
          <a:stretch>
            <a:fillRect/>
          </a:stretch>
        </p:blipFill>
        <p:spPr>
          <a:xfrm>
            <a:off x="6286500" y="1143000"/>
            <a:ext cx="963613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10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89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/>
          <p:nvPr/>
        </p:nvSpPr>
        <p:spPr>
          <a:xfrm>
            <a:off x="323850" y="260350"/>
            <a:ext cx="48942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  <a:buClr>
                <a:schemeClr val="accent1"/>
              </a:buClr>
            </a:pPr>
            <a:r>
              <a:rPr lang="en-US" altLang="zh-CN" sz="32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中国图书馆分类法</a:t>
            </a:r>
            <a:r>
              <a:rPr lang="en-US" altLang="zh-CN" sz="32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》</a:t>
            </a:r>
          </a:p>
        </p:txBody>
      </p:sp>
      <p:sp>
        <p:nvSpPr>
          <p:cNvPr id="55299" name="Rectangle 3"/>
          <p:cNvSpPr/>
          <p:nvPr/>
        </p:nvSpPr>
        <p:spPr>
          <a:xfrm>
            <a:off x="684213" y="1196975"/>
            <a:ext cx="7524750" cy="4921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lnSpc>
                <a:spcPct val="12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en-US" altLang="zh-CN" sz="28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28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我馆图书按照</a:t>
            </a:r>
            <a:r>
              <a:rPr lang="en-US" altLang="zh-CN" sz="28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中国图书馆分类法</a:t>
            </a:r>
            <a:r>
              <a:rPr lang="en-US" altLang="zh-CN" sz="28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进行分类，它包括五大部类，二十二个基本类目。用一个汉语拼音字母标识一个大类，每个大类下根据图书内容的不同属性，又划分成若干次级类目。这样一层一层地复分下去，便形成一个有条理、有系统、有一定内在联系的、逐步展开的类目表。 </a:t>
            </a:r>
          </a:p>
          <a:p>
            <a:pPr lvl="0" algn="l" eaLnBrk="1" hangingPunct="1">
              <a:lnSpc>
                <a:spcPct val="12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zh-CN" altLang="en-US" sz="28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由汉语拼音字母和阿拉伯数字组成分类号标识每一个类目</a:t>
            </a:r>
          </a:p>
        </p:txBody>
      </p:sp>
      <p:pic>
        <p:nvPicPr>
          <p:cNvPr id="55300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928688"/>
            <a:ext cx="6440487" cy="7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2" name="Picture 2" descr="D:\D盘\新生入学教育\新生教育ppt\《奋斗》史梓良 服设121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25" y="142875"/>
            <a:ext cx="1143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3" name="Picture 3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63" y="142875"/>
            <a:ext cx="100012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4" name="Picture 4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77175" y="142875"/>
            <a:ext cx="1030288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5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5" y="619125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8" name="Picture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7238" y="6286500"/>
            <a:ext cx="2743200" cy="27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TMAA5CAXH18G9CAZXS5I7CA4VSWSQCA7ZLVLJCA2WN9GGCARFJKVWCA81XFIJCALNCPT4CAPHLSVVCAAFSW2PCAUDCQ4BCA74W5SYCA3VS9Z5CAF7K9YCCATFKXUECALMMDKLCA8361UGCAPQ4AR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1987" name="Group 3"/>
          <p:cNvGraphicFramePr>
            <a:graphicFrameLocks noGrp="1"/>
          </p:cNvGraphicFramePr>
          <p:nvPr>
            <p:ph idx="1"/>
          </p:nvPr>
        </p:nvGraphicFramePr>
        <p:xfrm>
          <a:off x="-19050" y="-9525"/>
          <a:ext cx="9163050" cy="6970715"/>
        </p:xfrm>
        <a:graphic>
          <a:graphicData uri="http://schemas.openxmlformats.org/drawingml/2006/table">
            <a:tbl>
              <a:tblPr/>
              <a:tblGrid>
                <a:gridCol w="1409700"/>
                <a:gridCol w="658813"/>
                <a:gridCol w="2359025"/>
                <a:gridCol w="1087437"/>
                <a:gridCol w="755650"/>
                <a:gridCol w="2892425"/>
              </a:tblGrid>
              <a:tr h="814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马克思主义、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列宁主义、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毛泽东思想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马克思主义、列宁主义、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毛泽东思想、邓小平理论 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rowSpan="1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自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然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科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TD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矿业工程 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哲学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哲学、宗教 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石油、天然气工业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11150">
                <a:tc rowSpan="9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社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会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科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社会科学总论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TF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冶金工业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095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政治、法律 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TG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金属学与金属工艺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095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军事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机械、仪表工业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111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经济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TJ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武器工业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5048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文化、科学、教育、体育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TK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能源与动力工程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语言、文字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TL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原子能技术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文学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TM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电工技术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07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艺术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TN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无线电电子学、电信技术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111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历史、地理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TP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自动化技术、计算机技术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11150"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自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然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科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自然科学总论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TQ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化学工业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07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数理科学和化学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TS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轻工业、手工业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111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天文学、地球科学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TU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建筑科学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111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生物科学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水利工程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111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医药、卫生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交通运输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07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农业科学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航空、航天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111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工业技术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环境科学、安全科学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6365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TB 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一般工业技术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综合性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图书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 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综合性图书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250825" y="2325688"/>
            <a:ext cx="8715375" cy="3771900"/>
          </a:xfrm>
        </p:spPr>
        <p:txBody>
          <a:bodyPr vert="horz" wrap="square" lIns="91011" tIns="45528" rIns="91011" bIns="45528" anchor="t">
            <a:spAutoFit/>
          </a:bodyPr>
          <a:lstStyle/>
          <a:p>
            <a:pPr>
              <a:buNone/>
            </a:pPr>
            <a:r>
              <a:rPr lang="zh-CN" altLang="en-US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    相同主题的书，使用同一个</a:t>
            </a:r>
            <a:r>
              <a:rPr lang="zh-CN" altLang="en-US" sz="2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“分类号”</a:t>
            </a:r>
            <a:r>
              <a:rPr lang="zh-CN" altLang="en-US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，为了区别同一类的不同图书，根据图书到馆的先后顺序</a:t>
            </a:r>
            <a:r>
              <a:rPr lang="en-US" altLang="zh-CN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给出一个“种次号”，置于“分类号”的下方。“分类号”和“种次号”共同确定了每种图书的具体排架位置，组成了每种图书的</a:t>
            </a:r>
            <a:r>
              <a:rPr lang="zh-CN" altLang="en-US" sz="2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“索书号”</a:t>
            </a:r>
            <a:r>
              <a:rPr lang="zh-CN" altLang="en-US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2600" b="1" dirty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例如：“</a:t>
            </a:r>
            <a:r>
              <a:rPr lang="en-US" altLang="zh-CN" sz="2600" b="1" dirty="0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TP309-43/125</a:t>
            </a:r>
            <a:r>
              <a:rPr lang="en-US" altLang="zh-CN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“TP309-43”</a:t>
            </a:r>
            <a:r>
              <a:rPr lang="zh-CN" altLang="en-US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为“类号”，</a:t>
            </a:r>
            <a:r>
              <a:rPr lang="en-US" altLang="zh-CN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“125”</a:t>
            </a:r>
            <a:r>
              <a:rPr lang="zh-CN" altLang="en-US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为“种次号”，表明该“索书号”代表的图书是本馆所收藏的安全保密”类第</a:t>
            </a:r>
            <a:r>
              <a:rPr lang="en-US" altLang="zh-CN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125</a:t>
            </a:r>
            <a:r>
              <a:rPr lang="zh-CN" altLang="en-US" sz="2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种图书，读者即可按序在书架上找到该书。</a:t>
            </a:r>
          </a:p>
        </p:txBody>
      </p:sp>
      <p:sp>
        <p:nvSpPr>
          <p:cNvPr id="43012" name="Text Box 4"/>
          <p:cNvSpPr txBox="1"/>
          <p:nvPr/>
        </p:nvSpPr>
        <p:spPr>
          <a:xfrm>
            <a:off x="976313" y="1027113"/>
            <a:ext cx="41005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2400" dirty="0">
                <a:solidFill>
                  <a:srgbClr val="0072DA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TP  </a:t>
            </a:r>
            <a:r>
              <a:rPr lang="zh-CN" altLang="en-US" sz="2400" dirty="0">
                <a:solidFill>
                  <a:srgbClr val="0072DA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自动化技术、计算机技术</a:t>
            </a:r>
          </a:p>
        </p:txBody>
      </p:sp>
      <p:sp>
        <p:nvSpPr>
          <p:cNvPr id="43013" name="Text Box 5"/>
          <p:cNvSpPr txBox="1"/>
          <p:nvPr/>
        </p:nvSpPr>
        <p:spPr>
          <a:xfrm>
            <a:off x="971550" y="1458913"/>
            <a:ext cx="3024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2400" dirty="0">
                <a:solidFill>
                  <a:srgbClr val="0072DA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TP309</a:t>
            </a:r>
            <a:r>
              <a:rPr lang="zh-CN" altLang="en-US" sz="2400" dirty="0">
                <a:solidFill>
                  <a:srgbClr val="0072DA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　安全保密</a:t>
            </a:r>
          </a:p>
        </p:txBody>
      </p:sp>
      <p:sp>
        <p:nvSpPr>
          <p:cNvPr id="43014" name="Text Box 6"/>
          <p:cNvSpPr txBox="1"/>
          <p:nvPr/>
        </p:nvSpPr>
        <p:spPr>
          <a:xfrm>
            <a:off x="900113" y="1892300"/>
            <a:ext cx="387826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2400" dirty="0">
                <a:solidFill>
                  <a:srgbClr val="0072DA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TP309.1</a:t>
            </a:r>
            <a:r>
              <a:rPr lang="zh-CN" altLang="en-US" sz="2400" dirty="0">
                <a:solidFill>
                  <a:srgbClr val="0072DA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　计算机设备安全</a:t>
            </a:r>
          </a:p>
        </p:txBody>
      </p:sp>
      <p:sp>
        <p:nvSpPr>
          <p:cNvPr id="43015" name="Text Box 7"/>
          <p:cNvSpPr txBox="1"/>
          <p:nvPr/>
        </p:nvSpPr>
        <p:spPr>
          <a:xfrm>
            <a:off x="466725" y="266700"/>
            <a:ext cx="4773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36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分类号和索书号</a:t>
            </a:r>
          </a:p>
        </p:txBody>
      </p:sp>
      <p:pic>
        <p:nvPicPr>
          <p:cNvPr id="57351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928688"/>
            <a:ext cx="6440487" cy="7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3" name="Picture 2" descr="D:\D盘\新生入学教育\新生教育ppt\《奋斗》史梓良 服设121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25" y="142875"/>
            <a:ext cx="1143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4" name="Picture 3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63" y="142875"/>
            <a:ext cx="100012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5" name="Picture 4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77175" y="142875"/>
            <a:ext cx="1030288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6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5" y="6191250"/>
            <a:ext cx="7897813" cy="9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3" grpId="0"/>
      <p:bldP spid="430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Group 2"/>
          <p:cNvGraphicFramePr>
            <a:graphicFrameLocks noGrp="1"/>
          </p:cNvGraphicFramePr>
          <p:nvPr/>
        </p:nvGraphicFramePr>
        <p:xfrm>
          <a:off x="468313" y="1195388"/>
          <a:ext cx="7848600" cy="4897439"/>
        </p:xfrm>
        <a:graphic>
          <a:graphicData uri="http://schemas.openxmlformats.org/drawingml/2006/table">
            <a:tbl>
              <a:tblPr/>
              <a:tblGrid>
                <a:gridCol w="2854325"/>
                <a:gridCol w="1855787"/>
                <a:gridCol w="1141413"/>
                <a:gridCol w="1997075"/>
              </a:tblGrid>
              <a:tr h="846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书     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分类号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种次号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索书号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809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成功心理学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B848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56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B848/56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高等数学典型题精讲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O13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425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O13/425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809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英语学习方法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H319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125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H319/125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809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传记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K8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K8/89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网络安全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TP393.08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35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itchFamily="34" charset="0"/>
                          <a:ea typeface="宋体" panose="02010600030101010101" pitchFamily="2" charset="-122"/>
                        </a:rPr>
                        <a:t>TP393.08/35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58407" name="Oval 39"/>
          <p:cNvSpPr/>
          <p:nvPr/>
        </p:nvSpPr>
        <p:spPr>
          <a:xfrm>
            <a:off x="6084888" y="1341438"/>
            <a:ext cx="2447925" cy="511175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408" name="Text Box 40"/>
          <p:cNvSpPr txBox="1"/>
          <p:nvPr/>
        </p:nvSpPr>
        <p:spPr>
          <a:xfrm>
            <a:off x="539750" y="312738"/>
            <a:ext cx="23764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3399"/>
                </a:solidFill>
                <a:latin typeface="华文新魏" pitchFamily="2" charset="-122"/>
                <a:ea typeface="华文新魏" pitchFamily="2" charset="-122"/>
              </a:rPr>
              <a:t>索书号</a:t>
            </a:r>
          </a:p>
        </p:txBody>
      </p:sp>
      <p:sp>
        <p:nvSpPr>
          <p:cNvPr id="58409" name="Rectangle 42"/>
          <p:cNvSpPr/>
          <p:nvPr/>
        </p:nvSpPr>
        <p:spPr>
          <a:xfrm>
            <a:off x="539750" y="5805488"/>
            <a:ext cx="8280400" cy="1052512"/>
          </a:xfrm>
          <a:prstGeom prst="rect">
            <a:avLst/>
          </a:prstGeom>
          <a:noFill/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8410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928688"/>
            <a:ext cx="6440487" cy="7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12" name="Picture 2" descr="D:\D盘\新生入学教育\新生教育ppt\《奋斗》史梓良 服设121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25" y="142875"/>
            <a:ext cx="1143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13" name="Picture 3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63" y="142875"/>
            <a:ext cx="100012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14" name="Picture 4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77175" y="142875"/>
            <a:ext cx="1030288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15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5" y="6191250"/>
            <a:ext cx="7897813" cy="9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endParaRPr lang="zh-CN" altLang="zh-CN" dirty="0"/>
          </a:p>
        </p:txBody>
      </p:sp>
      <p:sp>
        <p:nvSpPr>
          <p:cNvPr id="7065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0000" tIns="46800" rIns="90000" bIns="46800" anchor="t"/>
          <a:lstStyle/>
          <a:p>
            <a:endParaRPr lang="zh-CN" altLang="zh-CN" dirty="0"/>
          </a:p>
        </p:txBody>
      </p:sp>
      <p:pic>
        <p:nvPicPr>
          <p:cNvPr id="70660" name="Picture 4" descr="DSC06142"/>
          <p:cNvPicPr>
            <a:picLocks noChangeAspect="1"/>
          </p:cNvPicPr>
          <p:nvPr/>
        </p:nvPicPr>
        <p:blipFill>
          <a:blip r:embed="rId2" cstate="print"/>
          <a:srcRect l="4083"/>
          <a:stretch>
            <a:fillRect/>
          </a:stretch>
        </p:blipFill>
        <p:spPr>
          <a:xfrm>
            <a:off x="14605" y="0"/>
            <a:ext cx="91382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5" name="Text Box 5"/>
          <p:cNvSpPr txBox="1"/>
          <p:nvPr/>
        </p:nvSpPr>
        <p:spPr>
          <a:xfrm>
            <a:off x="3985260" y="59690"/>
            <a:ext cx="4199255" cy="1737360"/>
          </a:xfrm>
          <a:prstGeom prst="rect">
            <a:avLst/>
          </a:prstGeom>
          <a:solidFill>
            <a:srgbClr val="8AF8D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>
            <a:spAutoFit/>
          </a:bodyPr>
          <a:lstStyle/>
          <a:p>
            <a:pPr lvl="0" algn="ctr"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GB" sz="3600" dirty="0">
                <a:solidFill>
                  <a:srgbClr val="7030A0"/>
                </a:solidFill>
                <a:latin typeface="Arial" panose="020B0604020202020204" pitchFamily="34" charset="0"/>
                <a:ea typeface="华文新魏" pitchFamily="2" charset="-122"/>
              </a:rPr>
              <a:t>按索书号从上到下、从左至右、从小到大排列</a:t>
            </a:r>
          </a:p>
        </p:txBody>
      </p:sp>
      <p:sp>
        <p:nvSpPr>
          <p:cNvPr id="81926" name="AutoShape 6"/>
          <p:cNvSpPr/>
          <p:nvPr/>
        </p:nvSpPr>
        <p:spPr>
          <a:xfrm rot="5460000" flipV="1">
            <a:off x="2049463" y="4121150"/>
            <a:ext cx="2301875" cy="306388"/>
          </a:xfrm>
          <a:prstGeom prst="rightArrow">
            <a:avLst>
              <a:gd name="adj1" fmla="val 26287"/>
              <a:gd name="adj2" fmla="val 191927"/>
            </a:avLst>
          </a:prstGeom>
          <a:solidFill>
            <a:srgbClr val="00FF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Plastic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/>
          <a:p>
            <a:pPr lvl="0"/>
            <a:endParaRPr lang="zh-CN" altLang="en-US" dirty="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81927" name="AutoShape 7"/>
          <p:cNvSpPr/>
          <p:nvPr/>
        </p:nvSpPr>
        <p:spPr>
          <a:xfrm>
            <a:off x="1371600" y="2819400"/>
            <a:ext cx="1584325" cy="431800"/>
          </a:xfrm>
          <a:prstGeom prst="rightArrow">
            <a:avLst>
              <a:gd name="adj1" fmla="val 50000"/>
              <a:gd name="adj2" fmla="val 91727"/>
            </a:avLst>
          </a:prstGeom>
          <a:solidFill>
            <a:srgbClr val="00FF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4" dir="b"/>
          </a:scene3d>
          <a:sp3d extrusionH="3286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/>
          <a:p>
            <a:pPr lvl="0"/>
            <a:endParaRPr lang="zh-CN" altLang="en-US" dirty="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81928" name="AutoShape 8"/>
          <p:cNvSpPr/>
          <p:nvPr/>
        </p:nvSpPr>
        <p:spPr>
          <a:xfrm rot="-1429003">
            <a:off x="1447800" y="5638800"/>
            <a:ext cx="2881313" cy="819150"/>
          </a:xfrm>
          <a:prstGeom prst="curvedUpArrow">
            <a:avLst>
              <a:gd name="adj1" fmla="val 70348"/>
              <a:gd name="adj2" fmla="val 140697"/>
              <a:gd name="adj3" fmla="val 33333"/>
            </a:avLst>
          </a:prstGeom>
          <a:solidFill>
            <a:srgbClr val="00CC0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59399" name="矩形标注 6"/>
          <p:cNvSpPr/>
          <p:nvPr/>
        </p:nvSpPr>
        <p:spPr>
          <a:xfrm>
            <a:off x="6376988" y="2069465"/>
            <a:ext cx="1285875" cy="1143000"/>
          </a:xfrm>
          <a:prstGeom prst="wedgeRectCallout">
            <a:avLst>
              <a:gd name="adj1" fmla="val 83963"/>
              <a:gd name="adj2" fmla="val 50921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sz="32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索书号</a:t>
            </a:r>
            <a:endParaRPr lang="en-US" altLang="zh-CN" sz="3200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在这里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 bldLvl="0" animBg="1"/>
      <p:bldP spid="81926" grpId="0" bldLvl="0" animBg="1"/>
      <p:bldP spid="81927" grpId="0" bldLvl="0" animBg="1"/>
      <p:bldP spid="819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928688"/>
            <a:ext cx="7643812" cy="84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Picture 1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5813" y="1447800"/>
            <a:ext cx="7802562" cy="426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9" name="Picture 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93750" y="6153150"/>
            <a:ext cx="7278688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443" y="928688"/>
            <a:ext cx="7643812" cy="84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2194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0750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2163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86130" y="6153150"/>
            <a:ext cx="7278688" cy="13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4786314" y="5072074"/>
            <a:ext cx="3857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“</a:t>
            </a:r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4.23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”世界读书日</a:t>
            </a:r>
            <a:endParaRPr lang="en-US" altLang="zh-CN" sz="3200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读者服务宣传月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/>
          </p:nvPr>
        </p:nvSpPr>
        <p:spPr>
          <a:xfrm>
            <a:off x="52705" y="156845"/>
            <a:ext cx="2363788" cy="79216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GB" altLang="zh-CN" sz="3600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GB" sz="3600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练习</a:t>
            </a:r>
          </a:p>
        </p:txBody>
      </p:sp>
      <p:sp>
        <p:nvSpPr>
          <p:cNvPr id="71683" name="Text Box 3"/>
          <p:cNvSpPr txBox="1"/>
          <p:nvPr/>
        </p:nvSpPr>
        <p:spPr>
          <a:xfrm>
            <a:off x="838200" y="1111250"/>
            <a:ext cx="687387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ts val="800"/>
              </a:spcBef>
            </a:pPr>
            <a:r>
              <a:rPr lang="zh-CN" altLang="en-GB" sz="2800" dirty="0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请按图书馆图书排架顺序排列下列索书号</a:t>
            </a:r>
          </a:p>
        </p:txBody>
      </p:sp>
      <p:sp>
        <p:nvSpPr>
          <p:cNvPr id="71684" name="Text Box 4"/>
          <p:cNvSpPr txBox="1"/>
          <p:nvPr/>
        </p:nvSpPr>
        <p:spPr>
          <a:xfrm>
            <a:off x="685800" y="1600200"/>
            <a:ext cx="8077200" cy="2246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GB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幼圆" pitchFamily="49" charset="-122"/>
              </a:rPr>
              <a:t>Z227/3      B848/56        TH122/6      O6-62/34</a:t>
            </a:r>
          </a:p>
          <a:p>
            <a:pPr lvl="0">
              <a:spcBef>
                <a:spcPct val="50000"/>
              </a:spcBef>
            </a:pPr>
            <a:r>
              <a:rPr lang="en-GB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幼圆" pitchFamily="49" charset="-122"/>
              </a:rPr>
              <a:t>TP391.4/1178      H310/5 </a:t>
            </a:r>
            <a:r>
              <a:rPr lang="en-GB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幼圆" pitchFamily="49" charset="-122"/>
              </a:rPr>
              <a:t>      </a:t>
            </a:r>
            <a:r>
              <a:rPr lang="en-US" altLang="zh-CN" sz="2800" dirty="0" smtClean="0">
                <a:latin typeface="Times New Roman" panose="02020603050405020304" pitchFamily="18" charset="0"/>
                <a:ea typeface="幼圆" pitchFamily="49" charset="-122"/>
              </a:rPr>
              <a:t>TP312JA/101</a:t>
            </a:r>
            <a:endParaRPr lang="en-GB" altLang="zh-CN" sz="2800" dirty="0">
              <a:latin typeface="Times New Roman" panose="02020603050405020304" pitchFamily="18" charset="0"/>
              <a:ea typeface="幼圆" pitchFamily="49" charset="-122"/>
            </a:endParaRPr>
          </a:p>
          <a:p>
            <a:pPr lvl="0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GB" altLang="zh-CN" sz="2800" dirty="0">
                <a:latin typeface="Times New Roman" panose="02020603050405020304" pitchFamily="18" charset="0"/>
                <a:ea typeface="幼圆" pitchFamily="49" charset="-122"/>
              </a:rPr>
              <a:t>O6/54      G306/4      TP316.2/2     H310.42-44/117      </a:t>
            </a:r>
          </a:p>
          <a:p>
            <a:pPr lvl="0"/>
            <a:endParaRPr lang="en-GB" altLang="zh-CN" sz="2800" dirty="0">
              <a:solidFill>
                <a:schemeClr val="tx1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82949" name="Text Box 5"/>
          <p:cNvSpPr txBox="1"/>
          <p:nvPr/>
        </p:nvSpPr>
        <p:spPr>
          <a:xfrm>
            <a:off x="457200" y="4057650"/>
            <a:ext cx="1582738" cy="544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B848/56</a:t>
            </a:r>
          </a:p>
        </p:txBody>
      </p:sp>
      <p:sp>
        <p:nvSpPr>
          <p:cNvPr id="82950" name="Text Box 6"/>
          <p:cNvSpPr txBox="1"/>
          <p:nvPr/>
        </p:nvSpPr>
        <p:spPr>
          <a:xfrm>
            <a:off x="2308225" y="4057650"/>
            <a:ext cx="1425575" cy="544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G306/4</a:t>
            </a:r>
          </a:p>
        </p:txBody>
      </p:sp>
      <p:sp>
        <p:nvSpPr>
          <p:cNvPr id="82951" name="Text Box 7"/>
          <p:cNvSpPr txBox="1"/>
          <p:nvPr/>
        </p:nvSpPr>
        <p:spPr>
          <a:xfrm>
            <a:off x="3910013" y="4114800"/>
            <a:ext cx="1423987" cy="546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H310/5</a:t>
            </a:r>
          </a:p>
        </p:txBody>
      </p:sp>
      <p:sp>
        <p:nvSpPr>
          <p:cNvPr id="82952" name="Text Box 8"/>
          <p:cNvSpPr txBox="1"/>
          <p:nvPr/>
        </p:nvSpPr>
        <p:spPr>
          <a:xfrm>
            <a:off x="5578475" y="4059238"/>
            <a:ext cx="2879725" cy="10334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H310.42-44/117</a:t>
            </a:r>
          </a:p>
          <a:p>
            <a:pPr lvl="0"/>
            <a:endParaRPr lang="en-GB" altLang="zh-CN" sz="3200" b="1" dirty="0">
              <a:solidFill>
                <a:srgbClr val="FF0066"/>
              </a:solidFill>
              <a:latin typeface="Times New Roman" panose="02020603050405020304" pitchFamily="18" charset="0"/>
              <a:ea typeface="DotumChe" panose="020B0609000101010101" pitchFamily="49" charset="-127"/>
            </a:endParaRPr>
          </a:p>
        </p:txBody>
      </p:sp>
      <p:sp>
        <p:nvSpPr>
          <p:cNvPr id="82953" name="Text Box 9"/>
          <p:cNvSpPr txBox="1"/>
          <p:nvPr/>
        </p:nvSpPr>
        <p:spPr>
          <a:xfrm>
            <a:off x="2435225" y="4865688"/>
            <a:ext cx="1222375" cy="544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O6/54</a:t>
            </a:r>
          </a:p>
        </p:txBody>
      </p:sp>
      <p:sp>
        <p:nvSpPr>
          <p:cNvPr id="82954" name="Text Box 10"/>
          <p:cNvSpPr txBox="1"/>
          <p:nvPr/>
        </p:nvSpPr>
        <p:spPr>
          <a:xfrm>
            <a:off x="447675" y="4865688"/>
            <a:ext cx="1762125" cy="544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O6-62/34</a:t>
            </a:r>
          </a:p>
        </p:txBody>
      </p:sp>
      <p:sp>
        <p:nvSpPr>
          <p:cNvPr id="82955" name="Text Box 11"/>
          <p:cNvSpPr txBox="1"/>
          <p:nvPr/>
        </p:nvSpPr>
        <p:spPr>
          <a:xfrm>
            <a:off x="3867150" y="4941888"/>
            <a:ext cx="1695450" cy="544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TH122/6</a:t>
            </a:r>
          </a:p>
        </p:txBody>
      </p:sp>
      <p:sp>
        <p:nvSpPr>
          <p:cNvPr id="82956" name="Text Box 12"/>
          <p:cNvSpPr txBox="1"/>
          <p:nvPr/>
        </p:nvSpPr>
        <p:spPr>
          <a:xfrm>
            <a:off x="5654675" y="4906963"/>
            <a:ext cx="255550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TP312JA/101</a:t>
            </a:r>
            <a:endParaRPr lang="en-GB" altLang="zh-CN" sz="3200" b="1" dirty="0">
              <a:solidFill>
                <a:srgbClr val="FF0000"/>
              </a:solidFill>
              <a:latin typeface="Times New Roman" pitchFamily="18" charset="0"/>
              <a:ea typeface="DotumChe" panose="020B0609000101010101" pitchFamily="49" charset="-127"/>
              <a:cs typeface="Times New Roman" pitchFamily="18" charset="0"/>
            </a:endParaRPr>
          </a:p>
        </p:txBody>
      </p:sp>
      <p:sp>
        <p:nvSpPr>
          <p:cNvPr id="82957" name="Text Box 13"/>
          <p:cNvSpPr txBox="1"/>
          <p:nvPr/>
        </p:nvSpPr>
        <p:spPr>
          <a:xfrm>
            <a:off x="381000" y="5780088"/>
            <a:ext cx="1931988" cy="544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TP316.2/2</a:t>
            </a:r>
          </a:p>
        </p:txBody>
      </p:sp>
      <p:sp>
        <p:nvSpPr>
          <p:cNvPr id="82958" name="Text Box 14"/>
          <p:cNvSpPr txBox="1"/>
          <p:nvPr/>
        </p:nvSpPr>
        <p:spPr>
          <a:xfrm>
            <a:off x="2603500" y="5715000"/>
            <a:ext cx="2541588" cy="546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TP391.4/1178</a:t>
            </a:r>
          </a:p>
        </p:txBody>
      </p:sp>
      <p:sp>
        <p:nvSpPr>
          <p:cNvPr id="82959" name="Text Box 15"/>
          <p:cNvSpPr txBox="1"/>
          <p:nvPr/>
        </p:nvSpPr>
        <p:spPr>
          <a:xfrm>
            <a:off x="5707063" y="5703888"/>
            <a:ext cx="1379537" cy="544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GB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Z227/3</a:t>
            </a:r>
          </a:p>
        </p:txBody>
      </p:sp>
      <p:pic>
        <p:nvPicPr>
          <p:cNvPr id="58410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928688"/>
            <a:ext cx="6440487" cy="7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12" name="Picture 2" descr="D:\D盘\新生入学教育\新生教育ppt\《奋斗》史梓良 服设121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25" y="142875"/>
            <a:ext cx="1143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13" name="Picture 3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63" y="142875"/>
            <a:ext cx="100012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14" name="Picture 4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77175" y="142875"/>
            <a:ext cx="1030288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15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5" y="6191250"/>
            <a:ext cx="7897813" cy="9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  <p:bldP spid="82950" grpId="0"/>
      <p:bldP spid="82951" grpId="0"/>
      <p:bldP spid="82952" grpId="0"/>
      <p:bldP spid="82953" grpId="0"/>
      <p:bldP spid="82954" grpId="0"/>
      <p:bldP spid="82955" grpId="0"/>
      <p:bldP spid="82956" grpId="0"/>
      <p:bldP spid="82957" grpId="0"/>
      <p:bldP spid="82958" grpId="0"/>
      <p:bldP spid="8295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4"/>
          <p:cNvSpPr txBox="1"/>
          <p:nvPr/>
        </p:nvSpPr>
        <p:spPr>
          <a:xfrm>
            <a:off x="971550" y="1422400"/>
            <a:ext cx="5111750" cy="4238625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查知借阅信息</a:t>
            </a:r>
          </a:p>
          <a:p>
            <a:pPr lvl="0" algn="l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续借</a:t>
            </a:r>
          </a:p>
          <a:p>
            <a:pPr lvl="0" algn="l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3.</a:t>
            </a:r>
            <a:r>
              <a:rPr lang="zh-CN" altLang="en-US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修改个人信息</a:t>
            </a:r>
          </a:p>
          <a:p>
            <a:pPr lvl="0" algn="l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4.</a:t>
            </a:r>
            <a:r>
              <a:rPr lang="zh-CN" altLang="en-US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借阅历史查询</a:t>
            </a:r>
          </a:p>
          <a:p>
            <a:pPr lvl="0" algn="l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5.</a:t>
            </a:r>
            <a:r>
              <a:rPr lang="zh-CN" altLang="en-US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密码更改</a:t>
            </a:r>
          </a:p>
          <a:p>
            <a:pPr lvl="0" algn="l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6.</a:t>
            </a:r>
            <a:r>
              <a:rPr lang="zh-CN" altLang="en-US" sz="3200" dirty="0">
                <a:solidFill>
                  <a:srgbClr val="3366FF"/>
                </a:solidFill>
                <a:latin typeface="华文行楷" pitchFamily="2" charset="-122"/>
                <a:ea typeface="华文行楷" pitchFamily="2" charset="-122"/>
              </a:rPr>
              <a:t>开通邮件催还提醒</a:t>
            </a:r>
          </a:p>
        </p:txBody>
      </p:sp>
      <p:sp>
        <p:nvSpPr>
          <p:cNvPr id="60419" name="Text Box 5"/>
          <p:cNvSpPr txBox="1"/>
          <p:nvPr/>
        </p:nvSpPr>
        <p:spPr>
          <a:xfrm>
            <a:off x="395288" y="217488"/>
            <a:ext cx="3240087" cy="762000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E62178"/>
                </a:solidFill>
                <a:latin typeface="Arial" panose="020B0604020202020204" pitchFamily="34" charset="0"/>
                <a:ea typeface="华文行楷" pitchFamily="2" charset="-122"/>
              </a:rPr>
              <a:t>我的图书馆</a:t>
            </a:r>
          </a:p>
        </p:txBody>
      </p:sp>
      <p:pic>
        <p:nvPicPr>
          <p:cNvPr id="60420" name="Picture 4" descr="BD21318_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928688"/>
            <a:ext cx="6440487" cy="7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2" name="Picture 2" descr="D:\D盘\新生入学教育\新生教育ppt\《奋斗》史梓良 服设121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25" y="142875"/>
            <a:ext cx="1143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3" name="Picture 3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63" y="142875"/>
            <a:ext cx="100012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4" name="Picture 4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77175" y="142875"/>
            <a:ext cx="1030288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5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5" y="6191250"/>
            <a:ext cx="7897813" cy="9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Oval 2"/>
          <p:cNvSpPr/>
          <p:nvPr/>
        </p:nvSpPr>
        <p:spPr>
          <a:xfrm>
            <a:off x="684213" y="908050"/>
            <a:ext cx="1152525" cy="4318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3" name="Oval 3"/>
          <p:cNvSpPr/>
          <p:nvPr/>
        </p:nvSpPr>
        <p:spPr>
          <a:xfrm>
            <a:off x="5651500" y="5157788"/>
            <a:ext cx="936625" cy="4318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4" name="AutoShape 4"/>
          <p:cNvSpPr/>
          <p:nvPr/>
        </p:nvSpPr>
        <p:spPr>
          <a:xfrm>
            <a:off x="1908175" y="1773238"/>
            <a:ext cx="2808288" cy="504825"/>
          </a:xfrm>
          <a:prstGeom prst="wedgeRoundRectCallout">
            <a:avLst>
              <a:gd name="adj1" fmla="val -62153"/>
              <a:gd name="adj2" fmla="val -131759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4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点击</a:t>
            </a:r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书刊检索</a:t>
            </a:r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endParaRPr lang="zh-CN" altLang="en-US" sz="2400" dirty="0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AutoShape 5"/>
          <p:cNvSpPr/>
          <p:nvPr/>
        </p:nvSpPr>
        <p:spPr>
          <a:xfrm>
            <a:off x="6300788" y="2924175"/>
            <a:ext cx="1871662" cy="576263"/>
          </a:xfrm>
          <a:prstGeom prst="wedgeRoundRectCallout">
            <a:avLst>
              <a:gd name="adj1" fmla="val -111236"/>
              <a:gd name="adj2" fmla="val 89394"/>
              <a:gd name="adj3" fmla="val 16667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4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输入检索词</a:t>
            </a:r>
          </a:p>
        </p:txBody>
      </p:sp>
      <p:sp>
        <p:nvSpPr>
          <p:cNvPr id="61446" name="AutoShape 6"/>
          <p:cNvSpPr/>
          <p:nvPr/>
        </p:nvSpPr>
        <p:spPr>
          <a:xfrm>
            <a:off x="6084888" y="4148138"/>
            <a:ext cx="2808287" cy="720725"/>
          </a:xfrm>
          <a:prstGeom prst="wedgeEllipseCallout">
            <a:avLst>
              <a:gd name="adj1" fmla="val -58648"/>
              <a:gd name="adj2" fmla="val 93394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选择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中间匹配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endParaRPr lang="zh-CN" altLang="en-US" sz="2000" dirty="0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47" name="Oval 7"/>
          <p:cNvSpPr/>
          <p:nvPr/>
        </p:nvSpPr>
        <p:spPr>
          <a:xfrm>
            <a:off x="4859338" y="2924175"/>
            <a:ext cx="936625" cy="4318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8" name="AutoShape 8"/>
          <p:cNvSpPr/>
          <p:nvPr/>
        </p:nvSpPr>
        <p:spPr>
          <a:xfrm>
            <a:off x="6156325" y="1484313"/>
            <a:ext cx="1873250" cy="865187"/>
          </a:xfrm>
          <a:prstGeom prst="wedgeEllipseCallout">
            <a:avLst>
              <a:gd name="adj1" fmla="val -77375"/>
              <a:gd name="adj2" fmla="val 124130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选择检索途径</a:t>
            </a:r>
          </a:p>
        </p:txBody>
      </p:sp>
      <p:pic>
        <p:nvPicPr>
          <p:cNvPr id="61449" name="Picture 9"/>
          <p:cNvPicPr>
            <a:picLocks noChangeAspect="1"/>
          </p:cNvPicPr>
          <p:nvPr/>
        </p:nvPicPr>
        <p:blipFill>
          <a:blip r:embed="rId2" cstate="print"/>
          <a:srcRect l="22826" t="19560" b="8009"/>
          <a:stretch>
            <a:fillRect/>
          </a:stretch>
        </p:blipFill>
        <p:spPr>
          <a:xfrm>
            <a:off x="0" y="-9525"/>
            <a:ext cx="9175750" cy="682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50" name="Oval 10"/>
          <p:cNvSpPr/>
          <p:nvPr/>
        </p:nvSpPr>
        <p:spPr>
          <a:xfrm>
            <a:off x="8461375" y="44450"/>
            <a:ext cx="611188" cy="433388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1" name="Text Box 11"/>
          <p:cNvSpPr txBox="1"/>
          <p:nvPr/>
        </p:nvSpPr>
        <p:spPr>
          <a:xfrm>
            <a:off x="5940425" y="6381750"/>
            <a:ext cx="28432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安徽工程大学图书馆</a:t>
            </a:r>
          </a:p>
        </p:txBody>
      </p:sp>
      <p:sp>
        <p:nvSpPr>
          <p:cNvPr id="61452" name="Text Box 12"/>
          <p:cNvSpPr txBox="1"/>
          <p:nvPr/>
        </p:nvSpPr>
        <p:spPr>
          <a:xfrm>
            <a:off x="180975" y="117475"/>
            <a:ext cx="3382963" cy="5778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E6217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登录我的图书馆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/>
          </p:cNvPicPr>
          <p:nvPr/>
        </p:nvPicPr>
        <p:blipFill>
          <a:blip r:embed="rId2" cstate="print"/>
          <a:srcRect t="16158" r="2208" b="9584"/>
          <a:stretch>
            <a:fillRect/>
          </a:stretch>
        </p:blipFill>
        <p:spPr>
          <a:xfrm>
            <a:off x="0" y="-15875"/>
            <a:ext cx="9109075" cy="684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Oval 3"/>
          <p:cNvSpPr/>
          <p:nvPr/>
        </p:nvSpPr>
        <p:spPr>
          <a:xfrm>
            <a:off x="0" y="3140075"/>
            <a:ext cx="396875" cy="504825"/>
          </a:xfrm>
          <a:prstGeom prst="ellipse">
            <a:avLst/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6" name="Oval 4"/>
          <p:cNvSpPr/>
          <p:nvPr/>
        </p:nvSpPr>
        <p:spPr>
          <a:xfrm>
            <a:off x="6877050" y="3140075"/>
            <a:ext cx="1655763" cy="504825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7" name="AutoShape 5"/>
          <p:cNvSpPr/>
          <p:nvPr/>
        </p:nvSpPr>
        <p:spPr>
          <a:xfrm>
            <a:off x="5292725" y="406400"/>
            <a:ext cx="2376488" cy="503238"/>
          </a:xfrm>
          <a:prstGeom prst="wedgeRoundRectCallout">
            <a:avLst>
              <a:gd name="adj1" fmla="val -79954"/>
              <a:gd name="adj2" fmla="val 98046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4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个人借书信息</a:t>
            </a:r>
          </a:p>
        </p:txBody>
      </p:sp>
      <p:sp>
        <p:nvSpPr>
          <p:cNvPr id="62470" name="Text Box 6"/>
          <p:cNvSpPr txBox="1"/>
          <p:nvPr/>
        </p:nvSpPr>
        <p:spPr>
          <a:xfrm>
            <a:off x="6227763" y="6453188"/>
            <a:ext cx="284321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安徽工程大学图书馆</a:t>
            </a:r>
          </a:p>
        </p:txBody>
      </p:sp>
      <p:sp>
        <p:nvSpPr>
          <p:cNvPr id="54279" name="AutoShape 7"/>
          <p:cNvSpPr/>
          <p:nvPr/>
        </p:nvSpPr>
        <p:spPr>
          <a:xfrm>
            <a:off x="900113" y="2565400"/>
            <a:ext cx="3240087" cy="504825"/>
          </a:xfrm>
          <a:prstGeom prst="wedgeRectCallout">
            <a:avLst>
              <a:gd name="adj1" fmla="val -68440"/>
              <a:gd name="adj2" fmla="val 75852"/>
            </a:avLst>
          </a:prstGeom>
          <a:solidFill>
            <a:srgbClr val="FF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dirty="0">
                <a:solidFill>
                  <a:srgbClr val="E6217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选择需要续借的图书</a:t>
            </a:r>
          </a:p>
        </p:txBody>
      </p:sp>
      <p:sp>
        <p:nvSpPr>
          <p:cNvPr id="54280" name="AutoShape 8"/>
          <p:cNvSpPr/>
          <p:nvPr/>
        </p:nvSpPr>
        <p:spPr>
          <a:xfrm>
            <a:off x="2844800" y="5086350"/>
            <a:ext cx="2374900" cy="503238"/>
          </a:xfrm>
          <a:prstGeom prst="wedgeRoundRectCallout">
            <a:avLst>
              <a:gd name="adj1" fmla="val -79926"/>
              <a:gd name="adj2" fmla="val 81023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4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个人预约信息</a:t>
            </a:r>
          </a:p>
        </p:txBody>
      </p:sp>
      <p:sp>
        <p:nvSpPr>
          <p:cNvPr id="54281" name="AutoShape 9"/>
          <p:cNvSpPr/>
          <p:nvPr/>
        </p:nvSpPr>
        <p:spPr>
          <a:xfrm>
            <a:off x="2124075" y="6308725"/>
            <a:ext cx="2376488" cy="504825"/>
          </a:xfrm>
          <a:prstGeom prst="wedgeRoundRectCallout">
            <a:avLst>
              <a:gd name="adj1" fmla="val -77519"/>
              <a:gd name="adj2" fmla="val 41301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4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个人罚金信息</a:t>
            </a:r>
          </a:p>
        </p:txBody>
      </p:sp>
      <p:sp>
        <p:nvSpPr>
          <p:cNvPr id="54282" name="Oval 10"/>
          <p:cNvSpPr/>
          <p:nvPr/>
        </p:nvSpPr>
        <p:spPr>
          <a:xfrm>
            <a:off x="0" y="333375"/>
            <a:ext cx="1116013" cy="503238"/>
          </a:xfrm>
          <a:prstGeom prst="ellipse">
            <a:avLst/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83" name="Oval 11"/>
          <p:cNvSpPr/>
          <p:nvPr/>
        </p:nvSpPr>
        <p:spPr>
          <a:xfrm>
            <a:off x="1619250" y="-11112"/>
            <a:ext cx="1492250" cy="388937"/>
          </a:xfrm>
          <a:prstGeom prst="ellipse">
            <a:avLst/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84" name="Oval 12"/>
          <p:cNvSpPr/>
          <p:nvPr/>
        </p:nvSpPr>
        <p:spPr>
          <a:xfrm>
            <a:off x="900113" y="692150"/>
            <a:ext cx="719137" cy="504825"/>
          </a:xfrm>
          <a:prstGeom prst="ellipse">
            <a:avLst/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7" name="Oval 13"/>
          <p:cNvSpPr/>
          <p:nvPr/>
        </p:nvSpPr>
        <p:spPr>
          <a:xfrm>
            <a:off x="8604250" y="5807075"/>
            <a:ext cx="503238" cy="5016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4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nimBg="1"/>
      <p:bldP spid="54276" grpId="0" animBg="1"/>
      <p:bldP spid="54277" grpId="0" bldLvl="0" animBg="1"/>
      <p:bldP spid="54279" grpId="0" bldLvl="0" animBg="1"/>
      <p:bldP spid="54280" grpId="0" bldLvl="0" animBg="1"/>
      <p:bldP spid="54281" grpId="0" bldLvl="0" animBg="1"/>
      <p:bldP spid="54282" grpId="0" animBg="1"/>
      <p:bldP spid="54283" grpId="0" animBg="1"/>
      <p:bldP spid="5428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15642" r="1823" b="13811"/>
          <a:stretch>
            <a:fillRect/>
          </a:stretch>
        </p:blipFill>
        <p:spPr>
          <a:xfrm>
            <a:off x="74613" y="22225"/>
            <a:ext cx="9034462" cy="6791325"/>
          </a:xfrm>
        </p:spPr>
      </p:pic>
      <p:pic>
        <p:nvPicPr>
          <p:cNvPr id="56323" name="Picture 3" descr="6}6BSAW$W{)$H4S4@IP}D6B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42988" y="836613"/>
            <a:ext cx="6854825" cy="5616575"/>
          </a:xfrm>
        </p:spPr>
      </p:pic>
      <p:sp>
        <p:nvSpPr>
          <p:cNvPr id="56324" name="Oval 4"/>
          <p:cNvSpPr/>
          <p:nvPr/>
        </p:nvSpPr>
        <p:spPr>
          <a:xfrm>
            <a:off x="4859338" y="44450"/>
            <a:ext cx="1152525" cy="431800"/>
          </a:xfrm>
          <a:prstGeom prst="ellipse">
            <a:avLst/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63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15642" r="1823" b="13811"/>
          <a:stretch>
            <a:fillRect/>
          </a:stretch>
        </p:blipFill>
        <p:spPr>
          <a:xfrm>
            <a:off x="0" y="0"/>
            <a:ext cx="9194800" cy="6858000"/>
          </a:xfrm>
        </p:spPr>
      </p:pic>
      <p:pic>
        <p:nvPicPr>
          <p:cNvPr id="57348" name="Picture 4" descr="6B%CCY}QF2@@$EQ@J2FZQ~Q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19250" y="620713"/>
            <a:ext cx="6005513" cy="5616575"/>
          </a:xfrm>
        </p:spPr>
      </p:pic>
      <p:sp>
        <p:nvSpPr>
          <p:cNvPr id="65540" name="Text Box 3"/>
          <p:cNvSpPr txBox="1"/>
          <p:nvPr/>
        </p:nvSpPr>
        <p:spPr>
          <a:xfrm>
            <a:off x="2051050" y="260350"/>
            <a:ext cx="50419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endParaRPr lang="zh-CN" altLang="zh-CN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9" name="Oval 5"/>
          <p:cNvSpPr/>
          <p:nvPr/>
        </p:nvSpPr>
        <p:spPr>
          <a:xfrm>
            <a:off x="5940425" y="115888"/>
            <a:ext cx="1152525" cy="431800"/>
          </a:xfrm>
          <a:prstGeom prst="ellipse">
            <a:avLst/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0" name="AutoShape 6"/>
          <p:cNvSpPr/>
          <p:nvPr/>
        </p:nvSpPr>
        <p:spPr>
          <a:xfrm>
            <a:off x="5219700" y="3644900"/>
            <a:ext cx="3816350" cy="647700"/>
          </a:xfrm>
          <a:prstGeom prst="wedgeRectCallout">
            <a:avLst>
              <a:gd name="adj1" fmla="val -44060"/>
              <a:gd name="adj2" fmla="val 136583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1" name="Text Box 7"/>
          <p:cNvSpPr txBox="1"/>
          <p:nvPr/>
        </p:nvSpPr>
        <p:spPr>
          <a:xfrm>
            <a:off x="5364163" y="3717925"/>
            <a:ext cx="37385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eaLnBrk="1" hangingPunct="1"/>
            <a:r>
              <a:rPr lang="zh-CN" altLang="en-US" sz="2800" dirty="0">
                <a:solidFill>
                  <a:srgbClr val="E6217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开通邮件催还提醒服务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73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  <p:bldP spid="57350" grpId="0" bldLvl="0" animBg="1"/>
      <p:bldP spid="57351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428625" y="214313"/>
            <a:ext cx="2886075" cy="809625"/>
          </a:xfrm>
        </p:spPr>
        <p:txBody>
          <a:bodyPr vert="horz" wrap="square" lIns="91011" tIns="45528" rIns="91011" bIns="45528" anchor="ctr"/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ea typeface="华文新魏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ea typeface="华文新魏" pitchFamily="2" charset="-122"/>
              </a:rPr>
              <a:t>、借、还书</a:t>
            </a:r>
          </a:p>
        </p:txBody>
      </p:sp>
      <p:pic>
        <p:nvPicPr>
          <p:cNvPr id="66563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4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5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688" y="79375"/>
            <a:ext cx="1143000" cy="1135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42938" y="1196975"/>
            <a:ext cx="8072438" cy="1857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lIns="92075" tIns="46038" rIns="92075" bIns="46038"/>
          <a:lstStyle/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自助借还书机：读者在西馆借阅区的书架上找到图书后，在一楼自助借还书机上办理借阅手续。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点击“还书”按钮，完成还回手续。</a:t>
            </a:r>
          </a:p>
        </p:txBody>
      </p:sp>
      <p:pic>
        <p:nvPicPr>
          <p:cNvPr id="66568" name="Picture 7" descr="D:\D盘\新生入学教育\新生教育ppt\新生入学教育IMG\DSCN9840[1]_副本.jpg"/>
          <p:cNvPicPr>
            <a:picLocks noChangeAspect="1"/>
          </p:cNvPicPr>
          <p:nvPr/>
        </p:nvPicPr>
        <p:blipFill>
          <a:blip r:embed="rId5" cstate="print"/>
          <a:srcRect l="22501" r="28751" b="5000"/>
          <a:stretch>
            <a:fillRect/>
          </a:stretch>
        </p:blipFill>
        <p:spPr>
          <a:xfrm>
            <a:off x="827088" y="2924175"/>
            <a:ext cx="1785937" cy="295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9" name="圆角矩形标注 9"/>
          <p:cNvSpPr/>
          <p:nvPr/>
        </p:nvSpPr>
        <p:spPr>
          <a:xfrm>
            <a:off x="2784475" y="5300663"/>
            <a:ext cx="1500188" cy="642937"/>
          </a:xfrm>
          <a:prstGeom prst="wedgeRoundRectCallout">
            <a:avLst>
              <a:gd name="adj1" fmla="val -69171"/>
              <a:gd name="adj2" fmla="val -27556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刷卡区</a:t>
            </a:r>
          </a:p>
        </p:txBody>
      </p:sp>
      <p:pic>
        <p:nvPicPr>
          <p:cNvPr id="66570" name="Picture 9" descr="D:\D盘\新生入学教育\新生教育ppt\新生入学教育IMG\DSCN9850[1]_副本.jpg"/>
          <p:cNvPicPr>
            <a:picLocks noChangeAspect="1"/>
          </p:cNvPicPr>
          <p:nvPr/>
        </p:nvPicPr>
        <p:blipFill>
          <a:blip r:embed="rId6" cstate="print">
            <a:lum bright="10001" contrast="20000"/>
          </a:blip>
          <a:srcRect r="15218"/>
          <a:stretch>
            <a:fillRect/>
          </a:stretch>
        </p:blipFill>
        <p:spPr>
          <a:xfrm>
            <a:off x="6613525" y="2781300"/>
            <a:ext cx="2143125" cy="189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71" name="圆角矩形标注 12"/>
          <p:cNvSpPr/>
          <p:nvPr/>
        </p:nvSpPr>
        <p:spPr>
          <a:xfrm>
            <a:off x="6011863" y="4652963"/>
            <a:ext cx="3030537" cy="1428750"/>
          </a:xfrm>
          <a:prstGeom prst="wedgeRoundRectCallout">
            <a:avLst>
              <a:gd name="adj1" fmla="val 29181"/>
              <a:gd name="adj2" fmla="val -100792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操作成功，</a:t>
            </a:r>
            <a:endParaRPr lang="en-US" altLang="zh-CN" sz="28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点击“返回”</a:t>
            </a:r>
            <a:endParaRPr lang="en-US" altLang="zh-CN" sz="28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请取走图书</a:t>
            </a:r>
          </a:p>
        </p:txBody>
      </p:sp>
      <p:pic>
        <p:nvPicPr>
          <p:cNvPr id="66572" name="Pictur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52838" y="3213100"/>
            <a:ext cx="2162175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73" name="圆角矩形标注 10"/>
          <p:cNvSpPr/>
          <p:nvPr/>
        </p:nvSpPr>
        <p:spPr>
          <a:xfrm>
            <a:off x="3724275" y="4284663"/>
            <a:ext cx="2143125" cy="928687"/>
          </a:xfrm>
          <a:prstGeom prst="wedgeRoundRectCallout">
            <a:avLst>
              <a:gd name="adj1" fmla="val -37931"/>
              <a:gd name="adj2" fmla="val -100190"/>
              <a:gd name="adj3" fmla="val 16667"/>
            </a:avLst>
          </a:pr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点击“借书”</a:t>
            </a:r>
            <a:endParaRPr lang="en-US" altLang="zh-CN" sz="28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按钮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428625" y="214313"/>
            <a:ext cx="2886075" cy="809625"/>
          </a:xfrm>
        </p:spPr>
        <p:txBody>
          <a:bodyPr vert="horz" wrap="square" lIns="91011" tIns="45528" rIns="91011" bIns="45528" anchor="ctr"/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ea typeface="华文新魏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ea typeface="华文新魏" pitchFamily="2" charset="-122"/>
              </a:rPr>
              <a:t>、借、还书</a:t>
            </a:r>
          </a:p>
        </p:txBody>
      </p:sp>
      <p:pic>
        <p:nvPicPr>
          <p:cNvPr id="66563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4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5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688" y="79375"/>
            <a:ext cx="1143000" cy="1135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42938" y="1928815"/>
            <a:ext cx="8072438" cy="350044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lIns="92075" tIns="46038" rIns="92075" bIns="46038"/>
          <a:lstStyle/>
          <a:p>
            <a:pPr lvl="0" indent="66675" algn="l" rtl="0"/>
            <a:r>
              <a:rPr lang="zh-CN" altLang="en-US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图书馆</a:t>
            </a:r>
            <a:r>
              <a:rPr lang="zh-CN" altLang="en-US" sz="3200" b="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自助借还机出现命令参数错误</a:t>
            </a:r>
            <a:r>
              <a:rPr lang="zh-CN" altLang="en-US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，可能是以下原因：</a:t>
            </a:r>
            <a:endParaRPr lang="en-US" altLang="zh-CN" sz="3200" b="0" dirty="0" smtClean="0">
              <a:solidFill>
                <a:srgbClr val="002060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lvl="0" indent="66675" algn="l" rtl="0"/>
            <a:r>
              <a:rPr lang="en-US" altLang="zh-CN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1</a:t>
            </a:r>
            <a:r>
              <a:rPr lang="zh-CN" altLang="en-US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、外借册数超过规定册数</a:t>
            </a:r>
            <a:endParaRPr lang="en-US" altLang="zh-CN" sz="3200" b="0" dirty="0" smtClean="0">
              <a:solidFill>
                <a:srgbClr val="002060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lvl="0" indent="66675" algn="l" rtl="0"/>
            <a:r>
              <a:rPr lang="en-US" altLang="zh-CN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2</a:t>
            </a:r>
            <a:r>
              <a:rPr lang="zh-CN" altLang="en-US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、读者证上所借图书已经过期   </a:t>
            </a:r>
            <a:endParaRPr lang="zh-CN" altLang="en-US" sz="3200" b="0" dirty="0" smtClean="0">
              <a:solidFill>
                <a:srgbClr val="002060"/>
              </a:solidFill>
              <a:latin typeface="华文新魏" pitchFamily="2" charset="-122"/>
              <a:ea typeface="华文新魏" pitchFamily="2" charset="-122"/>
              <a:cs typeface="宋体" pitchFamily="2" charset="-122"/>
            </a:endParaRPr>
          </a:p>
          <a:p>
            <a:pPr lvl="0" indent="66675" algn="l" rtl="0" eaLnBrk="0" hangingPunct="0"/>
            <a:r>
              <a:rPr lang="en-US" altLang="zh-CN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3</a:t>
            </a:r>
            <a:r>
              <a:rPr lang="zh-CN" altLang="en-US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、所借图书为已被预约的图书</a:t>
            </a:r>
            <a:endParaRPr lang="en-US" altLang="zh-CN" sz="3200" b="0" dirty="0" smtClean="0">
              <a:solidFill>
                <a:srgbClr val="002060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lvl="0" indent="66675" algn="l" rtl="0" eaLnBrk="0" hangingPunct="0"/>
            <a:r>
              <a:rPr lang="en-US" altLang="zh-CN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4</a:t>
            </a:r>
            <a:r>
              <a:rPr lang="zh-CN" altLang="en-US" sz="3200" b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、因超期还书读者证被吊销</a:t>
            </a:r>
            <a:endParaRPr lang="en-US" altLang="zh-CN" sz="3200" b="0" dirty="0" smtClean="0">
              <a:solidFill>
                <a:srgbClr val="002060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28625" y="214313"/>
            <a:ext cx="2886075" cy="809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011" tIns="45528" rIns="91011" bIns="45528" anchor="ctr"/>
          <a:lstStyle/>
          <a:p>
            <a:pPr lvl="0" algn="l"/>
            <a:r>
              <a:rPr lang="zh-CN" altLang="en-US" sz="3600" dirty="0">
                <a:solidFill>
                  <a:srgbClr val="FF0000"/>
                </a:solidFill>
                <a:ea typeface="华文新魏" pitchFamily="2" charset="-122"/>
              </a:rPr>
              <a:t>借、还书</a:t>
            </a:r>
          </a:p>
        </p:txBody>
      </p:sp>
      <p:pic>
        <p:nvPicPr>
          <p:cNvPr id="6758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8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9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688" y="79375"/>
            <a:ext cx="1143000" cy="1135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1" name="Picture 1" descr="D:\D盘\新生入学教育\新生教育ppt\新生入学教育IMG\DSCN9860[1]_副本.jpg"/>
          <p:cNvPicPr>
            <a:picLocks noChangeAspect="1"/>
          </p:cNvPicPr>
          <p:nvPr/>
        </p:nvPicPr>
        <p:blipFill>
          <a:blip r:embed="rId5" cstate="print"/>
          <a:srcRect l="21249" r="5833"/>
          <a:stretch>
            <a:fillRect/>
          </a:stretch>
        </p:blipFill>
        <p:spPr>
          <a:xfrm>
            <a:off x="2500313" y="2714625"/>
            <a:ext cx="1785937" cy="326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28625" y="1125538"/>
            <a:ext cx="7743825" cy="10795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lIns="92075" tIns="46038" rIns="92075" bIns="46038"/>
          <a:lstStyle/>
          <a:p>
            <a:pPr marL="342900" marR="0" lvl="0" indent="-342900" algn="ctr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24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小时自助还书机：读者可使用西馆外东侧台阶上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24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小时还书机或者一楼东的借还书处办理还回手续。</a:t>
            </a:r>
          </a:p>
        </p:txBody>
      </p:sp>
      <p:pic>
        <p:nvPicPr>
          <p:cNvPr id="67593" name="Picture 6" descr="D:\D盘\新生入学教育\新生教育ppt\新生入学教育IMG\DSCN9862[1]_副本.jpg"/>
          <p:cNvPicPr>
            <a:picLocks noChangeAspect="1"/>
          </p:cNvPicPr>
          <p:nvPr/>
        </p:nvPicPr>
        <p:blipFill>
          <a:blip r:embed="rId6" cstate="print"/>
          <a:srcRect l="22379" r="18881"/>
          <a:stretch>
            <a:fillRect/>
          </a:stretch>
        </p:blipFill>
        <p:spPr>
          <a:xfrm>
            <a:off x="6643688" y="2214563"/>
            <a:ext cx="2428875" cy="430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4" name="Picture 7" descr="D:\D盘\新生入学教育\新生教育ppt\新生入学教育IMG\DSCN9857[1]_副本.jpg"/>
          <p:cNvPicPr>
            <a:picLocks noChangeAspect="1"/>
          </p:cNvPicPr>
          <p:nvPr/>
        </p:nvPicPr>
        <p:blipFill>
          <a:blip r:embed="rId7" cstate="print"/>
          <a:srcRect l="27257" r="28818"/>
          <a:stretch>
            <a:fillRect/>
          </a:stretch>
        </p:blipFill>
        <p:spPr>
          <a:xfrm>
            <a:off x="428625" y="2714625"/>
            <a:ext cx="1643063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5" name="圆角矩形标注 9"/>
          <p:cNvSpPr/>
          <p:nvPr/>
        </p:nvSpPr>
        <p:spPr>
          <a:xfrm>
            <a:off x="4429125" y="4857750"/>
            <a:ext cx="1500188" cy="642938"/>
          </a:xfrm>
          <a:prstGeom prst="wedgeRoundRectCallout">
            <a:avLst>
              <a:gd name="adj1" fmla="val -77991"/>
              <a:gd name="adj2" fmla="val 22972"/>
              <a:gd name="adj3" fmla="val 16667"/>
            </a:avLst>
          </a:pr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还书口</a:t>
            </a:r>
          </a:p>
        </p:txBody>
      </p:sp>
      <p:sp>
        <p:nvSpPr>
          <p:cNvPr id="67596" name="圆角矩形标注 9"/>
          <p:cNvSpPr/>
          <p:nvPr/>
        </p:nvSpPr>
        <p:spPr>
          <a:xfrm>
            <a:off x="4429125" y="2786063"/>
            <a:ext cx="2143125" cy="928687"/>
          </a:xfrm>
          <a:prstGeom prst="wedgeRoundRectCallout">
            <a:avLst>
              <a:gd name="adj1" fmla="val -92139"/>
              <a:gd name="adj2" fmla="val 48796"/>
              <a:gd name="adj3" fmla="val 16667"/>
            </a:avLst>
          </a:prstGeom>
          <a:noFill/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点击“还书”</a:t>
            </a:r>
            <a:endParaRPr lang="en-US" altLang="zh-CN" sz="28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按钮</a:t>
            </a:r>
          </a:p>
        </p:txBody>
      </p:sp>
      <p:pic>
        <p:nvPicPr>
          <p:cNvPr id="67597" name="Picture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38" y="3500438"/>
            <a:ext cx="500062" cy="392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8" name="矩形 8"/>
          <p:cNvSpPr/>
          <p:nvPr/>
        </p:nvSpPr>
        <p:spPr>
          <a:xfrm>
            <a:off x="2857500" y="5143500"/>
            <a:ext cx="1214438" cy="28575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1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2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688" y="79375"/>
            <a:ext cx="1143000" cy="1135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684213" y="333375"/>
            <a:ext cx="39290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011" tIns="45528" rIns="91011" bIns="45528" anchor="ctr"/>
          <a:lstStyle/>
          <a:p>
            <a:pPr lvl="0"/>
            <a:r>
              <a:rPr lang="zh-CN" altLang="en-US" sz="3600" dirty="0">
                <a:solidFill>
                  <a:srgbClr val="FF0000"/>
                </a:solidFill>
                <a:ea typeface="华文新魏" pitchFamily="2" charset="-122"/>
              </a:rPr>
              <a:t>电子图书借阅机</a:t>
            </a:r>
          </a:p>
        </p:txBody>
      </p:sp>
      <p:pic>
        <p:nvPicPr>
          <p:cNvPr id="68615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24538" y="1989138"/>
            <a:ext cx="1209675" cy="119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6" name="矩形 5"/>
          <p:cNvSpPr/>
          <p:nvPr/>
        </p:nvSpPr>
        <p:spPr>
          <a:xfrm>
            <a:off x="5240338" y="3594100"/>
            <a:ext cx="3579812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在图书馆主页下载并安装“移动图书馆”客户端</a:t>
            </a:r>
          </a:p>
        </p:txBody>
      </p:sp>
      <p:pic>
        <p:nvPicPr>
          <p:cNvPr id="68617" name="图片 9" descr="20150901_092344.jpg"/>
          <p:cNvPicPr>
            <a:picLocks noChangeAspect="1"/>
          </p:cNvPicPr>
          <p:nvPr/>
        </p:nvPicPr>
        <p:blipFill>
          <a:blip r:embed="rId6" cstate="print"/>
          <a:srcRect l="16678" t="6248" r="19455" b="13541"/>
          <a:stretch>
            <a:fillRect/>
          </a:stretch>
        </p:blipFill>
        <p:spPr>
          <a:xfrm>
            <a:off x="827088" y="1268413"/>
            <a:ext cx="3097212" cy="460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8" name="矩形 8"/>
          <p:cNvSpPr/>
          <p:nvPr/>
        </p:nvSpPr>
        <p:spPr>
          <a:xfrm>
            <a:off x="1908175" y="4111625"/>
            <a:ext cx="857250" cy="541338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2"/>
          <a:srcRect l="3110" t="27340" r="8971"/>
          <a:stretch>
            <a:fillRect/>
          </a:stretch>
        </p:blipFill>
        <p:spPr bwMode="auto">
          <a:xfrm>
            <a:off x="4572000" y="2928934"/>
            <a:ext cx="4018373" cy="857256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34146" name="Rectangle 2"/>
          <p:cNvSpPr>
            <a:spLocks noGrp="1"/>
          </p:cNvSpPr>
          <p:nvPr>
            <p:ph type="title"/>
          </p:nvPr>
        </p:nvSpPr>
        <p:spPr>
          <a:xfrm>
            <a:off x="70485" y="152400"/>
            <a:ext cx="3124200" cy="6096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比赛事宜</a:t>
            </a:r>
          </a:p>
        </p:txBody>
      </p:sp>
      <p:sp>
        <p:nvSpPr>
          <p:cNvPr id="134147" name="Rectangle 3"/>
          <p:cNvSpPr>
            <a:spLocks noGrp="1"/>
          </p:cNvSpPr>
          <p:nvPr>
            <p:ph idx="1"/>
          </p:nvPr>
        </p:nvSpPr>
        <p:spPr>
          <a:xfrm>
            <a:off x="166718" y="1076348"/>
            <a:ext cx="8763000" cy="5638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200" b="1" dirty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、比赛内容包括利用图书馆</a:t>
            </a: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基本知识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、熟知</a:t>
            </a: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常用数据库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、熟知图书馆</a:t>
            </a: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图书排架规则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以及与图书馆和图书相关的</a:t>
            </a: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人文知识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200" b="1" dirty="0">
              <a:solidFill>
                <a:srgbClr val="1D7A4D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None/>
            </a:pPr>
            <a:r>
              <a:rPr lang="zh-CN" altLang="en-US" sz="2200" b="1" dirty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、参考资料：</a:t>
            </a:r>
            <a:r>
              <a:rPr lang="en-US" altLang="zh-CN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读者指南</a:t>
            </a:r>
            <a:r>
              <a:rPr lang="en-US" altLang="zh-CN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，新生入馆培训</a:t>
            </a:r>
            <a:r>
              <a:rPr lang="en-US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PPT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，赛前培训</a:t>
            </a:r>
            <a:r>
              <a:rPr lang="en-US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PPT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，图书馆网站相关内容。</a:t>
            </a:r>
            <a:endParaRPr lang="zh-CN" altLang="en-US" sz="2200" b="1" dirty="0">
              <a:solidFill>
                <a:srgbClr val="1D7A4D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None/>
            </a:pPr>
            <a:r>
              <a:rPr lang="zh-CN" altLang="en-US" sz="2200" b="1" dirty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、比赛采取累计积分制，各个学院的每个选手所得个人分数累计成全 队的总成绩，比赛满分为</a:t>
            </a:r>
            <a:r>
              <a:rPr lang="en-US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600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分。</a:t>
            </a:r>
            <a:endParaRPr lang="en-US" altLang="zh-CN" sz="2200" b="1" dirty="0" smtClean="0">
              <a:solidFill>
                <a:srgbClr val="1D7A4D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None/>
            </a:pPr>
            <a:r>
              <a:rPr lang="en-US" altLang="zh-CN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、比赛流程：</a:t>
            </a:r>
            <a:endParaRPr lang="zh-CN" altLang="en-US" sz="2200" b="1" dirty="0">
              <a:solidFill>
                <a:srgbClr val="1D7A4D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2400" dirty="0" smtClean="0"/>
              <a:t> 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比赛均为客观题型，包括</a:t>
            </a: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单选题、多选题和判断题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，共</a:t>
            </a:r>
            <a:r>
              <a:rPr lang="en-US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分。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 比赛在</a:t>
            </a: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东图书馆二楼电子阅览室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进行，每名选手一台计算机，独立完成，系统自动评分。</a:t>
            </a:r>
          </a:p>
          <a:p>
            <a:pPr eaLnBrk="1" hangingPunct="1">
              <a:buNone/>
            </a:pP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200" b="1" dirty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、所有参赛的代表队在规定时间到达比赛地点，代表队或个人，迟到5分钟，将取消本场比赛资格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。成绩按零分计入总成绩。</a:t>
            </a:r>
            <a:endParaRPr lang="zh-CN" altLang="en-US" sz="2200" b="1" dirty="0">
              <a:solidFill>
                <a:srgbClr val="1D7A4D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None/>
            </a:pPr>
            <a:r>
              <a:rPr lang="zh-CN" altLang="en-US" sz="2200" b="1" dirty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6、奖励办法及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名次：本次比赛共设</a:t>
            </a: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团体奖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个人单项奖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：</a:t>
            </a:r>
          </a:p>
          <a:p>
            <a:pPr>
              <a:buNone/>
            </a:pP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团体奖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：一等奖，</a:t>
            </a:r>
            <a:r>
              <a:rPr lang="en-US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名；二等奖，</a:t>
            </a:r>
            <a:r>
              <a:rPr lang="en-US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名；三等奖，</a:t>
            </a:r>
            <a:r>
              <a:rPr lang="en-US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名。</a:t>
            </a:r>
          </a:p>
          <a:p>
            <a:pPr>
              <a:buNone/>
            </a:pP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单项</a:t>
            </a:r>
            <a:r>
              <a:rPr lang="zh-CN" altLang="en-US" sz="2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奖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按照成绩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依次设置一等奖、二等奖和</a:t>
            </a:r>
            <a:r>
              <a:rPr lang="zh-CN" altLang="en-US" sz="2200" b="1" dirty="0" smtClean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三等奖，优秀奖若干。</a:t>
            </a:r>
            <a:endParaRPr lang="zh-CN" altLang="en-US" sz="2200" b="1" dirty="0" smtClean="0">
              <a:solidFill>
                <a:srgbClr val="1D7A4D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None/>
            </a:pPr>
            <a:endParaRPr lang="zh-CN" altLang="en-US" sz="2200" b="1" dirty="0">
              <a:solidFill>
                <a:srgbClr val="1D7A4D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None/>
            </a:pPr>
            <a:r>
              <a:rPr lang="zh-CN" altLang="en-US" sz="2200" b="1" dirty="0">
                <a:solidFill>
                  <a:srgbClr val="1D7A4D"/>
                </a:solidFill>
                <a:latin typeface="华文楷体" pitchFamily="2" charset="-122"/>
                <a:ea typeface="华文楷体" pitchFamily="2" charset="-122"/>
              </a:rPr>
              <a:t>                    </a:t>
            </a:r>
          </a:p>
        </p:txBody>
      </p:sp>
      <p:pic>
        <p:nvPicPr>
          <p:cNvPr id="2" name="Picture 4" descr="BD21318_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443" y="928688"/>
            <a:ext cx="7643812" cy="84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194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0750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163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9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5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6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688" y="79375"/>
            <a:ext cx="1143000" cy="1135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684213" y="333375"/>
            <a:ext cx="39290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011" tIns="45528" rIns="91011" bIns="45528" anchor="ctr"/>
          <a:lstStyle/>
          <a:p>
            <a:pPr lvl="0"/>
            <a:r>
              <a:rPr lang="zh-CN" altLang="en-US" sz="3600" dirty="0">
                <a:solidFill>
                  <a:srgbClr val="FF0000"/>
                </a:solidFill>
                <a:ea typeface="华文新魏" pitchFamily="2" charset="-122"/>
              </a:rPr>
              <a:t>电子图书借阅机</a:t>
            </a:r>
          </a:p>
        </p:txBody>
      </p:sp>
      <p:pic>
        <p:nvPicPr>
          <p:cNvPr id="69639" name="Picture 7" descr="D:\D盘\新生入学教育\新生教育ppt\新生入学教育IMG\20140901_165634.jpg"/>
          <p:cNvPicPr>
            <a:picLocks noChangeAspect="1"/>
          </p:cNvPicPr>
          <p:nvPr/>
        </p:nvPicPr>
        <p:blipFill>
          <a:blip r:embed="rId5" cstate="print"/>
          <a:srcRect l="10625" t="13097" r="19061" b="20477"/>
          <a:stretch>
            <a:fillRect/>
          </a:stretch>
        </p:blipFill>
        <p:spPr>
          <a:xfrm>
            <a:off x="684213" y="1268413"/>
            <a:ext cx="2636837" cy="401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0" name="矩形 2"/>
          <p:cNvSpPr/>
          <p:nvPr/>
        </p:nvSpPr>
        <p:spPr>
          <a:xfrm>
            <a:off x="755650" y="5300663"/>
            <a:ext cx="252253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点击进入书架</a:t>
            </a:r>
            <a:endParaRPr lang="en-US" altLang="zh-CN" sz="2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查看图书详情</a:t>
            </a:r>
          </a:p>
        </p:txBody>
      </p:sp>
      <p:pic>
        <p:nvPicPr>
          <p:cNvPr id="69641" name="Picture 2" descr="D:\D盘\新生入学教育\新生教育ppt\新生入学教育IMG\20140901_165659.jpg"/>
          <p:cNvPicPr>
            <a:picLocks noChangeAspect="1"/>
          </p:cNvPicPr>
          <p:nvPr/>
        </p:nvPicPr>
        <p:blipFill>
          <a:blip r:embed="rId6" cstate="print"/>
          <a:srcRect l="6406" t="15205" r="10625" b="22588"/>
          <a:stretch>
            <a:fillRect/>
          </a:stretch>
        </p:blipFill>
        <p:spPr>
          <a:xfrm>
            <a:off x="5003800" y="1341438"/>
            <a:ext cx="3222625" cy="322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2" name="矩形 6"/>
          <p:cNvSpPr/>
          <p:nvPr/>
        </p:nvSpPr>
        <p:spPr>
          <a:xfrm>
            <a:off x="4067175" y="4797425"/>
            <a:ext cx="47863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打开客户端扫描图书二维码，下载完成即可点击阅读（可离线阅读）</a:t>
            </a:r>
          </a:p>
        </p:txBody>
      </p:sp>
      <p:sp>
        <p:nvSpPr>
          <p:cNvPr id="69643" name="矩形 7"/>
          <p:cNvSpPr/>
          <p:nvPr/>
        </p:nvSpPr>
        <p:spPr>
          <a:xfrm flipH="1">
            <a:off x="2560638" y="1700213"/>
            <a:ext cx="715962" cy="1138237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59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1" name="Text Box 4"/>
          <p:cNvSpPr txBox="1"/>
          <p:nvPr/>
        </p:nvSpPr>
        <p:spPr>
          <a:xfrm>
            <a:off x="1331913" y="2154238"/>
            <a:ext cx="6097587" cy="769937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4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、如何检索随书光盘？</a:t>
            </a:r>
          </a:p>
        </p:txBody>
      </p:sp>
      <p:pic>
        <p:nvPicPr>
          <p:cNvPr id="70662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3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4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5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6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7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/>
          </p:cNvPicPr>
          <p:nvPr/>
        </p:nvPicPr>
        <p:blipFill>
          <a:blip r:embed="rId2" cstate="print"/>
          <a:srcRect l="22826" t="19560" r="4031" b="5902"/>
          <a:stretch>
            <a:fillRect/>
          </a:stretch>
        </p:blipFill>
        <p:spPr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AutoShape 3"/>
          <p:cNvSpPr/>
          <p:nvPr/>
        </p:nvSpPr>
        <p:spPr>
          <a:xfrm>
            <a:off x="5219700" y="1557338"/>
            <a:ext cx="2808288" cy="504825"/>
          </a:xfrm>
          <a:prstGeom prst="wedgeRoundRectCallout">
            <a:avLst>
              <a:gd name="adj1" fmla="val -86440"/>
              <a:gd name="adj2" fmla="val 183583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点击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自定义库检索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endParaRPr lang="zh-CN" altLang="en-US" sz="2000" dirty="0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44" name="AutoShape 4"/>
          <p:cNvSpPr/>
          <p:nvPr/>
        </p:nvSpPr>
        <p:spPr>
          <a:xfrm>
            <a:off x="1260475" y="1268413"/>
            <a:ext cx="2159000" cy="431800"/>
          </a:xfrm>
          <a:prstGeom prst="wedgeRoundRectCallout">
            <a:avLst>
              <a:gd name="adj1" fmla="val 9116"/>
              <a:gd name="adj2" fmla="val 541616"/>
              <a:gd name="adj3" fmla="val 16667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选择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电子资源</a:t>
            </a:r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endParaRPr lang="zh-CN" altLang="en-US" sz="2000" dirty="0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AutoShape 5"/>
          <p:cNvSpPr/>
          <p:nvPr/>
        </p:nvSpPr>
        <p:spPr>
          <a:xfrm>
            <a:off x="4787900" y="3860800"/>
            <a:ext cx="2160588" cy="576263"/>
          </a:xfrm>
          <a:prstGeom prst="wedgeEllipseCallout">
            <a:avLst>
              <a:gd name="adj1" fmla="val -92981"/>
              <a:gd name="adj2" fmla="val -150829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输入检索词</a:t>
            </a:r>
          </a:p>
        </p:txBody>
      </p:sp>
      <p:sp>
        <p:nvSpPr>
          <p:cNvPr id="61446" name="AutoShape 6"/>
          <p:cNvSpPr/>
          <p:nvPr/>
        </p:nvSpPr>
        <p:spPr>
          <a:xfrm>
            <a:off x="4716463" y="4941888"/>
            <a:ext cx="2447925" cy="865187"/>
          </a:xfrm>
          <a:prstGeom prst="wedgeEllipseCallout">
            <a:avLst>
              <a:gd name="adj1" fmla="val -153653"/>
              <a:gd name="adj2" fmla="val -133037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选择检索途径</a:t>
            </a:r>
          </a:p>
        </p:txBody>
      </p:sp>
      <p:sp>
        <p:nvSpPr>
          <p:cNvPr id="71687" name="Text Box 7"/>
          <p:cNvSpPr txBox="1"/>
          <p:nvPr/>
        </p:nvSpPr>
        <p:spPr>
          <a:xfrm>
            <a:off x="6227763" y="6308725"/>
            <a:ext cx="284321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安徽工程大学图书馆</a:t>
            </a:r>
          </a:p>
        </p:txBody>
      </p:sp>
      <p:sp>
        <p:nvSpPr>
          <p:cNvPr id="71688" name="Text Box 8"/>
          <p:cNvSpPr txBox="1"/>
          <p:nvPr/>
        </p:nvSpPr>
        <p:spPr>
          <a:xfrm>
            <a:off x="107950" y="44450"/>
            <a:ext cx="58959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怎样查找随书光盘？（方法一）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ldLvl="0" animBg="1"/>
      <p:bldP spid="61444" grpId="0" bldLvl="0" animBg="1"/>
      <p:bldP spid="61445" grpId="0" animBg="1"/>
      <p:bldP spid="6144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9563" y="285750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7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25" y="285750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8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0" y="285750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9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3" y="1000125"/>
            <a:ext cx="7799387" cy="14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1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7563" y="6191250"/>
            <a:ext cx="7897812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2" name="Picture 2"/>
          <p:cNvPicPr>
            <a:picLocks noChangeAspect="1"/>
          </p:cNvPicPr>
          <p:nvPr/>
        </p:nvPicPr>
        <p:blipFill>
          <a:blip r:embed="rId7" cstate="print"/>
          <a:srcRect t="18495" b="11157"/>
          <a:stretch>
            <a:fillRect/>
          </a:stretch>
        </p:blipFill>
        <p:spPr>
          <a:xfrm>
            <a:off x="987425" y="1285875"/>
            <a:ext cx="7227888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Oval 3"/>
          <p:cNvSpPr/>
          <p:nvPr/>
        </p:nvSpPr>
        <p:spPr>
          <a:xfrm>
            <a:off x="1200150" y="2571750"/>
            <a:ext cx="1300163" cy="333375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4" name="AutoShape 4"/>
          <p:cNvSpPr/>
          <p:nvPr/>
        </p:nvSpPr>
        <p:spPr>
          <a:xfrm>
            <a:off x="5308600" y="4383088"/>
            <a:ext cx="1477978" cy="760424"/>
          </a:xfrm>
          <a:prstGeom prst="wedgeRoundRectCallout">
            <a:avLst>
              <a:gd name="adj1" fmla="val -256275"/>
              <a:gd name="adj2" fmla="val -254985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点击题名</a:t>
            </a:r>
          </a:p>
        </p:txBody>
      </p:sp>
      <p:sp>
        <p:nvSpPr>
          <p:cNvPr id="72715" name="Text Box 8"/>
          <p:cNvSpPr txBox="1"/>
          <p:nvPr/>
        </p:nvSpPr>
        <p:spPr>
          <a:xfrm>
            <a:off x="108268" y="415925"/>
            <a:ext cx="5607050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3000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怎样查找随书光盘？（方法一）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5"/>
          <p:cNvSpPr txBox="1"/>
          <p:nvPr/>
        </p:nvSpPr>
        <p:spPr>
          <a:xfrm>
            <a:off x="179388" y="6308725"/>
            <a:ext cx="284321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安徽工程大学图书馆</a:t>
            </a:r>
          </a:p>
        </p:txBody>
      </p:sp>
      <p:pic>
        <p:nvPicPr>
          <p:cNvPr id="73731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14375"/>
            <a:ext cx="9144000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Oval 3"/>
          <p:cNvSpPr/>
          <p:nvPr/>
        </p:nvSpPr>
        <p:spPr>
          <a:xfrm>
            <a:off x="1928813" y="2286000"/>
            <a:ext cx="1377950" cy="357188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AutoShape 4"/>
          <p:cNvSpPr/>
          <p:nvPr/>
        </p:nvSpPr>
        <p:spPr>
          <a:xfrm>
            <a:off x="4643438" y="1565275"/>
            <a:ext cx="2590800" cy="792163"/>
          </a:xfrm>
          <a:prstGeom prst="wedgeRectCallout">
            <a:avLst>
              <a:gd name="adj1" fmla="val -104681"/>
              <a:gd name="adj2" fmla="val 67657"/>
            </a:avLst>
          </a:prstGeom>
          <a:solidFill>
            <a:srgbClr val="FFFFFF">
              <a:alpha val="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根据索书号到东图书</a:t>
            </a:r>
          </a:p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 smtClean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馆二楼</a:t>
            </a: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借阅光盘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/>
          </p:cNvSpPr>
          <p:nvPr>
            <p:ph type="title"/>
          </p:nvPr>
        </p:nvSpPr>
        <p:spPr>
          <a:xfrm>
            <a:off x="323850" y="44450"/>
            <a:ext cx="5791200" cy="5334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怎样查找随书光盘？（方法二）</a:t>
            </a:r>
          </a:p>
        </p:txBody>
      </p:sp>
      <p:pic>
        <p:nvPicPr>
          <p:cNvPr id="119815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2938"/>
            <a:ext cx="9144000" cy="5268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标注 7"/>
          <p:cNvSpPr/>
          <p:nvPr/>
        </p:nvSpPr>
        <p:spPr>
          <a:xfrm>
            <a:off x="1785938" y="2428875"/>
            <a:ext cx="2500312" cy="571500"/>
          </a:xfrm>
          <a:prstGeom prst="wedgeRectCallout">
            <a:avLst>
              <a:gd name="adj1" fmla="val -61736"/>
              <a:gd name="adj2" fmla="val 28815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在检索框内输入检索词</a:t>
            </a:r>
          </a:p>
        </p:txBody>
      </p:sp>
      <p:sp>
        <p:nvSpPr>
          <p:cNvPr id="12" name="流程图: 过程 11"/>
          <p:cNvSpPr/>
          <p:nvPr/>
        </p:nvSpPr>
        <p:spPr>
          <a:xfrm>
            <a:off x="3786188" y="5000625"/>
            <a:ext cx="1143000" cy="285750"/>
          </a:xfrm>
          <a:prstGeom prst="flowChartProcess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43063"/>
            <a:ext cx="9085263" cy="3214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流程图: 过程 15"/>
          <p:cNvSpPr/>
          <p:nvPr/>
        </p:nvSpPr>
        <p:spPr>
          <a:xfrm>
            <a:off x="142875" y="1643063"/>
            <a:ext cx="1285875" cy="357187"/>
          </a:xfrm>
          <a:prstGeom prst="flowChartProcess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000250"/>
            <a:ext cx="9144000" cy="3846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流程图: 过程 17"/>
          <p:cNvSpPr/>
          <p:nvPr/>
        </p:nvSpPr>
        <p:spPr>
          <a:xfrm>
            <a:off x="3071813" y="5357813"/>
            <a:ext cx="1285875" cy="357187"/>
          </a:xfrm>
          <a:prstGeom prst="flowChartProcess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" name="Pictur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5" y="1643063"/>
            <a:ext cx="8715375" cy="507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流程图: 过程 19"/>
          <p:cNvSpPr/>
          <p:nvPr/>
        </p:nvSpPr>
        <p:spPr>
          <a:xfrm>
            <a:off x="642938" y="5429250"/>
            <a:ext cx="2214562" cy="500063"/>
          </a:xfrm>
          <a:prstGeom prst="flowChartProcess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18" grpId="0" animBg="1"/>
      <p:bldP spid="2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011" tIns="45528" rIns="91011" bIns="45528" anchor="ctr"/>
          <a:lstStyle/>
          <a:p>
            <a:pPr eaLnBrk="1" hangingPunct="1"/>
            <a:endParaRPr lang="zh-CN" altLang="en-US" dirty="0"/>
          </a:p>
        </p:txBody>
      </p:sp>
      <p:sp>
        <p:nvSpPr>
          <p:cNvPr id="84995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011" tIns="45528" rIns="91011" bIns="45528" anchor="t"/>
          <a:lstStyle/>
          <a:p>
            <a:pPr eaLnBrk="1" hangingPunct="1"/>
            <a:endParaRPr lang="zh-CN" altLang="en-US" dirty="0"/>
          </a:p>
        </p:txBody>
      </p:sp>
      <p:pic>
        <p:nvPicPr>
          <p:cNvPr id="84996" name="Pictur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7" name="Rectangle 5"/>
          <p:cNvSpPr/>
          <p:nvPr/>
        </p:nvSpPr>
        <p:spPr>
          <a:xfrm>
            <a:off x="71438" y="5561013"/>
            <a:ext cx="6357937" cy="1296987"/>
          </a:xfrm>
          <a:prstGeom prst="rect">
            <a:avLst/>
          </a:prstGeom>
          <a:noFill/>
          <a:ln w="222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714375"/>
            <a:ext cx="5214938" cy="631825"/>
          </a:xfrm>
          <a:prstGeom prst="rect">
            <a:avLst/>
          </a:prstGeom>
        </p:spPr>
        <p:txBody>
          <a:bodyPr anchor="b"/>
          <a:lstStyle/>
          <a:p>
            <a:pPr lvl="0" eaLnBrk="1" hangingPunct="1"/>
            <a:r>
              <a:rPr lang="en-US" altLang="zh-CN" sz="44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44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、移动图书馆</a:t>
            </a:r>
          </a:p>
        </p:txBody>
      </p:sp>
      <p:sp>
        <p:nvSpPr>
          <p:cNvPr id="11" name="AutoShape 4"/>
          <p:cNvSpPr/>
          <p:nvPr/>
        </p:nvSpPr>
        <p:spPr>
          <a:xfrm>
            <a:off x="4857750" y="5000625"/>
            <a:ext cx="1428750" cy="506413"/>
          </a:xfrm>
          <a:prstGeom prst="wedgeRectCallout">
            <a:avLst>
              <a:gd name="adj1" fmla="val -25963"/>
              <a:gd name="adj2" fmla="val 127208"/>
            </a:avLst>
          </a:prstGeom>
          <a:solidFill>
            <a:srgbClr val="FFFFFF">
              <a:alpha val="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扫描二维码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19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1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2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3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4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5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6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7" name="图片 6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3563938" y="908050"/>
            <a:ext cx="4273550" cy="522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8" name="图片 7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34925" y="836613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9" name="内容占位符 8" descr="照片 046.png"/>
          <p:cNvPicPr>
            <a:picLocks noGrp="1" noChangeAspect="1"/>
          </p:cNvPicPr>
          <p:nvPr/>
        </p:nvPicPr>
        <p:blipFill>
          <a:blip r:embed="rId11" cstate="print"/>
          <a:srcRect t="4443"/>
          <a:stretch>
            <a:fillRect/>
          </a:stretch>
        </p:blipFill>
        <p:spPr>
          <a:xfrm>
            <a:off x="1249363" y="1979613"/>
            <a:ext cx="2286000" cy="314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30" name="Picture 9" descr="C:\Program Files\Tencent\QQ\Users\312857136\Image\6C446B20F6AAAFE5F1D785728E67D03F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06938" y="2051050"/>
            <a:ext cx="2357437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31" name="圆角矩形 10"/>
          <p:cNvSpPr/>
          <p:nvPr/>
        </p:nvSpPr>
        <p:spPr>
          <a:xfrm>
            <a:off x="4706938" y="2622550"/>
            <a:ext cx="1000125" cy="28892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8" name="AutoShape 4"/>
          <p:cNvSpPr/>
          <p:nvPr/>
        </p:nvSpPr>
        <p:spPr>
          <a:xfrm>
            <a:off x="7524750" y="2133600"/>
            <a:ext cx="1376363" cy="649288"/>
          </a:xfrm>
          <a:prstGeom prst="wedgeRectCallout">
            <a:avLst>
              <a:gd name="adj1" fmla="val -137023"/>
              <a:gd name="adj2" fmla="val 52833"/>
            </a:avLst>
          </a:prstGeom>
          <a:solidFill>
            <a:srgbClr val="FFFFFF">
              <a:alpha val="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选择安徽工程大学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3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5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6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7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8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9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50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51" name="图片 6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000500" y="884238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52" name="图片 7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0" y="812800"/>
            <a:ext cx="4273550" cy="522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53" name="Picture 8" descr="C:\Program Files\Tencent\QQ\Users\312857136\Image\673EEF153026055C2A14EB464F207FDE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71563" y="1955800"/>
            <a:ext cx="2500312" cy="321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AutoShape 4"/>
          <p:cNvSpPr/>
          <p:nvPr/>
        </p:nvSpPr>
        <p:spPr>
          <a:xfrm>
            <a:off x="1357313" y="3735388"/>
            <a:ext cx="1928812" cy="792162"/>
          </a:xfrm>
          <a:prstGeom prst="wedgeRectCallout">
            <a:avLst>
              <a:gd name="adj1" fmla="val -27333"/>
              <a:gd name="adj2" fmla="val -79671"/>
            </a:avLst>
          </a:prstGeom>
          <a:solidFill>
            <a:srgbClr val="FFFFFF">
              <a:alpha val="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输入学号和密码</a:t>
            </a:r>
            <a:endParaRPr lang="en-US" altLang="zh-CN" dirty="0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（初始密码</a:t>
            </a:r>
            <a:r>
              <a:rPr lang="en-US" altLang="zh-CN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0000</a:t>
            </a: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7" name="AutoShape 4"/>
          <p:cNvSpPr/>
          <p:nvPr/>
        </p:nvSpPr>
        <p:spPr>
          <a:xfrm>
            <a:off x="3708400" y="1412875"/>
            <a:ext cx="1357313" cy="434975"/>
          </a:xfrm>
          <a:prstGeom prst="wedgeRectCallout">
            <a:avLst>
              <a:gd name="adj1" fmla="val 43579"/>
              <a:gd name="adj2" fmla="val 125014"/>
            </a:avLst>
          </a:prstGeom>
          <a:solidFill>
            <a:srgbClr val="FFFFFF">
              <a:alpha val="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完成登录</a:t>
            </a:r>
          </a:p>
        </p:txBody>
      </p:sp>
      <p:pic>
        <p:nvPicPr>
          <p:cNvPr id="87056" name="Picture 2"/>
          <p:cNvPicPr>
            <a:picLocks noChangeAspect="1"/>
          </p:cNvPicPr>
          <p:nvPr/>
        </p:nvPicPr>
        <p:blipFill>
          <a:blip r:embed="rId12" cstate="print"/>
          <a:srcRect t="5058"/>
          <a:stretch>
            <a:fillRect/>
          </a:stretch>
        </p:blipFill>
        <p:spPr>
          <a:xfrm>
            <a:off x="5219700" y="1989138"/>
            <a:ext cx="2305050" cy="324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67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69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1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2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3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4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5" name="图片 6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186238" y="865188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6" name="图片 7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185738" y="793750"/>
            <a:ext cx="4273550" cy="522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7" name="Picture 10" descr="C:\Program Files\Tencent\QQ\Users\312857136\Image\C7F84CCEDB31F23BB8F44390EDED358F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329238" y="2008188"/>
            <a:ext cx="2357437" cy="321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8" name="Picture 2"/>
          <p:cNvPicPr>
            <a:picLocks noChangeAspect="1"/>
          </p:cNvPicPr>
          <p:nvPr/>
        </p:nvPicPr>
        <p:blipFill>
          <a:blip r:embed="rId12" cstate="print"/>
          <a:srcRect t="5058"/>
          <a:stretch>
            <a:fillRect/>
          </a:stretch>
        </p:blipFill>
        <p:spPr>
          <a:xfrm>
            <a:off x="1331913" y="1916113"/>
            <a:ext cx="2376487" cy="324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79" name="圆角矩形 12"/>
          <p:cNvSpPr/>
          <p:nvPr/>
        </p:nvSpPr>
        <p:spPr>
          <a:xfrm>
            <a:off x="1403350" y="3794125"/>
            <a:ext cx="1081088" cy="5715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275" y="214313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38" y="290513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75" y="715963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9563" y="285750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25" y="285750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29250" y="285750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Pictur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63" y="1000125"/>
            <a:ext cx="7799387" cy="14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3" descr="2-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76312" y="1365258"/>
            <a:ext cx="1181109" cy="828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5" descr="2-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08063" y="2500313"/>
            <a:ext cx="1420812" cy="278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7" descr="2-4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00CC00">
                <a:tint val="45000"/>
                <a:satMod val="400000"/>
              </a:srgbClr>
            </a:duotone>
          </a:blip>
          <a:srcRect t="25880" r="-9195" b="-12147"/>
          <a:stretch>
            <a:fillRect/>
          </a:stretch>
        </p:blipFill>
        <p:spPr bwMode="auto">
          <a:xfrm>
            <a:off x="2357422" y="2500306"/>
            <a:ext cx="3857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2-5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rgbClr val="00CC00">
                <a:tint val="45000"/>
                <a:satMod val="400000"/>
              </a:srgbClr>
            </a:duotone>
          </a:blip>
          <a:srcRect t="27135"/>
          <a:stretch>
            <a:fillRect/>
          </a:stretch>
        </p:blipFill>
        <p:spPr bwMode="auto">
          <a:xfrm>
            <a:off x="2357422" y="3286124"/>
            <a:ext cx="400970" cy="65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2-6"/>
          <p:cNvPicPr>
            <a:picLocks noChangeAspect="1" noChangeArrowheads="1"/>
          </p:cNvPicPr>
          <p:nvPr/>
        </p:nvPicPr>
        <p:blipFill>
          <a:blip r:embed="rId13" cstate="print">
            <a:duotone>
              <a:prstClr val="black"/>
              <a:srgbClr val="00CC00">
                <a:tint val="45000"/>
                <a:satMod val="400000"/>
              </a:srgbClr>
            </a:duotone>
          </a:blip>
          <a:srcRect t="28571" r="-20276"/>
          <a:stretch>
            <a:fillRect/>
          </a:stretch>
        </p:blipFill>
        <p:spPr bwMode="auto">
          <a:xfrm>
            <a:off x="2357422" y="4143380"/>
            <a:ext cx="4825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2-7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rgbClr val="00CC00">
                <a:tint val="45000"/>
                <a:satMod val="400000"/>
              </a:srgbClr>
            </a:duotone>
          </a:blip>
          <a:srcRect t="28571" r="-2472"/>
          <a:stretch>
            <a:fillRect/>
          </a:stretch>
        </p:blipFill>
        <p:spPr bwMode="auto">
          <a:xfrm>
            <a:off x="2357422" y="4929198"/>
            <a:ext cx="41115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921000" y="2466975"/>
            <a:ext cx="29543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图书馆有什么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03538" y="3332163"/>
            <a:ext cx="2954337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图书馆怎么用</a:t>
            </a:r>
          </a:p>
        </p:txBody>
      </p:sp>
      <p:sp>
        <p:nvSpPr>
          <p:cNvPr id="19" name="矩形 18"/>
          <p:cNvSpPr/>
          <p:nvPr/>
        </p:nvSpPr>
        <p:spPr>
          <a:xfrm>
            <a:off x="2858453" y="5000625"/>
            <a:ext cx="29860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常用电子资源</a:t>
            </a:r>
            <a:endParaRPr lang="zh-CN" altLang="en-US" sz="3600" dirty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58428" y="4140200"/>
            <a:ext cx="29860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沟通与交流</a:t>
            </a:r>
          </a:p>
        </p:txBody>
      </p:sp>
      <p:pic>
        <p:nvPicPr>
          <p:cNvPr id="33812" name="Pictur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93750" y="6153150"/>
            <a:ext cx="7278688" cy="13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1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3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4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5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6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7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8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9" name="图片 6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114800" y="865188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100" name="图片 7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114300" y="793750"/>
            <a:ext cx="4273550" cy="522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101" name="图片 9" descr="照片 047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264150" y="1993900"/>
            <a:ext cx="2349500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102" name="圆角矩形 11"/>
          <p:cNvSpPr/>
          <p:nvPr/>
        </p:nvSpPr>
        <p:spPr>
          <a:xfrm>
            <a:off x="5329238" y="2279650"/>
            <a:ext cx="1000125" cy="35877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pic>
        <p:nvPicPr>
          <p:cNvPr id="89103" name="Picture 2"/>
          <p:cNvPicPr>
            <a:picLocks noChangeAspect="1"/>
          </p:cNvPicPr>
          <p:nvPr/>
        </p:nvPicPr>
        <p:blipFill>
          <a:blip r:embed="rId12" cstate="print"/>
          <a:srcRect t="5058"/>
          <a:stretch>
            <a:fillRect/>
          </a:stretch>
        </p:blipFill>
        <p:spPr>
          <a:xfrm>
            <a:off x="1258888" y="1916113"/>
            <a:ext cx="2376487" cy="324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104" name="圆角矩形 11"/>
          <p:cNvSpPr/>
          <p:nvPr/>
        </p:nvSpPr>
        <p:spPr>
          <a:xfrm>
            <a:off x="2484438" y="3722688"/>
            <a:ext cx="1150937" cy="71437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5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7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8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9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0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1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2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3" name="图片 6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043363" y="938213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4" name="图片 7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2863" y="866775"/>
            <a:ext cx="4273550" cy="522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5" name="内容占位符 8" descr="照片 046.png"/>
          <p:cNvPicPr>
            <a:picLocks noGrp="1"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30313" y="1993900"/>
            <a:ext cx="2305050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6" name="图片 9" descr="照片 047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192713" y="2066925"/>
            <a:ext cx="2376487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27" name="圆角矩形 11"/>
          <p:cNvSpPr/>
          <p:nvPr/>
        </p:nvSpPr>
        <p:spPr>
          <a:xfrm>
            <a:off x="5257800" y="2786063"/>
            <a:ext cx="2214563" cy="11430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0128" name="圆角矩形 12"/>
          <p:cNvSpPr/>
          <p:nvPr/>
        </p:nvSpPr>
        <p:spPr>
          <a:xfrm>
            <a:off x="1157288" y="2352675"/>
            <a:ext cx="1214437" cy="64452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39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1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2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3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4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5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6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7" name="图片 6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000500" y="908050"/>
            <a:ext cx="4273550" cy="522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8" name="图片 7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0" y="836613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9" name="Picture 8" descr="C:\Program Files\Tencent\QQ\Users\312857136\Image\02C75FCA3BD5C8EEB4225ACB3D667A8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43500" y="2051050"/>
            <a:ext cx="2428875" cy="321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50" name="圆角矩形 10"/>
          <p:cNvSpPr/>
          <p:nvPr/>
        </p:nvSpPr>
        <p:spPr>
          <a:xfrm>
            <a:off x="5072063" y="2336800"/>
            <a:ext cx="1214437" cy="71437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pic>
        <p:nvPicPr>
          <p:cNvPr id="91151" name="Picture 2"/>
          <p:cNvPicPr>
            <a:picLocks noChangeAspect="1"/>
          </p:cNvPicPr>
          <p:nvPr/>
        </p:nvPicPr>
        <p:blipFill>
          <a:blip r:embed="rId12" cstate="print"/>
          <a:srcRect t="5058"/>
          <a:stretch>
            <a:fillRect/>
          </a:stretch>
        </p:blipFill>
        <p:spPr>
          <a:xfrm>
            <a:off x="1116013" y="1989138"/>
            <a:ext cx="2376487" cy="324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52" name="圆角矩形 10"/>
          <p:cNvSpPr/>
          <p:nvPr/>
        </p:nvSpPr>
        <p:spPr>
          <a:xfrm>
            <a:off x="2339975" y="4365625"/>
            <a:ext cx="1133475" cy="56991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3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5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6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7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8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9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0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1" name="图片 6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000500" y="865188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2" name="图片 7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0" y="793750"/>
            <a:ext cx="4273550" cy="522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3" name="图片 9" descr="照片 047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91125" y="2008188"/>
            <a:ext cx="2309813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4" name="圆角矩形 10"/>
          <p:cNvSpPr/>
          <p:nvPr/>
        </p:nvSpPr>
        <p:spPr>
          <a:xfrm>
            <a:off x="5214938" y="2722563"/>
            <a:ext cx="1214437" cy="357187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pic>
        <p:nvPicPr>
          <p:cNvPr id="92175" name="Picture 2"/>
          <p:cNvPicPr>
            <a:picLocks noChangeAspect="1"/>
          </p:cNvPicPr>
          <p:nvPr/>
        </p:nvPicPr>
        <p:blipFill>
          <a:blip r:embed="rId12" cstate="print"/>
          <a:srcRect t="4501"/>
          <a:stretch>
            <a:fillRect/>
          </a:stretch>
        </p:blipFill>
        <p:spPr>
          <a:xfrm>
            <a:off x="1187450" y="1881188"/>
            <a:ext cx="2305050" cy="3348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6" name="圆角矩形 10"/>
          <p:cNvSpPr/>
          <p:nvPr/>
        </p:nvSpPr>
        <p:spPr>
          <a:xfrm>
            <a:off x="2349500" y="2708275"/>
            <a:ext cx="1143000" cy="5762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7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9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1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2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3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4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5" name="图片 7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1275" y="865188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6" name="图片 13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3970338" y="865188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7" name="图片 14" descr="照片 010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13338" y="2008188"/>
            <a:ext cx="2357437" cy="321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8" name="Picture 9" descr="C:\Program Files\Tencent\QQ\Users\312857136\Image\D3986D877D4347EC61671404D8784266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184275" y="1936750"/>
            <a:ext cx="2357438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9" name="圆角矩形 10"/>
          <p:cNvSpPr/>
          <p:nvPr/>
        </p:nvSpPr>
        <p:spPr>
          <a:xfrm>
            <a:off x="2327275" y="4365625"/>
            <a:ext cx="1214438" cy="5715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1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2188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3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5" y="14128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4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38" y="217488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5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75" y="642938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6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7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8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9" name="图片 6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043363" y="938213"/>
            <a:ext cx="4273550" cy="52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20" name="图片 7"/>
          <p:cNvPicPr>
            <a:picLocks noChangeAspect="1"/>
          </p:cNvPicPr>
          <p:nvPr/>
        </p:nvPicPr>
        <p:blipFill>
          <a:blip r:embed="rId10" cstate="print"/>
          <a:srcRect b="7779"/>
          <a:stretch>
            <a:fillRect/>
          </a:stretch>
        </p:blipFill>
        <p:spPr>
          <a:xfrm>
            <a:off x="42863" y="866775"/>
            <a:ext cx="4273550" cy="522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21" name="图片 9" descr="照片 047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86363" y="2081213"/>
            <a:ext cx="2357437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22" name="Picture 2"/>
          <p:cNvPicPr>
            <a:picLocks noChangeAspect="1"/>
          </p:cNvPicPr>
          <p:nvPr/>
        </p:nvPicPr>
        <p:blipFill>
          <a:blip r:embed="rId12" cstate="print"/>
          <a:srcRect t="5058"/>
          <a:stretch>
            <a:fillRect/>
          </a:stretch>
        </p:blipFill>
        <p:spPr>
          <a:xfrm>
            <a:off x="1187450" y="1989138"/>
            <a:ext cx="2376488" cy="324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23" name="圆角矩形 10"/>
          <p:cNvSpPr/>
          <p:nvPr/>
        </p:nvSpPr>
        <p:spPr>
          <a:xfrm>
            <a:off x="1258888" y="2786063"/>
            <a:ext cx="1082675" cy="5715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en-US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3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5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9563" y="1428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6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25" y="1428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7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0" y="1428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8" name="Text Box 5"/>
          <p:cNvSpPr txBox="1"/>
          <p:nvPr/>
        </p:nvSpPr>
        <p:spPr>
          <a:xfrm>
            <a:off x="611188" y="333375"/>
            <a:ext cx="39608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文明利用图书馆公约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97289" name="Rectangle 6"/>
          <p:cNvSpPr/>
          <p:nvPr/>
        </p:nvSpPr>
        <p:spPr>
          <a:xfrm>
            <a:off x="611188" y="1162050"/>
            <a:ext cx="7993062" cy="49514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l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、持校园卡通过门禁系统进入图书馆。 </a:t>
            </a:r>
          </a:p>
          <a:p>
            <a:pPr lvl="0" algn="l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、不乱写、乱画、损毁图书，爱护图书馆的各种资源和设施。</a:t>
            </a:r>
          </a:p>
          <a:p>
            <a:pPr lvl="0" algn="l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、保持安静，不在图书馆内大声喧哗、嘻戏玩闹，不接打手机 </a:t>
            </a: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请调至振动</a:t>
            </a: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pPr lvl="0" algn="l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、保持图书馆环境整洁，不在图书馆内吸烟、饮食、不随地吐痰，不乱扔纸屑。</a:t>
            </a:r>
          </a:p>
          <a:p>
            <a:pPr lvl="0" algn="l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、不占据阅览区座位，尊重他人权益。 </a:t>
            </a:r>
          </a:p>
          <a:p>
            <a:pPr lvl="0" algn="l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、不藏匿书刊，不超期归还所借书刊，共享图书资源。</a:t>
            </a:r>
          </a:p>
          <a:p>
            <a:pPr lvl="0" algn="l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、在图书馆文明上网，遵守</a:t>
            </a: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全国青少年网络文明公约</a:t>
            </a: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，不玩游戏，不观看游戏视频。</a:t>
            </a:r>
          </a:p>
          <a:p>
            <a:pPr lvl="0" algn="l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2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、在图书馆内说话文明礼貌，讲究礼仪，衣着得体。</a:t>
            </a:r>
            <a:r>
              <a:rPr lang="zh-CN" altLang="en-US" sz="2400" b="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97290" name="Line 8"/>
          <p:cNvSpPr/>
          <p:nvPr/>
        </p:nvSpPr>
        <p:spPr>
          <a:xfrm>
            <a:off x="1187450" y="2060575"/>
            <a:ext cx="33845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7291" name="Line 9"/>
          <p:cNvSpPr/>
          <p:nvPr/>
        </p:nvSpPr>
        <p:spPr>
          <a:xfrm flipV="1">
            <a:off x="1187450" y="4437063"/>
            <a:ext cx="45370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7292" name="Line 10"/>
          <p:cNvSpPr/>
          <p:nvPr/>
        </p:nvSpPr>
        <p:spPr>
          <a:xfrm>
            <a:off x="2700338" y="2852738"/>
            <a:ext cx="58324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7293" name="Line 11"/>
          <p:cNvSpPr/>
          <p:nvPr/>
        </p:nvSpPr>
        <p:spPr>
          <a:xfrm>
            <a:off x="1187450" y="3644900"/>
            <a:ext cx="27368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7294" name="Line 12"/>
          <p:cNvSpPr/>
          <p:nvPr/>
        </p:nvSpPr>
        <p:spPr>
          <a:xfrm flipV="1">
            <a:off x="1187450" y="4868863"/>
            <a:ext cx="460851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7295" name="Line 12"/>
          <p:cNvSpPr/>
          <p:nvPr/>
        </p:nvSpPr>
        <p:spPr>
          <a:xfrm flipV="1">
            <a:off x="611188" y="5661025"/>
            <a:ext cx="38893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2706688" y="1141413"/>
            <a:ext cx="5143500" cy="715962"/>
            <a:chOff x="0" y="0"/>
            <a:chExt cx="5143536" cy="715966"/>
          </a:xfrm>
        </p:grpSpPr>
        <p:sp>
          <p:nvSpPr>
            <p:cNvPr id="100383" name="椭圆 7"/>
            <p:cNvSpPr/>
            <p:nvPr/>
          </p:nvSpPr>
          <p:spPr>
            <a:xfrm>
              <a:off x="4857784" y="428627"/>
              <a:ext cx="285752" cy="285751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8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84" name="椭圆 8"/>
            <p:cNvSpPr/>
            <p:nvPr/>
          </p:nvSpPr>
          <p:spPr>
            <a:xfrm>
              <a:off x="4071967" y="285751"/>
              <a:ext cx="214313" cy="214314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85" name="椭圆 9"/>
            <p:cNvSpPr/>
            <p:nvPr/>
          </p:nvSpPr>
          <p:spPr>
            <a:xfrm>
              <a:off x="1141421" y="500065"/>
              <a:ext cx="215902" cy="215901"/>
            </a:xfrm>
            <a:prstGeom prst="ellipse">
              <a:avLst/>
            </a:prstGeom>
            <a:gradFill rotWithShape="0">
              <a:gsLst>
                <a:gs pos="0">
                  <a:srgbClr val="CCFF99"/>
                </a:gs>
                <a:gs pos="100000">
                  <a:srgbClr val="5E754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86" name="椭圆 10"/>
            <p:cNvSpPr/>
            <p:nvPr/>
          </p:nvSpPr>
          <p:spPr>
            <a:xfrm flipV="1">
              <a:off x="0" y="0"/>
              <a:ext cx="285752" cy="285751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7500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87" name="椭圆 11"/>
            <p:cNvSpPr/>
            <p:nvPr/>
          </p:nvSpPr>
          <p:spPr>
            <a:xfrm flipV="1">
              <a:off x="428628" y="357189"/>
              <a:ext cx="142876" cy="142876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3357563" y="2928938"/>
            <a:ext cx="5072062" cy="714375"/>
            <a:chOff x="0" y="0"/>
            <a:chExt cx="5072098" cy="714380"/>
          </a:xfrm>
        </p:grpSpPr>
        <p:sp>
          <p:nvSpPr>
            <p:cNvPr id="100378" name="椭圆 13"/>
            <p:cNvSpPr/>
            <p:nvPr/>
          </p:nvSpPr>
          <p:spPr>
            <a:xfrm>
              <a:off x="4786346" y="428628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8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79" name="椭圆 14"/>
            <p:cNvSpPr/>
            <p:nvPr/>
          </p:nvSpPr>
          <p:spPr>
            <a:xfrm>
              <a:off x="4357718" y="285752"/>
              <a:ext cx="214315" cy="214313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80" name="椭圆 15"/>
            <p:cNvSpPr/>
            <p:nvPr/>
          </p:nvSpPr>
          <p:spPr>
            <a:xfrm>
              <a:off x="854081" y="392115"/>
              <a:ext cx="215902" cy="215902"/>
            </a:xfrm>
            <a:prstGeom prst="ellipse">
              <a:avLst/>
            </a:prstGeom>
            <a:gradFill rotWithShape="0">
              <a:gsLst>
                <a:gs pos="0">
                  <a:srgbClr val="CCFF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81" name="椭圆 16"/>
            <p:cNvSpPr/>
            <p:nvPr/>
          </p:nvSpPr>
          <p:spPr>
            <a:xfrm flipV="1">
              <a:off x="357190" y="0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7500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82" name="椭圆 17"/>
            <p:cNvSpPr/>
            <p:nvPr/>
          </p:nvSpPr>
          <p:spPr>
            <a:xfrm flipV="1">
              <a:off x="0" y="357189"/>
              <a:ext cx="142876" cy="142876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5"/>
          <p:cNvGrpSpPr/>
          <p:nvPr/>
        </p:nvGrpSpPr>
        <p:grpSpPr>
          <a:xfrm>
            <a:off x="3214688" y="4143375"/>
            <a:ext cx="5214937" cy="642938"/>
            <a:chOff x="0" y="0"/>
            <a:chExt cx="5214974" cy="642942"/>
          </a:xfrm>
        </p:grpSpPr>
        <p:sp>
          <p:nvSpPr>
            <p:cNvPr id="100373" name="椭圆 19"/>
            <p:cNvSpPr/>
            <p:nvPr/>
          </p:nvSpPr>
          <p:spPr>
            <a:xfrm>
              <a:off x="4929222" y="285752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8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74" name="椭圆 20"/>
            <p:cNvSpPr/>
            <p:nvPr/>
          </p:nvSpPr>
          <p:spPr>
            <a:xfrm>
              <a:off x="4214842" y="428628"/>
              <a:ext cx="214315" cy="214314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75" name="椭圆 21"/>
            <p:cNvSpPr/>
            <p:nvPr/>
          </p:nvSpPr>
          <p:spPr>
            <a:xfrm>
              <a:off x="1212859" y="71438"/>
              <a:ext cx="215902" cy="215901"/>
            </a:xfrm>
            <a:prstGeom prst="ellipse">
              <a:avLst/>
            </a:prstGeom>
            <a:gradFill rotWithShape="0">
              <a:gsLst>
                <a:gs pos="0">
                  <a:srgbClr val="CCFF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76" name="椭圆 22"/>
            <p:cNvSpPr/>
            <p:nvPr/>
          </p:nvSpPr>
          <p:spPr>
            <a:xfrm flipV="1">
              <a:off x="0" y="0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7500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377" name="椭圆 23"/>
            <p:cNvSpPr/>
            <p:nvPr/>
          </p:nvSpPr>
          <p:spPr>
            <a:xfrm flipV="1">
              <a:off x="785818" y="285752"/>
              <a:ext cx="142876" cy="142876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0261" name="圈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5735638"/>
            <a:ext cx="6708775" cy="64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8" name="Picture 24" descr="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75" y="3333750"/>
            <a:ext cx="288925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9" name="Picture 29" descr="3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215900"/>
            <a:ext cx="288925" cy="31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60" name="TextBox 28"/>
          <p:cNvSpPr txBox="1"/>
          <p:nvPr/>
        </p:nvSpPr>
        <p:spPr>
          <a:xfrm>
            <a:off x="4665663" y="1676400"/>
            <a:ext cx="217487" cy="277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nb-NO" altLang="en-US" sz="14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5</a:t>
            </a:r>
          </a:p>
        </p:txBody>
      </p:sp>
      <p:sp>
        <p:nvSpPr>
          <p:cNvPr id="100361" name="AutoShape 50"/>
          <p:cNvSpPr/>
          <p:nvPr/>
        </p:nvSpPr>
        <p:spPr>
          <a:xfrm>
            <a:off x="2806700" y="1454150"/>
            <a:ext cx="514350" cy="344488"/>
          </a:xfrm>
          <a:prstGeom prst="sun">
            <a:avLst>
              <a:gd name="adj" fmla="val 25000"/>
            </a:avLst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zh-CN" sz="1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0362" name="Picture 25" descr="3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3638" y="142875"/>
            <a:ext cx="288925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63" name="Picture 26" descr="3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8563" y="1323975"/>
            <a:ext cx="288925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64" name="Picture 27" descr="3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1175" y="1776413"/>
            <a:ext cx="288925" cy="309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65" name="Rectangle 5"/>
          <p:cNvSpPr/>
          <p:nvPr/>
        </p:nvSpPr>
        <p:spPr>
          <a:xfrm>
            <a:off x="796925" y="1676400"/>
            <a:ext cx="7632700" cy="32432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marL="457200" lvl="0" indent="-457200" algn="l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3200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1. </a:t>
            </a:r>
            <a:r>
              <a:rPr lang="zh-CN" altLang="en-US" sz="3200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借阅权限</a:t>
            </a:r>
            <a:r>
              <a:rPr lang="zh-CN" altLang="en-US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：本科生每人可借图书</a:t>
            </a:r>
            <a:r>
              <a:rPr lang="en-US" altLang="zh-CN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册（其中文学类图书</a:t>
            </a:r>
            <a:r>
              <a:rPr lang="en-US" altLang="zh-CN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册）、光盘</a:t>
            </a:r>
            <a:r>
              <a:rPr lang="en-US" altLang="zh-CN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张。</a:t>
            </a:r>
          </a:p>
          <a:p>
            <a:pPr marL="457200" lvl="0" indent="-457200"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3200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2. </a:t>
            </a:r>
            <a:r>
              <a:rPr lang="zh-CN" altLang="en-US" sz="3200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借阅期限</a:t>
            </a:r>
            <a:r>
              <a:rPr lang="zh-CN" altLang="en-US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：图书 </a:t>
            </a:r>
            <a:r>
              <a:rPr lang="en-US" altLang="zh-CN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60</a:t>
            </a:r>
            <a:r>
              <a:rPr lang="zh-CN" altLang="en-US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天，随书光盘</a:t>
            </a:r>
            <a:r>
              <a:rPr lang="en-US" altLang="zh-CN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天。</a:t>
            </a:r>
            <a:r>
              <a:rPr lang="zh-CN" altLang="en-US" sz="3200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pPr marL="457200" lvl="0" indent="-457200" algn="l" eaLnBrk="1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lang="en-US" altLang="zh-CN" sz="3200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3. </a:t>
            </a:r>
            <a:r>
              <a:rPr lang="zh-CN" altLang="en-US" sz="3200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借阅范围</a:t>
            </a:r>
            <a:r>
              <a:rPr lang="zh-CN" altLang="en-US" sz="3200" dirty="0">
                <a:solidFill>
                  <a:srgbClr val="3366FF"/>
                </a:solidFill>
                <a:latin typeface="华文新魏" pitchFamily="2" charset="-122"/>
                <a:ea typeface="华文新魏" pitchFamily="2" charset="-122"/>
              </a:rPr>
              <a:t>：图书，除“样本书”和东馆的图书外，其它图书均可借阅；期刊，现刊只供就室阅览。</a:t>
            </a:r>
            <a:endParaRPr lang="zh-CN" altLang="en-US" sz="3200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0366" name="Rectangle 6"/>
          <p:cNvSpPr/>
          <p:nvPr/>
        </p:nvSpPr>
        <p:spPr>
          <a:xfrm>
            <a:off x="34925" y="188913"/>
            <a:ext cx="33845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借阅规则</a:t>
            </a:r>
            <a:r>
              <a:rPr lang="zh-CN" altLang="en-US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pic>
        <p:nvPicPr>
          <p:cNvPr id="100367" name="Picture 4" descr="BD21318_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3" y="928688"/>
            <a:ext cx="6440487" cy="7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69" name="Picture 2" descr="D:\D盘\新生入学教育\新生教育ppt\《奋斗》史梓良 服设12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72125" y="142875"/>
            <a:ext cx="1143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70" name="Picture 3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86563" y="142875"/>
            <a:ext cx="100012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71" name="Picture 4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77175" y="142875"/>
            <a:ext cx="1030288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72" name="Picture 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4375" y="6191250"/>
            <a:ext cx="7897813" cy="9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2706688" y="1141413"/>
            <a:ext cx="5143500" cy="715962"/>
            <a:chOff x="0" y="0"/>
            <a:chExt cx="5143536" cy="715966"/>
          </a:xfrm>
        </p:grpSpPr>
        <p:sp>
          <p:nvSpPr>
            <p:cNvPr id="99365" name="椭圆 7"/>
            <p:cNvSpPr/>
            <p:nvPr/>
          </p:nvSpPr>
          <p:spPr>
            <a:xfrm>
              <a:off x="4857784" y="428627"/>
              <a:ext cx="285752" cy="285751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8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66" name="椭圆 8"/>
            <p:cNvSpPr/>
            <p:nvPr/>
          </p:nvSpPr>
          <p:spPr>
            <a:xfrm>
              <a:off x="4071967" y="285751"/>
              <a:ext cx="214313" cy="214314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67" name="椭圆 9"/>
            <p:cNvSpPr/>
            <p:nvPr/>
          </p:nvSpPr>
          <p:spPr>
            <a:xfrm>
              <a:off x="1141421" y="500065"/>
              <a:ext cx="215902" cy="215901"/>
            </a:xfrm>
            <a:prstGeom prst="ellipse">
              <a:avLst/>
            </a:prstGeom>
            <a:gradFill rotWithShape="0">
              <a:gsLst>
                <a:gs pos="0">
                  <a:srgbClr val="CCFF99"/>
                </a:gs>
                <a:gs pos="100000">
                  <a:srgbClr val="5E754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68" name="椭圆 10"/>
            <p:cNvSpPr/>
            <p:nvPr/>
          </p:nvSpPr>
          <p:spPr>
            <a:xfrm flipV="1">
              <a:off x="0" y="0"/>
              <a:ext cx="285752" cy="285751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7500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69" name="椭圆 11"/>
            <p:cNvSpPr/>
            <p:nvPr/>
          </p:nvSpPr>
          <p:spPr>
            <a:xfrm flipV="1">
              <a:off x="428628" y="357189"/>
              <a:ext cx="142876" cy="142876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3357563" y="2928938"/>
            <a:ext cx="5072062" cy="714375"/>
            <a:chOff x="0" y="0"/>
            <a:chExt cx="5072098" cy="714380"/>
          </a:xfrm>
        </p:grpSpPr>
        <p:sp>
          <p:nvSpPr>
            <p:cNvPr id="99360" name="椭圆 13"/>
            <p:cNvSpPr/>
            <p:nvPr/>
          </p:nvSpPr>
          <p:spPr>
            <a:xfrm>
              <a:off x="4786346" y="428628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8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61" name="椭圆 14"/>
            <p:cNvSpPr/>
            <p:nvPr/>
          </p:nvSpPr>
          <p:spPr>
            <a:xfrm>
              <a:off x="4357718" y="285752"/>
              <a:ext cx="214315" cy="214313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62" name="椭圆 15"/>
            <p:cNvSpPr/>
            <p:nvPr/>
          </p:nvSpPr>
          <p:spPr>
            <a:xfrm>
              <a:off x="854081" y="392115"/>
              <a:ext cx="215902" cy="215902"/>
            </a:xfrm>
            <a:prstGeom prst="ellipse">
              <a:avLst/>
            </a:prstGeom>
            <a:gradFill rotWithShape="0">
              <a:gsLst>
                <a:gs pos="0">
                  <a:srgbClr val="CCFF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63" name="椭圆 16"/>
            <p:cNvSpPr/>
            <p:nvPr/>
          </p:nvSpPr>
          <p:spPr>
            <a:xfrm flipV="1">
              <a:off x="357190" y="0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7500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64" name="椭圆 17"/>
            <p:cNvSpPr/>
            <p:nvPr/>
          </p:nvSpPr>
          <p:spPr>
            <a:xfrm flipV="1">
              <a:off x="0" y="357189"/>
              <a:ext cx="142876" cy="142876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5"/>
          <p:cNvGrpSpPr/>
          <p:nvPr/>
        </p:nvGrpSpPr>
        <p:grpSpPr>
          <a:xfrm>
            <a:off x="3214688" y="4143375"/>
            <a:ext cx="5214937" cy="642938"/>
            <a:chOff x="0" y="0"/>
            <a:chExt cx="5214974" cy="642942"/>
          </a:xfrm>
        </p:grpSpPr>
        <p:sp>
          <p:nvSpPr>
            <p:cNvPr id="99355" name="椭圆 19"/>
            <p:cNvSpPr/>
            <p:nvPr/>
          </p:nvSpPr>
          <p:spPr>
            <a:xfrm>
              <a:off x="4929222" y="285752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8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56" name="椭圆 20"/>
            <p:cNvSpPr/>
            <p:nvPr/>
          </p:nvSpPr>
          <p:spPr>
            <a:xfrm>
              <a:off x="4214842" y="428628"/>
              <a:ext cx="214315" cy="214314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57" name="椭圆 21"/>
            <p:cNvSpPr/>
            <p:nvPr/>
          </p:nvSpPr>
          <p:spPr>
            <a:xfrm>
              <a:off x="1212859" y="71438"/>
              <a:ext cx="215902" cy="215901"/>
            </a:xfrm>
            <a:prstGeom prst="ellipse">
              <a:avLst/>
            </a:prstGeom>
            <a:gradFill rotWithShape="0">
              <a:gsLst>
                <a:gs pos="0">
                  <a:srgbClr val="CCFF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58" name="椭圆 22"/>
            <p:cNvSpPr/>
            <p:nvPr/>
          </p:nvSpPr>
          <p:spPr>
            <a:xfrm flipV="1">
              <a:off x="0" y="0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7500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59" name="椭圆 23"/>
            <p:cNvSpPr/>
            <p:nvPr/>
          </p:nvSpPr>
          <p:spPr>
            <a:xfrm flipV="1">
              <a:off x="785818" y="285752"/>
              <a:ext cx="142876" cy="142876"/>
            </a:xfrm>
            <a:prstGeom prst="ellipse">
              <a:avLst/>
            </a:prstGeom>
            <a:gradFill rotWithShape="0">
              <a:gsLst>
                <a:gs pos="0">
                  <a:srgbClr val="CCFF99">
                    <a:alpha val="59998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0261" name="圈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5735638"/>
            <a:ext cx="6708775" cy="64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4" name="Picture 24" descr="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75" y="3333750"/>
            <a:ext cx="288925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5" name="Picture 29" descr="3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215900"/>
            <a:ext cx="288925" cy="31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6" name="TextBox 28"/>
          <p:cNvSpPr txBox="1"/>
          <p:nvPr/>
        </p:nvSpPr>
        <p:spPr>
          <a:xfrm>
            <a:off x="4665663" y="1676400"/>
            <a:ext cx="217487" cy="277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nb-NO" altLang="en-US" sz="14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5</a:t>
            </a:r>
          </a:p>
        </p:txBody>
      </p:sp>
      <p:sp>
        <p:nvSpPr>
          <p:cNvPr id="99337" name="AutoShape 50"/>
          <p:cNvSpPr/>
          <p:nvPr/>
        </p:nvSpPr>
        <p:spPr>
          <a:xfrm>
            <a:off x="2806700" y="1454150"/>
            <a:ext cx="514350" cy="344488"/>
          </a:xfrm>
          <a:prstGeom prst="sun">
            <a:avLst>
              <a:gd name="adj" fmla="val 25000"/>
            </a:avLst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zh-CN" sz="1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9338" name="Picture 25" descr="3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3638" y="142875"/>
            <a:ext cx="288925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9" name="Picture 26" descr="3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8563" y="1323975"/>
            <a:ext cx="288925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40" name="Picture 27" descr="3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1175" y="1776413"/>
            <a:ext cx="288925" cy="309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41" name="Text Box 3"/>
          <p:cNvSpPr/>
          <p:nvPr/>
        </p:nvSpPr>
        <p:spPr>
          <a:xfrm>
            <a:off x="179388" y="188913"/>
            <a:ext cx="3354387" cy="708025"/>
          </a:xfrm>
          <a:custGeom>
            <a:avLst/>
            <a:gdLst>
              <a:gd name="txL" fmla="*/ 0 w 738664"/>
              <a:gd name="txT" fmla="*/ 0 h 4537075"/>
              <a:gd name="txR" fmla="*/ 738664 w 738664"/>
              <a:gd name="txB" fmla="*/ 4537075 h 4537075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738664" h="4537075">
                <a:moveTo>
                  <a:pt x="0" y="0"/>
                </a:moveTo>
                <a:lnTo>
                  <a:pt x="738664" y="0"/>
                </a:lnTo>
                <a:lnTo>
                  <a:pt x="738664" y="4537075"/>
                </a:lnTo>
                <a:lnTo>
                  <a:pt x="0" y="4537075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  <a:buClr>
                <a:schemeClr val="accent1"/>
              </a:buClr>
            </a:pP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0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证卡管理</a:t>
            </a:r>
          </a:p>
        </p:txBody>
      </p:sp>
      <p:sp>
        <p:nvSpPr>
          <p:cNvPr id="99342" name="Rectangle 4"/>
          <p:cNvSpPr/>
          <p:nvPr/>
        </p:nvSpPr>
        <p:spPr>
          <a:xfrm>
            <a:off x="857250" y="1508125"/>
            <a:ext cx="7500938" cy="463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lvl="0" indent="-457200" algn="l" defTabSz="0" eaLnBrk="1" hangingPunct="1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tabLst>
                <a:tab pos="411480" algn="l"/>
              </a:tabLst>
            </a:pPr>
            <a:r>
              <a:rPr lang="en-US" altLang="zh-CN" sz="2400" dirty="0">
                <a:solidFill>
                  <a:srgbClr val="0070C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校园卡</a:t>
            </a:r>
            <a:r>
              <a:rPr lang="zh-CN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是读者接受图书馆服务的凭证，也是读者借阅书、刊的有效证件。</a:t>
            </a: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校园卡仅限本人使用，不得转借他人。</a:t>
            </a:r>
            <a:endParaRPr lang="zh-CN" altLang="en-US" sz="2400" dirty="0">
              <a:solidFill>
                <a:srgbClr val="0070C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marL="457200" lvl="0" indent="-457200" algn="l" defTabSz="0" eaLnBrk="1" hangingPunct="1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tabLst>
                <a:tab pos="411480" algn="l"/>
              </a:tabLst>
            </a:pPr>
            <a:r>
              <a:rPr lang="en-US" altLang="zh-CN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、学号即为读者条码号，原密码为</a:t>
            </a:r>
            <a:r>
              <a:rPr lang="en-US" altLang="zh-CN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0000</a:t>
            </a: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，新生应尽快登录读者查询页面，将密码改为自己的个人密码。</a:t>
            </a:r>
            <a:r>
              <a:rPr lang="zh-CN" altLang="en-US" sz="2400" dirty="0">
                <a:solidFill>
                  <a:srgbClr val="0070C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</a:p>
          <a:p>
            <a:pPr marL="457200" lvl="0" indent="-457200" algn="l" defTabSz="0" eaLnBrk="1" hangingPunct="1">
              <a:lnSpc>
                <a:spcPct val="110000"/>
              </a:lnSpc>
              <a:tabLst>
                <a:tab pos="411480" algn="l"/>
              </a:tabLst>
            </a:pPr>
            <a:r>
              <a:rPr lang="en-US" altLang="zh-CN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、校园卡使用期限为本科生</a:t>
            </a:r>
            <a:r>
              <a:rPr lang="en-US" altLang="zh-CN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年。读者离校 时，应归还所借图书，并注销图书馆相关服务信息 。因特殊原因需要延长使用时间者，须持学院证明到图书馆办理延期手续。</a:t>
            </a:r>
          </a:p>
          <a:p>
            <a:pPr marL="457200" lvl="0" indent="-457200" algn="l" defTabSz="0" eaLnBrk="1" hangingPunct="1">
              <a:lnSpc>
                <a:spcPct val="110000"/>
              </a:lnSpc>
              <a:tabLst>
                <a:tab pos="411480" algn="l"/>
              </a:tabLst>
            </a:pPr>
            <a:r>
              <a:rPr lang="en-US" altLang="zh-CN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、请妥善保管“校园卡”，因“卡”遗失造成的损失由持卡人本人承担。 </a:t>
            </a:r>
          </a:p>
        </p:txBody>
      </p:sp>
      <p:sp>
        <p:nvSpPr>
          <p:cNvPr id="99343" name="Line 6"/>
          <p:cNvSpPr/>
          <p:nvPr/>
        </p:nvSpPr>
        <p:spPr>
          <a:xfrm flipV="1">
            <a:off x="4556125" y="3213100"/>
            <a:ext cx="19446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44" name="Line 7"/>
          <p:cNvSpPr/>
          <p:nvPr/>
        </p:nvSpPr>
        <p:spPr>
          <a:xfrm>
            <a:off x="1403350" y="4786313"/>
            <a:ext cx="66262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45" name="Line 8"/>
          <p:cNvSpPr/>
          <p:nvPr/>
        </p:nvSpPr>
        <p:spPr>
          <a:xfrm>
            <a:off x="2357438" y="4003675"/>
            <a:ext cx="2879725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46" name="Line 9"/>
          <p:cNvSpPr/>
          <p:nvPr/>
        </p:nvSpPr>
        <p:spPr>
          <a:xfrm>
            <a:off x="1403350" y="5229225"/>
            <a:ext cx="27368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47" name="Line 10"/>
          <p:cNvSpPr/>
          <p:nvPr/>
        </p:nvSpPr>
        <p:spPr>
          <a:xfrm>
            <a:off x="7286625" y="4391025"/>
            <a:ext cx="885825" cy="460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48" name="Line 11"/>
          <p:cNvSpPr/>
          <p:nvPr/>
        </p:nvSpPr>
        <p:spPr>
          <a:xfrm flipV="1">
            <a:off x="5121275" y="2349500"/>
            <a:ext cx="27368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99349" name="Picture 4" descr="BD21318_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3" y="928688"/>
            <a:ext cx="6440487" cy="7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51" name="Picture 2" descr="D:\D盘\新生入学教育\新生教育ppt\《奋斗》史梓良 服设121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72125" y="142875"/>
            <a:ext cx="114300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52" name="Picture 3" descr="D:\D盘\新生入学教育\新生教育ppt\《正值青春》  徐凯  自动化131_副本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86563" y="142875"/>
            <a:ext cx="100012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53" name="Picture 4" descr="D:\D盘\新生入学教育\新生教育ppt\《撒满阳光的午后》徐凯  自动化131_副本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77175" y="142875"/>
            <a:ext cx="1030288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54" name="Picture 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4375" y="6191250"/>
            <a:ext cx="7897813" cy="9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3"/>
          <p:cNvSpPr txBox="1"/>
          <p:nvPr/>
        </p:nvSpPr>
        <p:spPr>
          <a:xfrm>
            <a:off x="539750" y="273050"/>
            <a:ext cx="40306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algn="l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四、沟通与交流</a:t>
            </a:r>
          </a:p>
        </p:txBody>
      </p:sp>
      <p:sp>
        <p:nvSpPr>
          <p:cNvPr id="103427" name="Text Box 4"/>
          <p:cNvSpPr txBox="1"/>
          <p:nvPr/>
        </p:nvSpPr>
        <p:spPr>
          <a:xfrm>
            <a:off x="1403350" y="1989138"/>
            <a:ext cx="5589992" cy="35394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L="457200" lvl="0" indent="-457200" algn="l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b="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直接咨询工作人员</a:t>
            </a:r>
          </a:p>
          <a:p>
            <a:pPr marL="457200" lvl="0" indent="-457200" algn="l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b="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电话：</a:t>
            </a:r>
            <a:r>
              <a:rPr lang="en-US" altLang="zh-CN" sz="3200" b="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2871237-603</a:t>
            </a:r>
          </a:p>
          <a:p>
            <a:pPr marL="457200" lvl="0" indent="-457200" algn="l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关注图书馆微信</a:t>
            </a:r>
          </a:p>
          <a:p>
            <a:pPr marL="457200" lvl="0" indent="-457200" algn="l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b="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图书馆主页</a:t>
            </a:r>
            <a:r>
              <a:rPr lang="en-US" altLang="zh-CN" sz="3200" b="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读者留言</a:t>
            </a:r>
          </a:p>
          <a:p>
            <a:pPr marL="457200" lvl="0" indent="-457200" algn="l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b="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图书馆主页</a:t>
            </a:r>
            <a:r>
              <a:rPr lang="en-US" altLang="zh-CN" sz="3200" b="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馆长信箱</a:t>
            </a:r>
          </a:p>
          <a:p>
            <a:pPr marL="457200" lvl="0" indent="-457200" algn="l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更多详情参见</a:t>
            </a:r>
            <a:r>
              <a:rPr lang="en-US" altLang="zh-CN" sz="320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读者指南</a:t>
            </a:r>
            <a:r>
              <a:rPr lang="en-US" altLang="zh-CN" sz="3200" dirty="0">
                <a:ln/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0" dirty="0">
              <a:ln/>
              <a:solidFill>
                <a:srgbClr val="3333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42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25" y="2708275"/>
            <a:ext cx="16764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9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1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2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9563" y="1936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3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25" y="1936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4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29250" y="1936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 t="2083"/>
          <a:stretch>
            <a:fillRect/>
          </a:stretch>
        </p:blipFill>
        <p:spPr bwMode="auto">
          <a:xfrm>
            <a:off x="0" y="0"/>
            <a:ext cx="9078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C:\Documents\Tencent Files\34060579\Image\C2C\0XT(J]4J8WFO`$UN{16K(I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275" y="214313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38" y="290513"/>
            <a:ext cx="31432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75" y="715963"/>
            <a:ext cx="29908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9563" y="285750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25" y="285750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29250" y="285750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Pictur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63" y="1000125"/>
            <a:ext cx="7799387" cy="14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1638618" y="2345690"/>
            <a:ext cx="29860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电子资源检索 </a:t>
            </a:r>
          </a:p>
        </p:txBody>
      </p:sp>
      <p:pic>
        <p:nvPicPr>
          <p:cNvPr id="33812" name="Pictur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93750" y="6153150"/>
            <a:ext cx="7278688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9563" y="275590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25" y="275590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29250" y="275590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63" y="989965"/>
            <a:ext cx="7799387" cy="14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93750" y="6142990"/>
            <a:ext cx="7278688" cy="13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" y="33020"/>
            <a:ext cx="9141460" cy="6776085"/>
          </a:xfrm>
          <a:prstGeom prst="rect">
            <a:avLst/>
          </a:prstGeom>
        </p:spPr>
      </p:pic>
      <p:sp>
        <p:nvSpPr>
          <p:cNvPr id="75784" name="矩形 9"/>
          <p:cNvSpPr/>
          <p:nvPr/>
        </p:nvSpPr>
        <p:spPr>
          <a:xfrm>
            <a:off x="1938020" y="4749165"/>
            <a:ext cx="1193165" cy="36385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810" y="8890"/>
            <a:ext cx="9152255" cy="6872605"/>
          </a:xfrm>
          <a:prstGeom prst="rect">
            <a:avLst/>
          </a:prstGeom>
        </p:spPr>
      </p:pic>
      <p:sp>
        <p:nvSpPr>
          <p:cNvPr id="6" name="矩形 9"/>
          <p:cNvSpPr/>
          <p:nvPr/>
        </p:nvSpPr>
        <p:spPr>
          <a:xfrm>
            <a:off x="3014345" y="3385820"/>
            <a:ext cx="1382395" cy="40513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日期占位符 3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eaLnBrk="0" hangingPunct="0"/>
            <a:fld id="{BB962C8B-B14F-4D97-AF65-F5344CB8AC3E}" type="datetime1">
              <a:rPr lang="en-US" altLang="zh-CN" sz="120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pPr lvl="0" eaLnBrk="0" hangingPunct="0"/>
              <a:t>11/1/2017</a:t>
            </a:fld>
            <a:endParaRPr lang="en-US" altLang="zh-CN" sz="12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 l="15001" t="13940" r="13741" b="4162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4"/>
          <p:cNvSpPr/>
          <p:nvPr/>
        </p:nvSpPr>
        <p:spPr>
          <a:xfrm>
            <a:off x="1571604" y="1000108"/>
            <a:ext cx="6429419" cy="646432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线形标注 1 5"/>
          <p:cNvSpPr/>
          <p:nvPr/>
        </p:nvSpPr>
        <p:spPr>
          <a:xfrm>
            <a:off x="3544905" y="571480"/>
            <a:ext cx="3598863" cy="360362"/>
          </a:xfrm>
          <a:prstGeom prst="borderCallout1">
            <a:avLst>
              <a:gd name="adj1" fmla="val 31718"/>
              <a:gd name="adj2" fmla="val -2116"/>
              <a:gd name="adj3" fmla="val 158170"/>
              <a:gd name="adj4" fmla="val -1550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r>
              <a:rPr lang="zh-CN" altLang="x-none" sz="20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一框式检索平台，快速上手</a:t>
            </a:r>
          </a:p>
        </p:txBody>
      </p:sp>
      <p:sp>
        <p:nvSpPr>
          <p:cNvPr id="14" name="矩形 6"/>
          <p:cNvSpPr/>
          <p:nvPr/>
        </p:nvSpPr>
        <p:spPr>
          <a:xfrm>
            <a:off x="8235948" y="1052513"/>
            <a:ext cx="741363" cy="508000"/>
          </a:xfrm>
          <a:prstGeom prst="rect">
            <a:avLst/>
          </a:prstGeom>
          <a:noFill/>
          <a:ln w="349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线形标注 1 8"/>
          <p:cNvSpPr/>
          <p:nvPr/>
        </p:nvSpPr>
        <p:spPr>
          <a:xfrm>
            <a:off x="4357686" y="2424113"/>
            <a:ext cx="3933825" cy="504825"/>
          </a:xfrm>
          <a:prstGeom prst="borderCallout1">
            <a:avLst>
              <a:gd name="adj1" fmla="val 24741"/>
              <a:gd name="adj2" fmla="val 102352"/>
              <a:gd name="adj3" fmla="val -179347"/>
              <a:gd name="adj4" fmla="val 11012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r>
              <a:rPr lang="zh-CN" altLang="x-none" sz="24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利用高级检索精准结果</a:t>
            </a:r>
          </a:p>
        </p:txBody>
      </p:sp>
      <p:sp>
        <p:nvSpPr>
          <p:cNvPr id="18" name="线形标注 1 5"/>
          <p:cNvSpPr/>
          <p:nvPr/>
        </p:nvSpPr>
        <p:spPr>
          <a:xfrm>
            <a:off x="1571604" y="2422522"/>
            <a:ext cx="2592387" cy="649288"/>
          </a:xfrm>
          <a:prstGeom prst="borderCallout1">
            <a:avLst>
              <a:gd name="adj1" fmla="val 36381"/>
              <a:gd name="adj2" fmla="val 159"/>
              <a:gd name="adj3" fmla="val -65211"/>
              <a:gd name="adj4" fmla="val 16723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r>
              <a:rPr lang="zh-CN" altLang="en-GB" b="1" dirty="0">
                <a:solidFill>
                  <a:srgbClr val="FF0000"/>
                </a:solidFill>
                <a:latin typeface="Times New Roman" panose="02020603050405020304" pitchFamily="18" charset="0"/>
                <a:ea typeface="MS Gothic" panose="020B0609070205080204" pitchFamily="49" charset="-128"/>
              </a:rPr>
              <a:t>文献默认检索期刊、博硕、会议、</a:t>
            </a:r>
            <a:r>
              <a:rPr lang="zh-CN" altLang="en-GB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Gothic" panose="020B0609070205080204" pitchFamily="49" charset="-128"/>
              </a:rPr>
              <a:t>报纸</a:t>
            </a:r>
            <a:endParaRPr lang="zh-CN" altLang="en-GB" b="1" dirty="0">
              <a:solidFill>
                <a:srgbClr val="FF0000"/>
              </a:solidFill>
              <a:latin typeface="Times New Roman" panose="02020603050405020304" pitchFamily="18" charset="0"/>
              <a:ea typeface="MS Gothic" panose="020B0609070205080204" pitchFamily="49" charset="-128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857761"/>
            <a:ext cx="4071966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矩形 9"/>
          <p:cNvSpPr/>
          <p:nvPr/>
        </p:nvSpPr>
        <p:spPr>
          <a:xfrm>
            <a:off x="3143240" y="5595638"/>
            <a:ext cx="2643206" cy="40513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标题 1"/>
          <p:cNvSpPr>
            <a:spLocks noGrp="1" noChangeArrowheads="1"/>
          </p:cNvSpPr>
          <p:nvPr>
            <p:ph type="title"/>
          </p:nvPr>
        </p:nvSpPr>
        <p:spPr>
          <a:xfrm>
            <a:off x="0" y="44450"/>
            <a:ext cx="6337300" cy="490538"/>
          </a:xfrm>
        </p:spPr>
        <p:txBody>
          <a:bodyPr vert="horz" wrap="square" lIns="91011" tIns="45528" rIns="91011" bIns="45528" numCol="1" anchor="ctr" anchorCtr="0" compatLnSpc="1">
            <a:normAutofit fontScale="9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、通过时间分组和排序定位最新文献</a:t>
            </a:r>
          </a:p>
        </p:txBody>
      </p:sp>
      <p:pic>
        <p:nvPicPr>
          <p:cNvPr id="76803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线形标注 1 2"/>
          <p:cNvSpPr/>
          <p:nvPr/>
        </p:nvSpPr>
        <p:spPr>
          <a:xfrm>
            <a:off x="3635375" y="857250"/>
            <a:ext cx="2244725" cy="500063"/>
          </a:xfrm>
          <a:prstGeom prst="borderCallout1">
            <a:avLst>
              <a:gd name="adj1" fmla="val 28505"/>
              <a:gd name="adj2" fmla="val 861"/>
              <a:gd name="adj3" fmla="val 114866"/>
              <a:gd name="adj4" fmla="val -70931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x-none" sz="200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查看某一年的文献</a:t>
            </a:r>
          </a:p>
        </p:txBody>
      </p:sp>
      <p:sp>
        <p:nvSpPr>
          <p:cNvPr id="10" name="矩形 7"/>
          <p:cNvSpPr/>
          <p:nvPr/>
        </p:nvSpPr>
        <p:spPr>
          <a:xfrm>
            <a:off x="4214813" y="3214688"/>
            <a:ext cx="714375" cy="3643312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7"/>
          <p:cNvSpPr/>
          <p:nvPr/>
        </p:nvSpPr>
        <p:spPr>
          <a:xfrm>
            <a:off x="0" y="1357298"/>
            <a:ext cx="6929454" cy="857256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3"/>
          <p:cNvSpPr/>
          <p:nvPr/>
        </p:nvSpPr>
        <p:spPr>
          <a:xfrm>
            <a:off x="71406" y="2285992"/>
            <a:ext cx="2214578" cy="289242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10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" y="33020"/>
            <a:ext cx="9141460" cy="6776085"/>
          </a:xfrm>
          <a:prstGeom prst="rect">
            <a:avLst/>
          </a:prstGeom>
        </p:spPr>
      </p:pic>
      <p:sp>
        <p:nvSpPr>
          <p:cNvPr id="75784" name="矩形 9"/>
          <p:cNvSpPr/>
          <p:nvPr/>
        </p:nvSpPr>
        <p:spPr>
          <a:xfrm>
            <a:off x="3875405" y="4749165"/>
            <a:ext cx="1193165" cy="36385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5706" name="Rectangle 10"/>
          <p:cNvSpPr/>
          <p:nvPr/>
        </p:nvSpPr>
        <p:spPr>
          <a:xfrm>
            <a:off x="0" y="2214563"/>
            <a:ext cx="1763713" cy="503237"/>
          </a:xfrm>
          <a:prstGeom prst="rect">
            <a:avLst/>
          </a:prstGeom>
          <a:noFill/>
          <a:ln w="2857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5707" name="Rectangle 11"/>
          <p:cNvSpPr/>
          <p:nvPr/>
        </p:nvSpPr>
        <p:spPr>
          <a:xfrm>
            <a:off x="3500438" y="2571750"/>
            <a:ext cx="1944687" cy="4318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5708" name="Rectangle 12"/>
          <p:cNvSpPr/>
          <p:nvPr/>
        </p:nvSpPr>
        <p:spPr>
          <a:xfrm>
            <a:off x="4643438" y="4500570"/>
            <a:ext cx="1368425" cy="361943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内容占位符 9"/>
          <p:cNvSpPr>
            <a:spLocks noGrp="1"/>
          </p:cNvSpPr>
          <p:nvPr>
            <p:ph idx="1"/>
          </p:nvPr>
        </p:nvSpPr>
        <p:spPr>
          <a:xfrm>
            <a:off x="8358188" y="6000750"/>
            <a:ext cx="328613" cy="125413"/>
          </a:xfrm>
        </p:spPr>
        <p:txBody>
          <a:bodyPr vert="horz" wrap="square" lIns="91011" tIns="45528" rIns="91011" bIns="45528" numCol="1" anchor="t" anchorCtr="0" compatLnSpc="1">
            <a:normAutofit fontScale="25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27" name="Rectangle 5"/>
          <p:cNvSpPr/>
          <p:nvPr/>
        </p:nvSpPr>
        <p:spPr>
          <a:xfrm>
            <a:off x="6588125" y="1773238"/>
            <a:ext cx="2484438" cy="5084762"/>
          </a:xfrm>
          <a:prstGeom prst="rect">
            <a:avLst/>
          </a:prstGeom>
          <a:noFill/>
          <a:ln w="4445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4484701" y="1277929"/>
            <a:ext cx="2016125" cy="936625"/>
          </a:xfrm>
          <a:prstGeom prst="wedgeRectCallout">
            <a:avLst>
              <a:gd name="adj1" fmla="val -21424"/>
              <a:gd name="adj2" fmla="val 101951"/>
            </a:avLst>
          </a:prstGeom>
          <a:solidFill>
            <a:srgbClr val="FFB3D9">
              <a:alpha val="89018"/>
            </a:srgbClr>
          </a:solidFill>
          <a:ln w="57150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r>
              <a:rPr lang="zh-CN" altLang="en-US" sz="22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得到拥有电子全文的图书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5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5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85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06" grpId="0" animBg="1"/>
      <p:bldP spid="285706" grpId="1" animBg="1"/>
      <p:bldP spid="285707" grpId="0" animBg="1"/>
      <p:bldP spid="285708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0820" name="Rectangle 4"/>
          <p:cNvSpPr/>
          <p:nvPr/>
        </p:nvSpPr>
        <p:spPr>
          <a:xfrm>
            <a:off x="4356100" y="1989138"/>
            <a:ext cx="1368425" cy="4318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0822" name="AutoShape 6"/>
          <p:cNvSpPr/>
          <p:nvPr/>
        </p:nvSpPr>
        <p:spPr>
          <a:xfrm>
            <a:off x="2000250" y="3071813"/>
            <a:ext cx="4500563" cy="2071687"/>
          </a:xfrm>
          <a:prstGeom prst="wedgeRectCallout">
            <a:avLst>
              <a:gd name="adj1" fmla="val 21315"/>
              <a:gd name="adj2" fmla="val -78620"/>
            </a:avLst>
          </a:prstGeom>
          <a:solidFill>
            <a:srgbClr val="FFB3D9">
              <a:alpha val="89018"/>
            </a:srgbClr>
          </a:solidFill>
          <a:ln w="57150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/>
            <a:r>
              <a:rPr lang="zh-CN" altLang="en-US" sz="24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对于馆藏和包库图书都没有的情况下，选择图书馆文献传递，通过机器自动进行，可立即获取所需资料，没有时间、空间的限制。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0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0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0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20" grpId="0" animBg="1"/>
      <p:bldP spid="290822" grpId="0" animBg="1"/>
      <p:bldP spid="290822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/>
          <a:srcRect l="17319" r="18216"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4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0679" y="2143116"/>
            <a:ext cx="654191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4"/>
          <p:cNvSpPr/>
          <p:nvPr/>
        </p:nvSpPr>
        <p:spPr>
          <a:xfrm>
            <a:off x="2428860" y="1285860"/>
            <a:ext cx="1214445" cy="642942"/>
          </a:xfrm>
          <a:prstGeom prst="rect">
            <a:avLst/>
          </a:prstGeom>
          <a:noFill/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3"/>
          <p:cNvSpPr>
            <a:spLocks noGrp="1"/>
          </p:cNvSpPr>
          <p:nvPr>
            <p:ph type="title"/>
          </p:nvPr>
        </p:nvSpPr>
        <p:spPr>
          <a:xfrm>
            <a:off x="107950" y="333375"/>
            <a:ext cx="5329238" cy="533400"/>
          </a:xfrm>
        </p:spPr>
        <p:txBody>
          <a:bodyPr vert="horz" wrap="square" lIns="91011" tIns="45528" rIns="91011" bIns="45528" anchor="ctr"/>
          <a:lstStyle/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ea typeface="华文行楷" pitchFamily="2" charset="-122"/>
              </a:rPr>
              <a:t>想再看看此文稿</a:t>
            </a:r>
          </a:p>
        </p:txBody>
      </p:sp>
      <p:sp>
        <p:nvSpPr>
          <p:cNvPr id="106499" name="Rectangle 4"/>
          <p:cNvSpPr>
            <a:spLocks noGrp="1"/>
          </p:cNvSpPr>
          <p:nvPr>
            <p:ph idx="1"/>
          </p:nvPr>
        </p:nvSpPr>
        <p:spPr>
          <a:xfrm>
            <a:off x="1042988" y="1916113"/>
            <a:ext cx="6985000" cy="3300412"/>
          </a:xfrm>
        </p:spPr>
        <p:txBody>
          <a:bodyPr vert="horz" wrap="square" lIns="91011" tIns="45528" rIns="91011" bIns="45528" anchor="t"/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图书馆主页（</a:t>
            </a: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lib.ahpu.edu.cn) 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新生专栏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2017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知识竞赛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6500" name="AutoShape 5"/>
          <p:cNvSpPr/>
          <p:nvPr/>
        </p:nvSpPr>
        <p:spPr>
          <a:xfrm>
            <a:off x="1837055" y="2708275"/>
            <a:ext cx="202565" cy="452755"/>
          </a:xfrm>
          <a:prstGeom prst="downArrow">
            <a:avLst>
              <a:gd name="adj1" fmla="val 50000"/>
              <a:gd name="adj2" fmla="val 5888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6501" name="AutoShape 6"/>
          <p:cNvSpPr/>
          <p:nvPr/>
        </p:nvSpPr>
        <p:spPr>
          <a:xfrm>
            <a:off x="1835150" y="3644900"/>
            <a:ext cx="215900" cy="400050"/>
          </a:xfrm>
          <a:prstGeom prst="downArrow">
            <a:avLst>
              <a:gd name="adj1" fmla="val 50000"/>
              <a:gd name="adj2" fmla="val 584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6502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" y="6070600"/>
            <a:ext cx="7897813" cy="9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4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3" y="1000125"/>
            <a:ext cx="7278687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5" name="Picture 11" descr="D:\D盘\新生入学教育\新生教育ppt\《寻书》冯宝媛 数字媒体13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9563" y="193675"/>
            <a:ext cx="107156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6" name="Picture 12" descr="D:\D盘\新生入学教育\新生教育ppt\《静》王亚玲 国贸2112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25" y="193675"/>
            <a:ext cx="1128713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7" name="Picture 9" descr="D:\D盘\新生入学教育\新生教育ppt\《书之堡垒》李翔 软件142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0" y="193675"/>
            <a:ext cx="12144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8" name="Picture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483" y="6214745"/>
            <a:ext cx="2743200" cy="27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平线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9685"/>
          <a:stretch>
            <a:fillRect/>
          </a:stretch>
        </p:blipFill>
        <p:spPr>
          <a:xfrm>
            <a:off x="-25400" y="2133600"/>
            <a:ext cx="9131300" cy="408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7" name="Picture 3" descr="32"/>
          <p:cNvPicPr>
            <a:picLocks noChangeAspect="1"/>
          </p:cNvPicPr>
          <p:nvPr/>
        </p:nvPicPr>
        <p:blipFill>
          <a:blip r:embed="rId3" cstate="print"/>
          <a:srcRect l="3108" t="9236" r="50568"/>
          <a:stretch>
            <a:fillRect/>
          </a:stretch>
        </p:blipFill>
        <p:spPr>
          <a:xfrm>
            <a:off x="395288" y="1638300"/>
            <a:ext cx="3744912" cy="433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3" y="149225"/>
            <a:ext cx="3455987" cy="170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9" name="Picture 5" descr="3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2300" y="1046163"/>
            <a:ext cx="863600" cy="92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0" name="Picture 6" descr="3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263" y="2189163"/>
            <a:ext cx="423862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1" name="Picture 7" descr="31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8538" y="779463"/>
            <a:ext cx="681037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2" name="Picture 8" descr="3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988" y="1700213"/>
            <a:ext cx="506412" cy="54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3" name="Picture 9" descr="3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3F5CC"/>
              </a:clrFrom>
              <a:clrTo>
                <a:srgbClr val="F3F5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2643188"/>
            <a:ext cx="422275" cy="454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0"/>
          <p:cNvGrpSpPr/>
          <p:nvPr/>
        </p:nvGrpSpPr>
        <p:grpSpPr>
          <a:xfrm>
            <a:off x="3840163" y="1928813"/>
            <a:ext cx="5072062" cy="714375"/>
            <a:chOff x="0" y="0"/>
            <a:chExt cx="5072098" cy="714380"/>
          </a:xfrm>
        </p:grpSpPr>
        <p:sp>
          <p:nvSpPr>
            <p:cNvPr id="108562" name="椭圆 13"/>
            <p:cNvSpPr/>
            <p:nvPr/>
          </p:nvSpPr>
          <p:spPr>
            <a:xfrm>
              <a:off x="4786346" y="428628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89998"/>
                  </a:srgbClr>
                </a:gs>
                <a:gs pos="100000">
                  <a:srgbClr val="7546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563" name="椭圆 14"/>
            <p:cNvSpPr/>
            <p:nvPr/>
          </p:nvSpPr>
          <p:spPr>
            <a:xfrm>
              <a:off x="4357718" y="285752"/>
              <a:ext cx="214315" cy="214313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59998"/>
                  </a:srgbClr>
                </a:gs>
                <a:gs pos="100000">
                  <a:srgbClr val="7546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564" name="椭圆 15"/>
            <p:cNvSpPr/>
            <p:nvPr/>
          </p:nvSpPr>
          <p:spPr>
            <a:xfrm>
              <a:off x="854081" y="392115"/>
              <a:ext cx="215902" cy="215902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546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565" name="椭圆 16"/>
            <p:cNvSpPr/>
            <p:nvPr/>
          </p:nvSpPr>
          <p:spPr>
            <a:xfrm flipV="1">
              <a:off x="357190" y="0"/>
              <a:ext cx="285752" cy="285752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75000"/>
                  </a:srgbClr>
                </a:gs>
                <a:gs pos="100000">
                  <a:srgbClr val="7546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566" name="椭圆 17"/>
            <p:cNvSpPr/>
            <p:nvPr/>
          </p:nvSpPr>
          <p:spPr>
            <a:xfrm flipV="1">
              <a:off x="0" y="357189"/>
              <a:ext cx="142876" cy="142876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59998"/>
                  </a:srgbClr>
                </a:gs>
                <a:gs pos="100000">
                  <a:srgbClr val="7546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6400" name="Picture 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8" y="1928813"/>
            <a:ext cx="9129712" cy="405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6" name="Picture 17" descr="3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467600" y="361950"/>
            <a:ext cx="77470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7" name="Picture 18" descr="3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691313" y="1046163"/>
            <a:ext cx="776287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8" name="Picture 19" descr="3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868988" y="71438"/>
            <a:ext cx="774700" cy="83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9" name="Picture 20" descr="3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071938" y="5786438"/>
            <a:ext cx="857250" cy="925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60" name="WordArt 22"/>
          <p:cNvSpPr/>
          <p:nvPr/>
        </p:nvSpPr>
        <p:spPr>
          <a:xfrm>
            <a:off x="1308100" y="3394075"/>
            <a:ext cx="20574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</a:t>
            </a:r>
          </a:p>
        </p:txBody>
      </p:sp>
      <p:sp>
        <p:nvSpPr>
          <p:cNvPr id="108561" name="矩形 22"/>
          <p:cNvSpPr/>
          <p:nvPr/>
        </p:nvSpPr>
        <p:spPr>
          <a:xfrm>
            <a:off x="4240213" y="3786188"/>
            <a:ext cx="45466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因为您的出现，</a:t>
            </a:r>
            <a:endParaRPr lang="en-US" altLang="zh-CN" sz="3200" b="0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/>
            <a:r>
              <a:rPr lang="zh-CN" altLang="en-US" sz="3200" b="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图书馆才有进步的动力</a:t>
            </a:r>
            <a:r>
              <a:rPr lang="en-US" altLang="zh-CN" sz="3200" b="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!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C:\Documents\Tencent Files\34060579\FileRecv\DSCN98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7475"/>
            <a:ext cx="6838950" cy="71913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32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门禁管理，读者需持校园卡刷卡入馆</a:t>
            </a: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SC0614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6513" y="0"/>
            <a:ext cx="9144000" cy="6858000"/>
          </a:xfrm>
          <a:noFill/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4356100" y="5949950"/>
            <a:ext cx="48244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0">
                <a:solidFill>
                  <a:srgbClr val="00FF00"/>
                </a:solidFill>
                <a:latin typeface="Times New Roman" pitchFamily="18" charset="0"/>
                <a:ea typeface="华文行楷" pitchFamily="2" charset="-122"/>
              </a:rPr>
              <a:t>        </a:t>
            </a:r>
            <a:r>
              <a:rPr lang="zh-CN" altLang="en-US" sz="3200" b="0">
                <a:solidFill>
                  <a:srgbClr val="00FF00"/>
                </a:solidFill>
                <a:latin typeface="Times New Roman" pitchFamily="18" charset="0"/>
                <a:ea typeface="华文行楷" pitchFamily="2" charset="-122"/>
              </a:rPr>
              <a:t>西图书馆借阅区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C:\Documents\Tencent Files\34060579\FileRecv\DSCN98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79388" y="6161088"/>
            <a:ext cx="89646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l">
              <a:spcBef>
                <a:spcPct val="50000"/>
              </a:spcBef>
              <a:buFontTx/>
              <a:buNone/>
              <a:defRPr/>
            </a:pPr>
            <a:r>
              <a:rPr lang="zh-CN" altLang="en-US" sz="3100" kern="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东、西图书馆大厅及各阅览区均提供检索用计算机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</TotalTime>
  <Words>2244</Words>
  <Application>Microsoft Office PowerPoint</Application>
  <PresentationFormat>全屏显示(4:3)</PresentationFormat>
  <Paragraphs>392</Paragraphs>
  <Slides>69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69</vt:i4>
      </vt:variant>
    </vt:vector>
  </HeadingPairs>
  <TitlesOfParts>
    <vt:vector size="71" baseType="lpstr">
      <vt:lpstr>默认设计模板</vt:lpstr>
      <vt:lpstr>Office 主题</vt:lpstr>
      <vt:lpstr>幻灯片 1</vt:lpstr>
      <vt:lpstr>幻灯片 2</vt:lpstr>
      <vt:lpstr>幻灯片 3</vt:lpstr>
      <vt:lpstr>比赛事宜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中文电子资源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 练习</vt:lpstr>
      <vt:lpstr>幻灯片 31</vt:lpstr>
      <vt:lpstr>幻灯片 32</vt:lpstr>
      <vt:lpstr>幻灯片 33</vt:lpstr>
      <vt:lpstr>幻灯片 34</vt:lpstr>
      <vt:lpstr>幻灯片 35</vt:lpstr>
      <vt:lpstr>2、借、还书</vt:lpstr>
      <vt:lpstr>2、借、还书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怎样查找随书光盘？（方法二）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3、通过时间分组和排序定位最新文献</vt:lpstr>
      <vt:lpstr>幻灯片 64</vt:lpstr>
      <vt:lpstr>幻灯片 65</vt:lpstr>
      <vt:lpstr>幻灯片 66</vt:lpstr>
      <vt:lpstr>幻灯片 67</vt:lpstr>
      <vt:lpstr>想再看看此文稿</vt:lpstr>
      <vt:lpstr>幻灯片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344</cp:revision>
  <dcterms:created xsi:type="dcterms:W3CDTF">2016-10-24T03:25:00Z</dcterms:created>
  <dcterms:modified xsi:type="dcterms:W3CDTF">2017-11-01T03:15:31Z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