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3" r:id="rId3"/>
    <p:sldId id="264" r:id="rId4"/>
    <p:sldId id="265" r:id="rId5"/>
    <p:sldId id="266" r:id="rId6"/>
    <p:sldId id="261" r:id="rId7"/>
    <p:sldId id="267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17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ver-Page-No_Image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0" y="25402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20162" y="511606"/>
            <a:ext cx="4155766" cy="113241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800" b="1" i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Main title can be long longer longest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420163" y="2698110"/>
            <a:ext cx="2727325" cy="30903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900" b="0" i="0">
                <a:solidFill>
                  <a:schemeClr val="bg1">
                    <a:lumMod val="65000"/>
                  </a:schemeClr>
                </a:solidFill>
                <a:latin typeface="+mj-lt"/>
                <a:cs typeface="Arial"/>
              </a:defRPr>
            </a:lvl1pPr>
            <a:lvl2pPr marL="457200" indent="0">
              <a:buNone/>
              <a:defRPr sz="800" b="0" i="0">
                <a:latin typeface="Arial"/>
                <a:cs typeface="Arial"/>
              </a:defRPr>
            </a:lvl2pPr>
            <a:lvl3pPr marL="914400" indent="0">
              <a:buNone/>
              <a:defRPr sz="800" b="0" i="0">
                <a:latin typeface="Arial"/>
                <a:cs typeface="Arial"/>
              </a:defRPr>
            </a:lvl3pPr>
            <a:lvl4pPr marL="1371600" indent="0">
              <a:buNone/>
              <a:defRPr sz="800" b="0" i="0">
                <a:latin typeface="Arial"/>
                <a:cs typeface="Arial"/>
              </a:defRPr>
            </a:lvl4pPr>
            <a:lvl5pPr marL="1828800" indent="0">
              <a:buNone/>
              <a:defRPr sz="800" b="0" i="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December 2016</a:t>
            </a:r>
          </a:p>
        </p:txBody>
      </p:sp>
      <p:sp>
        <p:nvSpPr>
          <p:cNvPr id="9" name="Title 19"/>
          <p:cNvSpPr>
            <a:spLocks noGrp="1"/>
          </p:cNvSpPr>
          <p:nvPr>
            <p:ph type="title" hasCustomPrompt="1"/>
          </p:nvPr>
        </p:nvSpPr>
        <p:spPr>
          <a:xfrm>
            <a:off x="420162" y="1821115"/>
            <a:ext cx="4155766" cy="87699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400" b="0" i="0" cap="none" baseline="0">
                <a:solidFill>
                  <a:srgbClr val="BFBFBF"/>
                </a:solidFill>
                <a:latin typeface="+mj-lt"/>
                <a:cs typeface="Arial"/>
              </a:defRPr>
            </a:lvl1pPr>
          </a:lstStyle>
          <a:p>
            <a:r>
              <a:rPr lang="en-US" dirty="0"/>
              <a:t>Optional subtitle goes here and can go on multiple lines as needed for your presentation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5542" y="6051591"/>
            <a:ext cx="1500694" cy="6794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1406" y="6263738"/>
            <a:ext cx="1162775" cy="31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671139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losing-Slide-Contact-Inf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76333" y="5192889"/>
            <a:ext cx="7004631" cy="1211892"/>
          </a:xfrm>
          <a:prstGeom prst="rect">
            <a:avLst/>
          </a:prstGeom>
        </p:spPr>
        <p:txBody>
          <a:bodyPr vert="horz" wrap="square" lIns="0" tIns="0" bIns="0" anchor="b" anchorCtr="0">
            <a:noAutofit/>
          </a:bodyPr>
          <a:lstStyle>
            <a:lvl1pPr marL="0" indent="0" algn="ctr">
              <a:spcBef>
                <a:spcPts val="200"/>
              </a:spcBef>
              <a:buNone/>
              <a:defRPr sz="950" baseline="0">
                <a:solidFill>
                  <a:srgbClr val="D9D9D9"/>
                </a:solidFill>
              </a:defRPr>
            </a:lvl1pPr>
            <a:lvl2pPr marL="457200" indent="0">
              <a:buNone/>
              <a:defRPr sz="1100">
                <a:solidFill>
                  <a:schemeClr val="bg1">
                    <a:lumMod val="85000"/>
                  </a:schemeClr>
                </a:solidFill>
              </a:defRPr>
            </a:lvl2pPr>
            <a:lvl3pPr marL="914400" indent="0">
              <a:buNone/>
              <a:defRPr sz="1100">
                <a:solidFill>
                  <a:schemeClr val="bg1">
                    <a:lumMod val="85000"/>
                  </a:schemeClr>
                </a:solidFill>
              </a:defRPr>
            </a:lvl3pPr>
            <a:lvl4pPr marL="1371600" indent="0">
              <a:buNone/>
              <a:defRPr sz="1100">
                <a:solidFill>
                  <a:schemeClr val="bg1">
                    <a:lumMod val="85000"/>
                  </a:schemeClr>
                </a:solidFill>
              </a:defRPr>
            </a:lvl4pPr>
            <a:lvl5pPr marL="1828800" indent="0">
              <a:buNone/>
              <a:defRPr sz="110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GB" dirty="0"/>
              <a:t>Presenter’s Name, Presenter’s Title  |  Presenter’s Phone number  |  </a:t>
            </a:r>
            <a:r>
              <a:rPr lang="en-GB" dirty="0" err="1"/>
              <a:t>Email.address@clarivate.com</a:t>
            </a:r>
            <a:r>
              <a:rPr lang="en-GB" dirty="0"/>
              <a:t>  |  </a:t>
            </a:r>
            <a:r>
              <a:rPr lang="en-GB" dirty="0" err="1"/>
              <a:t>clarivate.com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761746" y="2659752"/>
            <a:ext cx="2234550" cy="10085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07711" y="2603539"/>
            <a:ext cx="2549185" cy="12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208070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webofscience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Kopernio</a:t>
            </a:r>
            <a:r>
              <a:rPr lang="zh-CN" altLang="en-US" sz="3600" dirty="0" smtClean="0"/>
              <a:t>获取全文</a:t>
            </a:r>
            <a:endParaRPr lang="en-US" altLang="zh-CN" sz="3600" dirty="0" smtClean="0"/>
          </a:p>
          <a:p>
            <a:r>
              <a:rPr lang="zh-CN" altLang="en-US" sz="3600" dirty="0" smtClean="0"/>
              <a:t>操作指南</a:t>
            </a:r>
            <a:endParaRPr lang="en-US" sz="3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科睿唯安（</a:t>
            </a:r>
            <a:r>
              <a:rPr lang="en-US" altLang="zh-CN" sz="2400" dirty="0"/>
              <a:t>C</a:t>
            </a:r>
            <a:r>
              <a:rPr lang="en-US" altLang="zh-CN" sz="2400" dirty="0" smtClean="0"/>
              <a:t>larivate Analytics</a:t>
            </a:r>
            <a:r>
              <a:rPr lang="zh-CN" altLang="en-US" sz="2400" dirty="0" smtClean="0"/>
              <a:t>）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364618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zh-CN" altLang="en-US" dirty="0" smtClean="0"/>
              <a:t>火狐浏览器登录：</a:t>
            </a:r>
            <a:r>
              <a:rPr lang="en-US" altLang="zh-CN" dirty="0"/>
              <a:t>https://www.kopernio.com/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93972" y="1600200"/>
            <a:ext cx="6356056" cy="4525963"/>
          </a:xfrm>
        </p:spPr>
      </p:pic>
      <p:sp>
        <p:nvSpPr>
          <p:cNvPr id="7" name="TextBox 6"/>
          <p:cNvSpPr txBox="1"/>
          <p:nvPr/>
        </p:nvSpPr>
        <p:spPr>
          <a:xfrm>
            <a:off x="3429000" y="5562600"/>
            <a:ext cx="2133600" cy="762000"/>
          </a:xfrm>
          <a:prstGeom prst="rect">
            <a:avLst/>
          </a:prstGeom>
          <a:noFill/>
          <a:ln w="38100">
            <a:solidFill>
              <a:srgbClr val="6817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2362200"/>
            <a:ext cx="1371600" cy="457200"/>
          </a:xfrm>
          <a:prstGeom prst="rect">
            <a:avLst/>
          </a:prstGeom>
          <a:noFill/>
          <a:ln w="38100">
            <a:solidFill>
              <a:srgbClr val="6817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637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zh-CN" altLang="en-US" dirty="0" smtClean="0"/>
              <a:t>添加，确定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23989" y="1600200"/>
            <a:ext cx="5896021" cy="4525963"/>
          </a:xfrm>
        </p:spPr>
      </p:pic>
      <p:sp>
        <p:nvSpPr>
          <p:cNvPr id="5" name="TextBox 4"/>
          <p:cNvSpPr txBox="1"/>
          <p:nvPr/>
        </p:nvSpPr>
        <p:spPr>
          <a:xfrm>
            <a:off x="1828800" y="2590800"/>
            <a:ext cx="1447800" cy="548640"/>
          </a:xfrm>
          <a:prstGeom prst="rect">
            <a:avLst/>
          </a:prstGeom>
          <a:noFill/>
          <a:ln w="38100">
            <a:solidFill>
              <a:srgbClr val="6817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4681" y="3341336"/>
            <a:ext cx="3476625" cy="10572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61698" y="3869973"/>
            <a:ext cx="3509607" cy="640080"/>
          </a:xfrm>
          <a:prstGeom prst="rect">
            <a:avLst/>
          </a:prstGeom>
          <a:noFill/>
          <a:ln w="38100">
            <a:solidFill>
              <a:srgbClr val="6817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851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</a:t>
            </a:r>
            <a:r>
              <a:rPr lang="zh-CN" altLang="en-US" dirty="0" smtClean="0"/>
              <a:t>注册登录成功后，右上角会显示</a:t>
            </a:r>
            <a:r>
              <a:rPr lang="en-US" altLang="zh-CN" dirty="0" smtClean="0"/>
              <a:t>Kopernio</a:t>
            </a:r>
            <a:r>
              <a:rPr lang="zh-CN" altLang="en-US" dirty="0" smtClean="0"/>
              <a:t>的标志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796745"/>
            <a:ext cx="8229600" cy="4132873"/>
          </a:xfrm>
        </p:spPr>
      </p:pic>
      <p:sp>
        <p:nvSpPr>
          <p:cNvPr id="5" name="TextBox 4"/>
          <p:cNvSpPr txBox="1"/>
          <p:nvPr/>
        </p:nvSpPr>
        <p:spPr>
          <a:xfrm>
            <a:off x="7391400" y="2362200"/>
            <a:ext cx="548640" cy="365760"/>
          </a:xfrm>
          <a:prstGeom prst="rect">
            <a:avLst/>
          </a:prstGeom>
          <a:noFill/>
          <a:ln w="38100">
            <a:solidFill>
              <a:srgbClr val="6817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29600" y="1996440"/>
            <a:ext cx="304800" cy="213360"/>
          </a:xfrm>
          <a:prstGeom prst="rect">
            <a:avLst/>
          </a:prstGeom>
          <a:noFill/>
          <a:ln w="38100">
            <a:solidFill>
              <a:srgbClr val="6817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706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</a:t>
            </a:r>
            <a:r>
              <a:rPr lang="zh-CN" altLang="en-US" dirty="0" smtClean="0"/>
              <a:t>访问</a:t>
            </a:r>
            <a:r>
              <a:rPr lang="en-US" altLang="zh-CN" dirty="0" smtClean="0">
                <a:hlinkClick r:id="rId2"/>
              </a:rPr>
              <a:t>www.webofscience.com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进入单篇文章主页，自动获取全文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940407"/>
            <a:ext cx="8229600" cy="3845548"/>
          </a:xfrm>
        </p:spPr>
      </p:pic>
      <p:sp>
        <p:nvSpPr>
          <p:cNvPr id="5" name="TextBox 4"/>
          <p:cNvSpPr txBox="1"/>
          <p:nvPr/>
        </p:nvSpPr>
        <p:spPr>
          <a:xfrm>
            <a:off x="457200" y="5181600"/>
            <a:ext cx="2590800" cy="640080"/>
          </a:xfrm>
          <a:prstGeom prst="rect">
            <a:avLst/>
          </a:prstGeom>
          <a:noFill/>
          <a:ln w="38100">
            <a:solidFill>
              <a:srgbClr val="6817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663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83899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Kopernio</a:t>
            </a:r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全文获取</a:t>
            </a:r>
            <a:endParaRPr 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21570"/>
            <a:ext cx="9144000" cy="4592082"/>
          </a:xfrm>
          <a:prstGeom prst="rect">
            <a:avLst/>
          </a:prstGeom>
        </p:spPr>
      </p:pic>
      <p:sp>
        <p:nvSpPr>
          <p:cNvPr id="7" name="TextBox 14"/>
          <p:cNvSpPr txBox="1"/>
          <p:nvPr/>
        </p:nvSpPr>
        <p:spPr>
          <a:xfrm>
            <a:off x="1871148" y="3041078"/>
            <a:ext cx="5392056" cy="5847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0" h="0"/>
          </a:sp3d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火狐、</a:t>
            </a:r>
            <a:r>
              <a:rPr lang="en-US" altLang="zh-CN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Chrome</a:t>
            </a:r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360</a:t>
            </a:r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浏览器</a:t>
            </a:r>
            <a:endParaRPr lang="en-US" sz="32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8551" y="3886200"/>
            <a:ext cx="7477250" cy="2743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0" h="0"/>
          </a:sp3d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Kopernio集成了超过2万个期刊网站、平台、数据库、开放获取知识库和搜索引擎</a:t>
            </a:r>
            <a:r>
              <a:rPr lang="en-US" sz="2400" dirty="0" smtClean="0">
                <a:solidFill>
                  <a:schemeClr val="bg1"/>
                </a:solidFill>
              </a:rPr>
              <a:t>。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不再有登录表单</a:t>
            </a:r>
            <a:r>
              <a:rPr lang="en-US" sz="2400" dirty="0">
                <a:solidFill>
                  <a:schemeClr val="bg1"/>
                </a:solidFill>
              </a:rPr>
              <a:t>、</a:t>
            </a:r>
            <a:r>
              <a:rPr lang="en-US" sz="2400" dirty="0" smtClean="0">
                <a:solidFill>
                  <a:schemeClr val="bg1"/>
                </a:solidFill>
              </a:rPr>
              <a:t>跳转链接和弹出窗口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无需记住数十个密码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不再浪费时间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只需一键即可获取您所需的全文文献</a:t>
            </a:r>
            <a:r>
              <a:rPr lang="en-US" sz="2400" dirty="0">
                <a:solidFill>
                  <a:schemeClr val="bg1"/>
                </a:solidFill>
              </a:rPr>
              <a:t>PDF</a:t>
            </a:r>
          </a:p>
        </p:txBody>
      </p:sp>
    </p:spTree>
    <p:extLst>
      <p:ext uri="{BB962C8B-B14F-4D97-AF65-F5344CB8AC3E}">
        <p14:creationId xmlns:p14="http://schemas.microsoft.com/office/powerpoint/2010/main" xmlns="" val="249987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也可</a:t>
            </a:r>
            <a:r>
              <a:rPr lang="zh-CN" altLang="en-US" dirty="0" smtClean="0"/>
              <a:t>以扫描下方二维码下载安装包进行安装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8500" y="2529681"/>
            <a:ext cx="2667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372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zh-CN" altLang="en-US" sz="1600" dirty="0" smtClean="0">
                <a:latin typeface="Arial" panose="020B0604020202020204" pitchFamily="34" charset="0"/>
                <a:ea typeface="Microsoft YaHei UI" panose="020B0503020204020204" pitchFamily="34" charset="-122"/>
                <a:cs typeface="+mn-ea"/>
                <a:sym typeface="Arial" panose="020B0604020202020204" pitchFamily="34" charset="0"/>
              </a:rPr>
              <a:t>技术支持：</a:t>
            </a:r>
            <a:endParaRPr lang="en-US" altLang="zh-CN" sz="1600" dirty="0" smtClean="0">
              <a:latin typeface="Arial" panose="020B0604020202020204" pitchFamily="34" charset="0"/>
              <a:ea typeface="Microsoft YaHei UI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pPr lvl="0"/>
            <a:r>
              <a:rPr lang="en-US" altLang="zh-CN" sz="1600" dirty="0">
                <a:latin typeface="Arial" panose="020B0604020202020204" pitchFamily="34" charset="0"/>
                <a:ea typeface="Microsoft YaHei UI" panose="020B0503020204020204" pitchFamily="34" charset="-122"/>
                <a:cs typeface="+mn-ea"/>
                <a:sym typeface="Arial" panose="020B0604020202020204" pitchFamily="34" charset="0"/>
              </a:rPr>
              <a:t>t</a:t>
            </a:r>
            <a:r>
              <a:rPr lang="en-US" altLang="zh-CN" sz="1600" dirty="0" smtClean="0">
                <a:latin typeface="Arial" panose="020B0604020202020204" pitchFamily="34" charset="0"/>
                <a:ea typeface="Microsoft YaHei UI" panose="020B0503020204020204" pitchFamily="34" charset="-122"/>
                <a:cs typeface="+mn-ea"/>
                <a:sym typeface="Arial" panose="020B0604020202020204" pitchFamily="34" charset="0"/>
              </a:rPr>
              <a:t>s.support.china@clarivate.com</a:t>
            </a:r>
            <a:endParaRPr lang="en-US" altLang="zh-CN" sz="1600" dirty="0">
              <a:latin typeface="Arial" panose="020B0604020202020204" pitchFamily="34" charset="0"/>
              <a:ea typeface="Microsoft YaHei UI" panose="020B0503020204020204" pitchFamily="34" charset="-122"/>
              <a:cs typeface="+mn-ea"/>
              <a:sym typeface="Arial" panose="020B0604020202020204" pitchFamily="34" charset="0"/>
            </a:endParaRPr>
          </a:p>
          <a:p>
            <a:pPr lvl="0"/>
            <a:r>
              <a:rPr lang="en-US" altLang="zh-CN" sz="1600" dirty="0" smtClean="0">
                <a:solidFill>
                  <a:srgbClr val="1AC604"/>
                </a:solidFill>
                <a:latin typeface="Arial" panose="020B0604020202020204" pitchFamily="34" charset="0"/>
                <a:ea typeface="Microsoft YaHei UI" panose="020B0503020204020204" pitchFamily="34" charset="-122"/>
                <a:cs typeface="+mn-ea"/>
                <a:sym typeface="Arial" panose="020B0604020202020204" pitchFamily="34" charset="0"/>
              </a:rPr>
              <a:t>400 8822 031</a:t>
            </a:r>
            <a:endParaRPr lang="en-GB" altLang="zh-CN" sz="1600" dirty="0">
              <a:latin typeface="Arial" panose="020B0604020202020204" pitchFamily="34" charset="0"/>
              <a:ea typeface="Microsoft YaHei UI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6333" y="725487"/>
            <a:ext cx="3004456" cy="126274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400" dirty="0">
              <a:solidFill>
                <a:srgbClr val="FFFFFF"/>
              </a:solidFill>
              <a:ea typeface="Microsoft YaHei UI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5228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92</Words>
  <Application>Microsoft Office PowerPoint</Application>
  <PresentationFormat>全屏显示(4:3)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Theme</vt:lpstr>
      <vt:lpstr>科睿唯安（Clarivate Analytics）</vt:lpstr>
      <vt:lpstr>1. 火狐浏览器登录：https://www.kopernio.com/</vt:lpstr>
      <vt:lpstr>2. 添加，确定</vt:lpstr>
      <vt:lpstr>3. 注册登录成功后，右上角会显示Kopernio的标志</vt:lpstr>
      <vt:lpstr>4. 访问www.webofscience.com 进入单篇文章主页，自动获取全文</vt:lpstr>
      <vt:lpstr>Kopernio全文获取</vt:lpstr>
      <vt:lpstr>也可以扫描下方二维码下载安装包进行安装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www.kopernio.com</dc:title>
  <dc:creator>Wang, Shuo (IP&amp;Science)</dc:creator>
  <cp:lastModifiedBy>admin</cp:lastModifiedBy>
  <cp:revision>10</cp:revision>
  <dcterms:created xsi:type="dcterms:W3CDTF">2006-08-16T00:00:00Z</dcterms:created>
  <dcterms:modified xsi:type="dcterms:W3CDTF">2018-05-29T01:41:31Z</dcterms:modified>
</cp:coreProperties>
</file>