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933" r:id="rId3"/>
    <p:sldId id="258" r:id="rId5"/>
    <p:sldId id="995" r:id="rId6"/>
    <p:sldId id="986" r:id="rId7"/>
    <p:sldId id="259" r:id="rId8"/>
    <p:sldId id="994" r:id="rId9"/>
    <p:sldId id="993" r:id="rId10"/>
    <p:sldId id="1014" r:id="rId11"/>
    <p:sldId id="1034" r:id="rId12"/>
    <p:sldId id="1033" r:id="rId13"/>
    <p:sldId id="1025" r:id="rId14"/>
    <p:sldId id="1015" r:id="rId15"/>
    <p:sldId id="1006" r:id="rId16"/>
    <p:sldId id="1010" r:id="rId17"/>
    <p:sldId id="1011" r:id="rId18"/>
    <p:sldId id="987" r:id="rId19"/>
    <p:sldId id="1023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3" userDrawn="1">
          <p15:clr>
            <a:srgbClr val="A4A3A4"/>
          </p15:clr>
        </p15:guide>
        <p15:guide id="2" pos="3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02" y="-1380"/>
      </p:cViewPr>
      <p:guideLst>
        <p:guide orient="horz" pos="2383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dirty="0"/>
              <a:t>纸质：建楼买资源 数字：买服务器 买数据库</a:t>
            </a:r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fld id="{3703450F-CF07-43D3-9EBF-B794761B5B5C}" type="slidenum">
              <a:rPr altLang="zh-CN" smtClean="0">
                <a:latin typeface="Arial" panose="020B0604020202020204" pitchFamily="34" charset="0"/>
              </a:rPr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>
                <a:solidFill>
                  <a:srgbClr val="2053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我们图书馆专门为各位老师同学定制的手机端</a:t>
            </a:r>
            <a:r>
              <a:rPr lang="en-US" altLang="zh-CN" b="1">
                <a:solidFill>
                  <a:srgbClr val="2053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 </a:t>
            </a:r>
            <a:r>
              <a:rPr lang="zh-CN" altLang="en-US" b="1">
                <a:solidFill>
                  <a:srgbClr val="2053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</a:t>
            </a:r>
            <a:r>
              <a:rPr lang="en-US" altLang="zh-CN" b="1">
                <a:solidFill>
                  <a:srgbClr val="2053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b="1">
                <a:solidFill>
                  <a:srgbClr val="2053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最重要的简化了大家的借阅流程 方便我们师生 </a:t>
            </a:r>
            <a:r>
              <a:rPr lang="en-US" altLang="zh-CN" b="1">
                <a:solidFill>
                  <a:srgbClr val="2053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b="1">
                <a:solidFill>
                  <a:srgbClr val="2053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上线以来得到了大家的认可 希望大家能把它运用起来</a:t>
            </a:r>
            <a:endParaRPr lang="zh-CN" altLang="en-US" b="1">
              <a:solidFill>
                <a:srgbClr val="20538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善用超星数字资源</a:t>
            </a:r>
            <a:endParaRPr lang="zh-CN" altLang="en-US" b="1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助推学习和自我发展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简的反义词是繁，简化获取流程  走在路上 在某个地点都可以去获取资源，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微信是天然的用户接口</a:t>
            </a:r>
            <a:r>
              <a:rPr lang="en-US" altLang="zh-CN"/>
              <a:t>.</a:t>
            </a:r>
            <a:r>
              <a:rPr lang="zh-CN" altLang="en-US"/>
              <a:t>只要登陆微信，系统即可获取位置、时间，并且支持富媒体交互，图片、二维码、视频、音频、NFC等等，做到随时随地交互，并能对接任何系统，信息传达效率高。不同于微博的信息传播方式，微信不会产生爆炸式信息，信息均在较私密的环境下传达b) 用户接受度较高，公众账号的可信力类似于微博的大V；c) 用户自由度较高，用户订阅、推送功能自主选择，细致的设置功能都能自由控制；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9C13-1110-42FE-84FC-9A79765B8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便捷高效优质的服务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简的反义词是繁，简化获取流程  走在路上 在某个地点都可以去获取资源，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Temp\SoEasy\EDFAA4715B39E1EA40979B605413F104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11430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300"/>
            <a:ext cx="10972800" cy="45262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744"/>
            <a:ext cx="2844800" cy="365147"/>
          </a:xfrm>
        </p:spPr>
        <p:txBody>
          <a:bodyPr/>
          <a:lstStyle/>
          <a:p>
            <a:fld id="{7B126178-2CDE-4ED5-8289-5B3E76CED3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744"/>
            <a:ext cx="3860800" cy="36514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744"/>
            <a:ext cx="2844800" cy="365147"/>
          </a:xfrm>
        </p:spPr>
        <p:txBody>
          <a:bodyPr/>
          <a:lstStyle/>
          <a:p>
            <a:fld id="{02F2E5F7-1ED3-4AF4-B371-D2F72CA13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744"/>
            <a:ext cx="2844800" cy="365147"/>
          </a:xfrm>
        </p:spPr>
        <p:txBody>
          <a:bodyPr/>
          <a:lstStyle/>
          <a:p>
            <a:fld id="{7B126178-2CDE-4ED5-8289-5B3E76CED3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744"/>
            <a:ext cx="3860800" cy="36514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744"/>
            <a:ext cx="2844800" cy="365147"/>
          </a:xfrm>
        </p:spPr>
        <p:txBody>
          <a:bodyPr/>
          <a:lstStyle/>
          <a:p>
            <a:fld id="{02F2E5F7-1ED3-4AF4-B371-D2F72CA133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554600" y="64460"/>
            <a:ext cx="9082800" cy="939600"/>
          </a:xfrm>
        </p:spPr>
        <p:txBody>
          <a:bodyPr anchor="ctr">
            <a:normAutofit/>
          </a:bodyPr>
          <a:lstStyle/>
          <a:p>
            <a:endParaRPr lang="zh-CN" altLang="en-US" sz="3600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1554600" y="5651895"/>
            <a:ext cx="9082800" cy="597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/>
            </a:lvl1pPr>
          </a:lstStyle>
          <a:p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1554163" y="1056377"/>
            <a:ext cx="9083675" cy="4543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2" y="322092"/>
            <a:ext cx="9152467" cy="53584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9822"/>
            <a:ext cx="5181600" cy="49671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9822"/>
            <a:ext cx="5181600" cy="49671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583524"/>
            <a:ext cx="12192000" cy="759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7581" y="2470002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3242" y="3453435"/>
            <a:ext cx="8060788" cy="5558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r:link="rId3" cstate="email"/>
          <a:stretch>
            <a:fillRect/>
          </a:stretch>
        </p:blipFill>
        <p:spPr>
          <a:xfrm>
            <a:off x="10491109" y="2176805"/>
            <a:ext cx="1553954" cy="1558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5920" y="2583524"/>
            <a:ext cx="8698252" cy="759219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589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2388047049293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867410"/>
            <a:ext cx="3705860" cy="3852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59635" y="487045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移动图书馆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95615" y="487045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2590" y="5685790"/>
            <a:ext cx="8691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请先来的同学们，扫描二维码下载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以及关注公众号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44005" y="926465"/>
            <a:ext cx="3982085" cy="3644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65155" y="-234354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" name="Rectangle 9"/>
            <p:cNvSpPr/>
            <p:nvPr/>
          </p:nvSpPr>
          <p:spPr>
            <a:xfrm rot="16200000">
              <a:off x="2432932" y="2680906"/>
              <a:ext cx="2364485" cy="92333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 defTabSz="1218565"/>
              <a:r>
                <a:rPr lang="zh-CN" altLang="en-US" sz="533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endParaRPr lang="zh-CN" altLang="en-US" sz="533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003550" y="5272405"/>
            <a:ext cx="64668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移动图书馆</a:t>
            </a:r>
            <a:endParaRPr lang="en-US" altLang="zh-CN" sz="2800" b="1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3038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53" y="1115995"/>
            <a:ext cx="365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51" y="2116127"/>
            <a:ext cx="3810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77" y="2830507"/>
            <a:ext cx="4067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3"/>
          <p:cNvSpPr txBox="1"/>
          <p:nvPr/>
        </p:nvSpPr>
        <p:spPr>
          <a:xfrm>
            <a:off x="8715391" y="687367"/>
            <a:ext cx="3214710" cy="712927"/>
          </a:xfrm>
          <a:prstGeom prst="rect">
            <a:avLst/>
          </a:prstGeom>
        </p:spPr>
        <p:txBody>
          <a:bodyPr wrap="square" lIns="96433" tIns="48216" rIns="96433" bIns="48216" anchor="b">
            <a:spAutoFit/>
          </a:bodyPr>
          <a:p>
            <a:pPr algn="ctr" fontAlgn="auto">
              <a:spcAft>
                <a:spcPts val="0"/>
              </a:spcAft>
              <a:defRPr/>
            </a:pPr>
            <a:r>
              <a:rPr lang="zh-CN" altLang="en-US" sz="4000" b="1" cap="all" spc="5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沟通方式</a:t>
            </a:r>
            <a:endParaRPr lang="zh-CN" altLang="en-US" sz="4000" b="1" cap="all" spc="53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565" y="3317240"/>
            <a:ext cx="4592955" cy="280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392" y="517737"/>
            <a:ext cx="3605530" cy="67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795" b="1" cap="all" spc="53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阅读方式在改变</a:t>
            </a:r>
            <a:endParaRPr lang="zh-CN" altLang="en-US" sz="3795" b="1" cap="all" spc="53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7" y="1642308"/>
            <a:ext cx="4283380" cy="384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75" y="1926966"/>
            <a:ext cx="4289778" cy="389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73" y="2200063"/>
            <a:ext cx="4237097" cy="37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51" y="2667259"/>
            <a:ext cx="4243118" cy="37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88" y="3019354"/>
            <a:ext cx="4045938" cy="361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 bwMode="auto">
          <a:xfrm>
            <a:off x="4476262" y="2317750"/>
            <a:ext cx="3813908" cy="3899833"/>
            <a:chOff x="3358140" y="2318463"/>
            <a:chExt cx="2860477" cy="3898748"/>
          </a:xfrm>
        </p:grpSpPr>
        <p:pic>
          <p:nvPicPr>
            <p:cNvPr id="40969" name="Picture 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358140" y="2318463"/>
              <a:ext cx="2860477" cy="359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082052" y="5694137"/>
              <a:ext cx="982064" cy="523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800" b="1">
                  <a:latin typeface="+mj-lt"/>
                  <a:ea typeface="+mn-ea"/>
                </a:rPr>
                <a:t>Android</a:t>
              </a:r>
              <a:endParaRPr lang="zh-CN" altLang="en-US" sz="2800" b="1">
                <a:latin typeface="+mj-lt"/>
                <a:ea typeface="+mn-ea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739" y="2530475"/>
            <a:ext cx="361852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"/>
          <p:cNvGrpSpPr/>
          <p:nvPr/>
        </p:nvGrpSpPr>
        <p:grpSpPr bwMode="auto">
          <a:xfrm>
            <a:off x="171938" y="1071563"/>
            <a:ext cx="5269524" cy="5150782"/>
            <a:chOff x="-1" y="1067264"/>
            <a:chExt cx="3952875" cy="5149947"/>
          </a:xfrm>
        </p:grpSpPr>
        <p:pic>
          <p:nvPicPr>
            <p:cNvPr id="4096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1067264"/>
              <a:ext cx="3952875" cy="511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187180" y="5694076"/>
              <a:ext cx="587145" cy="523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800" b="1">
                  <a:latin typeface="+mj-lt"/>
                  <a:ea typeface="+mn-ea"/>
                </a:rPr>
                <a:t>iPad</a:t>
              </a:r>
              <a:endParaRPr lang="zh-CN" altLang="en-US" sz="2800" b="1">
                <a:latin typeface="+mj-lt"/>
                <a:ea typeface="+mn-e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864601" y="5695951"/>
            <a:ext cx="11673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j-lt"/>
                <a:ea typeface="+mn-ea"/>
              </a:rPr>
              <a:t>iPhone</a:t>
            </a:r>
            <a:endParaRPr lang="zh-CN" altLang="en-US" sz="2800" b="1">
              <a:latin typeface="+mj-lt"/>
              <a:ea typeface="+mn-ea"/>
            </a:endParaRPr>
          </a:p>
        </p:txBody>
      </p:sp>
      <p:sp>
        <p:nvSpPr>
          <p:cNvPr id="10" name="标题 3"/>
          <p:cNvSpPr txBox="1"/>
          <p:nvPr/>
        </p:nvSpPr>
        <p:spPr>
          <a:xfrm>
            <a:off x="6315075" y="426720"/>
            <a:ext cx="5804535" cy="5835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cap="all" spc="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各种智能移动终端设备涌现</a:t>
            </a:r>
            <a:endParaRPr lang="zh-CN" altLang="en-US" sz="3200" b="1" cap="all" spc="5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4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58" y="398710"/>
            <a:ext cx="6050280" cy="67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95" b="1" cap="all" spc="53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图书馆的馆藏模式也在改变</a:t>
            </a:r>
            <a:endParaRPr lang="zh-CN" altLang="en-US" sz="3795" b="1" cap="all" spc="53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5431" y="2113026"/>
            <a:ext cx="4599305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b="1" dirty="0"/>
              <a:t>大力发展</a:t>
            </a:r>
            <a:r>
              <a:rPr lang="zh-CN" altLang="en-US" sz="265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纸质</a:t>
            </a:r>
            <a:r>
              <a:rPr lang="zh-CN" altLang="en-US" sz="2655" b="1" dirty="0"/>
              <a:t>资源服务图书馆</a:t>
            </a:r>
            <a:endParaRPr lang="zh-CN" altLang="en-US" sz="2655" b="1" dirty="0"/>
          </a:p>
        </p:txBody>
      </p:sp>
      <p:sp>
        <p:nvSpPr>
          <p:cNvPr id="4" name="下箭头 3"/>
          <p:cNvSpPr/>
          <p:nvPr/>
        </p:nvSpPr>
        <p:spPr>
          <a:xfrm>
            <a:off x="2723751" y="2618030"/>
            <a:ext cx="682743" cy="109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5" name="矩形 4"/>
          <p:cNvSpPr/>
          <p:nvPr/>
        </p:nvSpPr>
        <p:spPr>
          <a:xfrm>
            <a:off x="701506" y="3726302"/>
            <a:ext cx="5278755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b="1" dirty="0"/>
              <a:t>加强数字化建设服务的</a:t>
            </a:r>
            <a:r>
              <a:rPr lang="zh-CN" altLang="en-US" sz="265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数字</a:t>
            </a:r>
            <a:r>
              <a:rPr lang="zh-CN" altLang="en-US" sz="2655" b="1" dirty="0"/>
              <a:t>图书馆</a:t>
            </a:r>
            <a:endParaRPr lang="zh-CN" altLang="en-US" sz="2655" b="1" dirty="0"/>
          </a:p>
        </p:txBody>
      </p:sp>
      <p:sp>
        <p:nvSpPr>
          <p:cNvPr id="8" name="下箭头 7"/>
          <p:cNvSpPr/>
          <p:nvPr/>
        </p:nvSpPr>
        <p:spPr>
          <a:xfrm>
            <a:off x="2718295" y="4207341"/>
            <a:ext cx="682743" cy="109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9" name="矩形 8"/>
          <p:cNvSpPr/>
          <p:nvPr/>
        </p:nvSpPr>
        <p:spPr>
          <a:xfrm>
            <a:off x="975431" y="5408953"/>
            <a:ext cx="4259580" cy="500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55" b="1" dirty="0"/>
              <a:t>基于移动设备的</a:t>
            </a:r>
            <a:r>
              <a:rPr lang="zh-CN" altLang="en-US" sz="2655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移动</a:t>
            </a:r>
            <a:r>
              <a:rPr lang="zh-CN" altLang="en-US" sz="2655" b="1" dirty="0"/>
              <a:t>图书馆</a:t>
            </a:r>
            <a:endParaRPr lang="zh-CN" altLang="en-US" sz="2655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52" y="2113026"/>
            <a:ext cx="3457410" cy="39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/>
      <p:bldP spid="8" grpId="0" bldLvl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160" y="3170202"/>
            <a:ext cx="6057900" cy="878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120" b="1" dirty="0" smtClean="0"/>
              <a:t>超星移动图书馆来了</a:t>
            </a:r>
            <a:endParaRPr lang="zh-CN" altLang="en-US" sz="512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28" y="3416867"/>
            <a:ext cx="1347141" cy="155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067560" y="2927985"/>
            <a:ext cx="75285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任何时间、任何地点获得图书馆拥有的任何信息资源。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4770" y="188867"/>
            <a:ext cx="5488016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移动图书馆</a:t>
            </a:r>
            <a:endParaRPr lang="zh-CN" altLang="en-US" sz="3200" b="1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168140" y="262128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演示环节</a:t>
            </a:r>
            <a:endParaRPr lang="zh-CN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74010" y="519099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50204" y="3061234"/>
            <a:ext cx="5051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kumimoji="0" lang="zh-CN" altLang="en-US" sz="88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11805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60"/>
          <p:cNvSpPr/>
          <p:nvPr/>
        </p:nvSpPr>
        <p:spPr bwMode="auto">
          <a:xfrm>
            <a:off x="110561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60"/>
          <p:cNvSpPr/>
          <p:nvPr/>
        </p:nvSpPr>
        <p:spPr bwMode="auto">
          <a:xfrm>
            <a:off x="4447417" y="140116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60"/>
          <p:cNvSpPr/>
          <p:nvPr/>
        </p:nvSpPr>
        <p:spPr bwMode="auto">
          <a:xfrm>
            <a:off x="75108" y="325253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41310" y="4723765"/>
            <a:ext cx="4093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QQ:714315309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8884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13953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32252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0"/>
          <p:cNvSpPr/>
          <p:nvPr/>
        </p:nvSpPr>
        <p:spPr bwMode="auto">
          <a:xfrm>
            <a:off x="-4925183" y="140116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4273146" y="49761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77004" y="3061403"/>
            <a:ext cx="5913755" cy="1662137"/>
            <a:chOff x="5747526" y="3065822"/>
            <a:chExt cx="5913755" cy="1662137"/>
          </a:xfrm>
        </p:grpSpPr>
        <p:sp>
          <p:nvSpPr>
            <p:cNvPr id="3" name="矩形 2"/>
            <p:cNvSpPr/>
            <p:nvPr/>
          </p:nvSpPr>
          <p:spPr>
            <a:xfrm>
              <a:off x="5747526" y="3065822"/>
              <a:ext cx="5913755" cy="10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善用超星数字资源</a:t>
              </a:r>
              <a:endParaRPr lang="zh-CN" altLang="en-US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助推学习和自我发展              </a:t>
              </a:r>
              <a:endParaRPr lang="zh-CN" altLang="en-US" sz="32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6047246" y="4452369"/>
              <a:ext cx="510229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" y="1908175"/>
            <a:ext cx="2470150" cy="93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761848"/>
            <a:ext cx="12192000" cy="235547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754" tIns="59877" rIns="119754" bIns="59877" rtlCol="0" anchor="ctr"/>
          <a:p>
            <a:pPr algn="ctr"/>
            <a:endParaRPr lang="zh-CN" altLang="en-US" sz="1335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9460" y="2120563"/>
            <a:ext cx="2669540" cy="386715"/>
          </a:xfrm>
          <a:prstGeom prst="rect">
            <a:avLst/>
          </a:prstGeom>
        </p:spPr>
        <p:txBody>
          <a:bodyPr wrap="none" lIns="119754" tIns="59877" rIns="119754" bIns="59877">
            <a:spAutoFit/>
          </a:bodyPr>
          <a:lstStyle/>
          <a:p>
            <a:r>
              <a:rPr lang="zh-CN" sz="173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最大学术视频提供商之一</a:t>
            </a:r>
            <a:endParaRPr lang="zh-CN" sz="1735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85521" y="3235129"/>
            <a:ext cx="3332480" cy="386715"/>
          </a:xfrm>
          <a:prstGeom prst="rect">
            <a:avLst/>
          </a:prstGeom>
        </p:spPr>
        <p:txBody>
          <a:bodyPr wrap="none" lIns="119754" tIns="59877" rIns="119754" bIns="59877">
            <a:spAutoFit/>
          </a:bodyPr>
          <a:lstStyle/>
          <a:p>
            <a:pPr algn="l"/>
            <a:r>
              <a:rPr lang="zh-CN" sz="173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最大的中文电子图书提供商之一</a:t>
            </a:r>
            <a:endParaRPr lang="zh-CN" sz="1735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0689" y="2115975"/>
            <a:ext cx="1005840" cy="386715"/>
          </a:xfrm>
          <a:prstGeom prst="rect">
            <a:avLst/>
          </a:prstGeom>
        </p:spPr>
        <p:txBody>
          <a:bodyPr wrap="none" lIns="119754" tIns="59877" rIns="119754" bIns="59877">
            <a:spAutoFit/>
          </a:bodyPr>
          <a:lstStyle/>
          <a:p>
            <a:r>
              <a:rPr lang="en-US" sz="173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7000</a:t>
            </a:r>
            <a:r>
              <a:rPr lang="zh-CN" altLang="en-US" sz="173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</a:t>
            </a:r>
            <a:endParaRPr lang="zh-CN" altLang="en-US" sz="1735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3519" y="2120563"/>
            <a:ext cx="3774440" cy="386715"/>
          </a:xfrm>
          <a:prstGeom prst="rect">
            <a:avLst/>
          </a:prstGeom>
        </p:spPr>
        <p:txBody>
          <a:bodyPr wrap="none" lIns="119754" tIns="59877" rIns="119754" bIns="59877">
            <a:spAutoFit/>
          </a:bodyPr>
          <a:lstStyle/>
          <a:p>
            <a:pPr algn="l"/>
            <a:r>
              <a:rPr lang="zh-CN" sz="173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最大的通识课在线学习课程平台之一</a:t>
            </a:r>
            <a:endParaRPr lang="zh-CN" sz="1735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41025" y="3162394"/>
            <a:ext cx="3111500" cy="386715"/>
          </a:xfrm>
          <a:prstGeom prst="rect">
            <a:avLst/>
          </a:prstGeom>
        </p:spPr>
        <p:txBody>
          <a:bodyPr wrap="none" lIns="119754" tIns="59877" rIns="119754" bIns="59877">
            <a:spAutoFit/>
          </a:bodyPr>
          <a:lstStyle/>
          <a:p>
            <a:r>
              <a:rPr lang="zh-CN" altLang="en-US" sz="17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一站式移动服务解决方案之一</a:t>
            </a:r>
            <a:endParaRPr lang="zh-CN" altLang="en-US" sz="17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21401" y="2671043"/>
            <a:ext cx="8405595" cy="396428"/>
            <a:chOff x="1366051" y="2389450"/>
            <a:chExt cx="6304196" cy="312187"/>
          </a:xfr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grpSpPr>
        <p:sp>
          <p:nvSpPr>
            <p:cNvPr id="11" name="椭圆 10"/>
            <p:cNvSpPr/>
            <p:nvPr/>
          </p:nvSpPr>
          <p:spPr>
            <a:xfrm flipH="1">
              <a:off x="1366051" y="2422536"/>
              <a:ext cx="265456" cy="265456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2244735" y="2394285"/>
              <a:ext cx="300772" cy="300772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3144541" y="2389450"/>
              <a:ext cx="385574" cy="312187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3969410" y="2394285"/>
              <a:ext cx="300772" cy="300772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4782243" y="2400865"/>
              <a:ext cx="300772" cy="300772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5628617" y="2394285"/>
              <a:ext cx="300772" cy="300772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6485780" y="2422705"/>
              <a:ext cx="256132" cy="256132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7369475" y="2389450"/>
              <a:ext cx="300772" cy="300772"/>
            </a:xfrm>
            <a:prstGeom prst="ellipse">
              <a:avLst/>
            </a:prstGeom>
            <a:grpFill/>
            <a:ln w="9525">
              <a:noFill/>
              <a:headEnd type="none"/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479456" y="3162005"/>
            <a:ext cx="1005840" cy="386715"/>
          </a:xfrm>
          <a:prstGeom prst="rect">
            <a:avLst/>
          </a:prstGeom>
        </p:spPr>
        <p:txBody>
          <a:bodyPr wrap="none" lIns="119754" tIns="59877" rIns="119754" bIns="59877">
            <a:spAutoFit/>
          </a:bodyPr>
          <a:lstStyle/>
          <a:p>
            <a:r>
              <a:rPr lang="en-US" altLang="zh-CN" sz="173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1993</a:t>
            </a:r>
            <a:r>
              <a:rPr lang="zh-CN" altLang="en-US" sz="1735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1735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15503" y="3910085"/>
            <a:ext cx="960669" cy="488315"/>
          </a:xfrm>
          <a:prstGeom prst="rect">
            <a:avLst/>
          </a:prstGeom>
        </p:spPr>
        <p:txBody>
          <a:bodyPr wrap="square" lIns="119754" tIns="59877" rIns="119754" bIns="59877">
            <a:spAutoFit/>
          </a:bodyPr>
          <a:lstStyle/>
          <a:p>
            <a:r>
              <a:rPr lang="zh-CN" altLang="en-US" sz="2400" b="1" dirty="0">
                <a:solidFill>
                  <a:srgbClr val="0B5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领先</a:t>
            </a:r>
            <a:endParaRPr lang="zh-CN" altLang="en-US" sz="2400" b="1" dirty="0">
              <a:solidFill>
                <a:srgbClr val="0B5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36622" y="3910085"/>
            <a:ext cx="960669" cy="488315"/>
          </a:xfrm>
          <a:prstGeom prst="rect">
            <a:avLst/>
          </a:prstGeom>
        </p:spPr>
        <p:txBody>
          <a:bodyPr wrap="square" lIns="119754" tIns="59877" rIns="119754" bIns="59877">
            <a:spAutoFit/>
          </a:bodyPr>
          <a:lstStyle/>
          <a:p>
            <a:r>
              <a:rPr lang="zh-CN" altLang="en-US" sz="2400" b="1" dirty="0">
                <a:solidFill>
                  <a:srgbClr val="0B5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400" b="1" dirty="0">
              <a:solidFill>
                <a:srgbClr val="0B5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165" y="4480560"/>
            <a:ext cx="3978910" cy="1596390"/>
          </a:xfrm>
          <a:prstGeom prst="rect">
            <a:avLst/>
          </a:prstGeom>
        </p:spPr>
        <p:txBody>
          <a:bodyPr wrap="square" lIns="119754" tIns="59877" rIns="119754" bIns="59877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二十五年深耕，专注高校服务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产品线涵盖学校多部门：图书馆、教务处、人事处、科研处、保卫处、工会.....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000人团队，4000+高校客户。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63893" y="4480737"/>
            <a:ext cx="4183636" cy="1965960"/>
          </a:xfrm>
          <a:prstGeom prst="rect">
            <a:avLst/>
          </a:prstGeom>
        </p:spPr>
        <p:txBody>
          <a:bodyPr wrap="square" lIns="119754" tIns="59877" rIns="119754" bIns="59877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世界最大的中文电子图书提供商之一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国内最大的学术视频提供商之一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国内最大的通识课在线学习课程平台之一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内容生产、加工、应用全生态服务商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71205" y="4480560"/>
            <a:ext cx="3700780" cy="857885"/>
          </a:xfrm>
          <a:prstGeom prst="rect">
            <a:avLst/>
          </a:prstGeom>
        </p:spPr>
        <p:txBody>
          <a:bodyPr wrap="square" lIns="119754" tIns="59877" rIns="119754" bIns="59877">
            <a:spAutoFit/>
          </a:bodyPr>
          <a:lstStyle/>
          <a:p>
            <a:pPr marL="224790" indent="-2247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个核心研发中心、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个办事处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本地化研发团队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1542" y="3910085"/>
            <a:ext cx="960669" cy="488315"/>
          </a:xfrm>
          <a:prstGeom prst="rect">
            <a:avLst/>
          </a:prstGeom>
        </p:spPr>
        <p:txBody>
          <a:bodyPr wrap="square" lIns="119754" tIns="59877" rIns="119754" bIns="59877">
            <a:spAutoFit/>
          </a:bodyPr>
          <a:lstStyle/>
          <a:p>
            <a:r>
              <a:rPr lang="zh-CN" altLang="en-US" sz="2400" b="1" dirty="0">
                <a:solidFill>
                  <a:srgbClr val="0B5F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实力</a:t>
            </a:r>
            <a:endParaRPr lang="zh-CN" altLang="en-US" sz="2400" b="1" dirty="0">
              <a:solidFill>
                <a:srgbClr val="0B5F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-77216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超星集团</a:t>
            </a:r>
            <a:endParaRPr lang="zh-CN" altLang="zh-CN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391795" y="113919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8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600718" y="397314"/>
            <a:ext cx="5336158" cy="74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专著高校产品服务二十五年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65155" y="-234354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8565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" name="Rectangle 9"/>
            <p:cNvSpPr/>
            <p:nvPr/>
          </p:nvSpPr>
          <p:spPr>
            <a:xfrm rot="16200000">
              <a:off x="2432932" y="2680906"/>
              <a:ext cx="2364485" cy="92333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 defTabSz="1218565"/>
              <a:r>
                <a:rPr lang="zh-CN" altLang="en-US" sz="5335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endParaRPr lang="zh-CN" altLang="en-US" sz="5335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003550" y="5272405"/>
            <a:ext cx="64668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微信图书馆</a:t>
            </a:r>
            <a:endParaRPr lang="en-US" altLang="zh-CN" sz="2800" b="1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286807" y="2811509"/>
            <a:ext cx="5797318" cy="965260"/>
            <a:chOff x="6264832" y="1562464"/>
            <a:chExt cx="5797318" cy="965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5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8565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8565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8565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8565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8565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4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8565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327829" y="1786718"/>
              <a:ext cx="473432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微信图书馆</a:t>
              </a:r>
              <a:endParaRPr lang="zh-CN" altLang="en-US" sz="28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7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9"/>
          <p:cNvSpPr/>
          <p:nvPr>
            <p:custDataLst>
              <p:tags r:id="rId1"/>
            </p:custDataLst>
          </p:nvPr>
        </p:nvSpPr>
        <p:spPr>
          <a:xfrm>
            <a:off x="554163" y="3783223"/>
            <a:ext cx="3556803" cy="19794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9" name="Rectangle 150"/>
          <p:cNvSpPr/>
          <p:nvPr>
            <p:custDataLst>
              <p:tags r:id="rId2"/>
            </p:custDataLst>
          </p:nvPr>
        </p:nvSpPr>
        <p:spPr>
          <a:xfrm>
            <a:off x="4318446" y="3783223"/>
            <a:ext cx="3556803" cy="197949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0" name="Rectangle 151"/>
          <p:cNvSpPr/>
          <p:nvPr>
            <p:custDataLst>
              <p:tags r:id="rId3"/>
            </p:custDataLst>
          </p:nvPr>
        </p:nvSpPr>
        <p:spPr>
          <a:xfrm>
            <a:off x="8082730" y="3783223"/>
            <a:ext cx="3556803" cy="19794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82730" y="3783397"/>
            <a:ext cx="3556803" cy="19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便利的互动性，信息推送迅速实时更新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18446" y="3783397"/>
            <a:ext cx="3556803" cy="19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基于LBS，特殊的地理位置服务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4904" y="3784138"/>
            <a:ext cx="3556803" cy="19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一对多传播，信息高达到率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  <a:p>
            <a:pPr algn="ctr" latinLnBrk="1">
              <a:lnSpc>
                <a:spcPct val="120000"/>
              </a:lnSpc>
              <a:defRPr/>
            </a:pP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Rectangle 192"/>
          <p:cNvSpPr/>
          <p:nvPr>
            <p:custDataLst>
              <p:tags r:id="rId7"/>
            </p:custDataLst>
          </p:nvPr>
        </p:nvSpPr>
        <p:spPr>
          <a:xfrm>
            <a:off x="554163" y="1613111"/>
            <a:ext cx="3556803" cy="197949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Rectangle 140"/>
          <p:cNvSpPr/>
          <p:nvPr>
            <p:custDataLst>
              <p:tags r:id="rId8"/>
            </p:custDataLst>
          </p:nvPr>
        </p:nvSpPr>
        <p:spPr>
          <a:xfrm>
            <a:off x="4318446" y="1613111"/>
            <a:ext cx="3556803" cy="19794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8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03017" y="1612265"/>
            <a:ext cx="3472329" cy="197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传播有效性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  <a:p>
            <a:pPr algn="ctr" latinLnBrk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更高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  <a:p>
            <a:pPr algn="ctr" latinLnBrk="1">
              <a:lnSpc>
                <a:spcPct val="120000"/>
              </a:lnSpc>
              <a:defRPr/>
            </a:pP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0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4990" y="1612900"/>
            <a:ext cx="3473450" cy="197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可随时随地提供信息和服务，信息和服务能够到达的时间更长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4" name="Rectangle 150"/>
          <p:cNvSpPr/>
          <p:nvPr>
            <p:custDataLst>
              <p:tags r:id="rId11"/>
            </p:custDataLst>
          </p:nvPr>
        </p:nvSpPr>
        <p:spPr>
          <a:xfrm>
            <a:off x="8082726" y="1612158"/>
            <a:ext cx="3556803" cy="197949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2726" y="1612332"/>
            <a:ext cx="3556803" cy="19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服务的定位更精准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493394" y="-77216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时代背景</a:t>
            </a:r>
            <a:endParaRPr lang="zh-CN" altLang="zh-CN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14"/>
            </p:custDataLst>
          </p:nvPr>
        </p:nvCxnSpPr>
        <p:spPr>
          <a:xfrm>
            <a:off x="391795" y="113919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8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3600718" y="397314"/>
            <a:ext cx="5336158" cy="74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微信公众平台的发展与优势</a:t>
            </a:r>
            <a:endParaRPr lang="zh-CN" altLang="en-US" sz="2800" b="1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六边形 6"/>
          <p:cNvSpPr/>
          <p:nvPr/>
        </p:nvSpPr>
        <p:spPr bwMode="auto">
          <a:xfrm>
            <a:off x="6140450" y="1299845"/>
            <a:ext cx="1835150" cy="147828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 bwMode="auto">
          <a:xfrm>
            <a:off x="7678420" y="522605"/>
            <a:ext cx="1835150" cy="1478280"/>
          </a:xfrm>
          <a:prstGeom prst="hexagon">
            <a:avLst/>
          </a:prstGeom>
          <a:solidFill>
            <a:srgbClr val="02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移动、碎片化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 bwMode="auto">
          <a:xfrm>
            <a:off x="7729220" y="2102485"/>
            <a:ext cx="1756410" cy="1478280"/>
          </a:xfrm>
          <a:prstGeom prst="hexagon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微信图书馆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930" y="2188845"/>
            <a:ext cx="53860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一方面利用我司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各方面资源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一方面集成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学校已有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借助于微信公众平台，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不但能够及时的将消息传播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给学生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，而且能够更好的为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提供服务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六边形 11"/>
          <p:cNvSpPr/>
          <p:nvPr/>
        </p:nvSpPr>
        <p:spPr bwMode="auto">
          <a:xfrm>
            <a:off x="9222740" y="1292225"/>
            <a:ext cx="1835150" cy="1478280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优质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六边形 12"/>
          <p:cNvSpPr/>
          <p:nvPr/>
        </p:nvSpPr>
        <p:spPr bwMode="auto">
          <a:xfrm>
            <a:off x="6140450" y="2875915"/>
            <a:ext cx="1835150" cy="1478280"/>
          </a:xfrm>
          <a:prstGeom prst="hexagon">
            <a:avLst/>
          </a:prstGeom>
          <a:solidFill>
            <a:srgbClr val="02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一站式检索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/>
        </p:nvSpPr>
        <p:spPr bwMode="auto">
          <a:xfrm>
            <a:off x="7716520" y="3683635"/>
            <a:ext cx="1835150" cy="147828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图书馆自助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 bwMode="auto">
          <a:xfrm>
            <a:off x="9217660" y="2837815"/>
            <a:ext cx="1835150" cy="1478280"/>
          </a:xfrm>
          <a:prstGeom prst="hexagon">
            <a:avLst/>
          </a:prstGeom>
          <a:solidFill>
            <a:srgbClr val="025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适应多终端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4"/>
          <p:cNvSpPr txBox="1"/>
          <p:nvPr/>
        </p:nvSpPr>
        <p:spPr>
          <a:xfrm>
            <a:off x="2980373" y="6058536"/>
            <a:ext cx="62303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一站式移动服务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" y="687070"/>
            <a:ext cx="2428875" cy="478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80" y="687070"/>
            <a:ext cx="2371725" cy="4752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85" y="687070"/>
            <a:ext cx="2352675" cy="4695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0" y="687070"/>
            <a:ext cx="2371725" cy="47148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6340" y="719455"/>
            <a:ext cx="2362200" cy="4743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719455"/>
            <a:ext cx="2343150" cy="4772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4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4_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3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3_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1_1"/>
  <p:tag name="KSO_WM_UNIT_ID" val="custom20182766_17*l_h_i*1_1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2_1"/>
  <p:tag name="KSO_WM_UNIT_ID" val="custom20182766_17*l_h_i*1_2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2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2_1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1_1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4_1"/>
  <p:tag name="KSO_WM_UNIT_ID" val="custom20182766_17*l_h_i*1_4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4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4_1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2766_20*a*1"/>
  <p:tag name="KSO_WM_UNIT_TYPE" val="a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766_20*i*2"/>
  <p:tag name="KSO_WM_TEMPLATE_CATEGORY" val="custom"/>
  <p:tag name="KSO_WM_TEMPLATE_INDEX" val="20182766"/>
  <p:tag name="KSO_WM_UNIT_INDEX" val="2"/>
</p:tagLst>
</file>

<file path=ppt/tags/tag2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2766_20*a*1"/>
  <p:tag name="KSO_WM_UNIT_TYPE" val="a"/>
</p:tagLst>
</file>

<file path=ppt/tags/tag20.xml><?xml version="1.0" encoding="utf-8"?>
<p:tagLst xmlns:p="http://schemas.openxmlformats.org/presentationml/2006/main">
  <p:tag name="KSO_WM_TEMPLATE_CATEGORY" val="custom"/>
  <p:tag name="KSO_WM_TEMPLATE_INDEX" val="20182766"/>
  <p:tag name="KSO_WM_UNIT_TYPE" val="b"/>
  <p:tag name="KSO_WM_UNIT_INDEX" val="1"/>
  <p:tag name="KSO_WM_UNIT_ID" val="custom20182766_12*b*1"/>
  <p:tag name="KSO_WM_UNIT_LAYERLEVEL" val="1"/>
  <p:tag name="KSO_WM_UNIT_VALUE" val="44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26"/>
  <p:tag name="KSO_WM_BEAUTIFY_FLAG" val="#wm#"/>
  <p:tag name="KSO_WM_TAG_VERSION" val="1.0"/>
</p:tagLst>
</file>

<file path=ppt/tags/tag21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06*150"/>
  <p:tag name="KSO_WM_SLIDE_SIZE" val="748*279"/>
  <p:tag name="KSO_WM_TEMPLATE_CATEGORY" val="custom"/>
  <p:tag name="KSO_WM_TEMPLATE_INDEX" val="20182766"/>
  <p:tag name="KSO_WM_SLIDE_ID" val="custom20182766_17"/>
  <p:tag name="KSO_WM_SLIDE_INDEX" val="17"/>
  <p:tag name="KSO_WM_DIAGRAM_GROUP_CODE" val="l1-1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276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276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2766"/>
</p:tagLst>
</file>

<file path=ppt/tags/tag25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06"/>
</p:tagLst>
</file>

<file path=ppt/tags/tag26.xml><?xml version="1.0" encoding="utf-8"?>
<p:tagLst xmlns:p="http://schemas.openxmlformats.org/presentationml/2006/main">
  <p:tag name="commondata" val="eyJoZGlkIjoiYzUxZGEzZmQzMTcwYmM3OWE5YjBkNjhjNmU2ODkzMTQifQ=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766_20*i*2"/>
  <p:tag name="KSO_WM_TEMPLATE_CATEGORY" val="custom"/>
  <p:tag name="KSO_WM_TEMPLATE_INDEX" val="20182766"/>
  <p:tag name="KSO_WM_UNIT_INDEX" val="2"/>
</p:tagLst>
</file>

<file path=ppt/tags/tag4.xml><?xml version="1.0" encoding="utf-8"?>
<p:tagLst xmlns:p="http://schemas.openxmlformats.org/presentationml/2006/main">
  <p:tag name="KSO_WM_TEMPLATE_CATEGORY" val="custom"/>
  <p:tag name="KSO_WM_TEMPLATE_INDEX" val="20182766"/>
  <p:tag name="KSO_WM_UNIT_TYPE" val="b"/>
  <p:tag name="KSO_WM_UNIT_INDEX" val="1"/>
  <p:tag name="KSO_WM_UNIT_ID" val="custom20182766_12*b*1"/>
  <p:tag name="KSO_WM_UNIT_LAYERLEVEL" val="1"/>
  <p:tag name="KSO_WM_UNIT_VALUE" val="44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26"/>
  <p:tag name="KSO_WM_BEAUTIFY_FLAG" val="#wm#"/>
  <p:tag name="KSO_WM_TAG_VERSION" val="1.0"/>
</p:tagLst>
</file>

<file path=ppt/tags/tag5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2766_20"/>
  <p:tag name="KSO_WM_TAG_VERSION" val="1.0"/>
  <p:tag name="KSO_WM_TEMPLATE_INDEX" val="20182766"/>
  <p:tag name="KSO_WM_TEMPLATE_CATEGORY" val="custom"/>
</p:tagLst>
</file>

<file path=ppt/tags/tag6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3_1"/>
  <p:tag name="KSO_WM_UNIT_ID" val="custom20182766_17*l_h_i*1_3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4_1"/>
  <p:tag name="KSO_WM_UNIT_ID" val="custom20182766_17*l_h_i*1_4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5_1"/>
  <p:tag name="KSO_WM_UNIT_ID" val="custom20182766_17*l_h_i*1_5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5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5_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WPS 演示</Application>
  <PresentationFormat>自定义</PresentationFormat>
  <Paragraphs>140</Paragraphs>
  <Slides>18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黑体</vt:lpstr>
      <vt:lpstr>Calibri</vt:lpstr>
      <vt:lpstr>Arial Unicode MS</vt:lpstr>
      <vt:lpstr>等线</vt:lpstr>
      <vt:lpstr>Calibri Light</vt:lpstr>
      <vt:lpstr>等线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an</cp:lastModifiedBy>
  <cp:revision>100</cp:revision>
  <dcterms:created xsi:type="dcterms:W3CDTF">2017-11-24T13:19:00Z</dcterms:created>
  <dcterms:modified xsi:type="dcterms:W3CDTF">2024-10-15T01:32:34Z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2052-12.1.0.18240</vt:lpwstr>
  </property>
  <property fmtid="{D5CDD505-2E9C-101B-9397-08002B2CF9AE}" pid="4" name="ICV">
    <vt:lpwstr>7E4E68E45D8C451EB1532676C00A2016_12</vt:lpwstr>
  </property>
</Properties>
</file>