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3"/>
    <p:sldId id="312" r:id="rId5"/>
    <p:sldId id="314" r:id="rId6"/>
    <p:sldId id="315" r:id="rId7"/>
    <p:sldId id="496" r:id="rId8"/>
    <p:sldId id="497" r:id="rId9"/>
    <p:sldId id="316" r:id="rId10"/>
    <p:sldId id="498" r:id="rId11"/>
    <p:sldId id="500" r:id="rId12"/>
    <p:sldId id="317" r:id="rId13"/>
    <p:sldId id="318" r:id="rId14"/>
    <p:sldId id="319" r:id="rId15"/>
    <p:sldId id="320" r:id="rId16"/>
    <p:sldId id="321" r:id="rId17"/>
    <p:sldId id="322" r:id="rId18"/>
    <p:sldId id="323" r:id="rId19"/>
    <p:sldId id="324" r:id="rId20"/>
    <p:sldId id="340" r:id="rId21"/>
    <p:sldId id="341" r:id="rId22"/>
    <p:sldId id="342" r:id="rId23"/>
    <p:sldId id="257" r:id="rId24"/>
    <p:sldId id="258" r:id="rId25"/>
    <p:sldId id="396" r:id="rId26"/>
    <p:sldId id="265" r:id="rId27"/>
    <p:sldId id="264" r:id="rId28"/>
    <p:sldId id="344" r:id="rId29"/>
    <p:sldId id="345" r:id="rId30"/>
    <p:sldId id="346" r:id="rId31"/>
    <p:sldId id="352" r:id="rId32"/>
    <p:sldId id="347" r:id="rId33"/>
    <p:sldId id="348" r:id="rId34"/>
    <p:sldId id="349" r:id="rId35"/>
    <p:sldId id="350" r:id="rId36"/>
    <p:sldId id="351" r:id="rId37"/>
    <p:sldId id="259" r:id="rId38"/>
    <p:sldId id="353" r:id="rId39"/>
    <p:sldId id="301" r:id="rId40"/>
    <p:sldId id="355" r:id="rId41"/>
    <p:sldId id="356" r:id="rId42"/>
    <p:sldId id="501" r:id="rId43"/>
    <p:sldId id="357" r:id="rId44"/>
    <p:sldId id="358" r:id="rId45"/>
    <p:sldId id="359" r:id="rId46"/>
    <p:sldId id="360" r:id="rId47"/>
    <p:sldId id="361" r:id="rId48"/>
    <p:sldId id="362" r:id="rId49"/>
    <p:sldId id="363" r:id="rId50"/>
    <p:sldId id="364" r:id="rId51"/>
    <p:sldId id="365" r:id="rId52"/>
    <p:sldId id="366" r:id="rId53"/>
    <p:sldId id="367" r:id="rId54"/>
    <p:sldId id="368" r:id="rId55"/>
    <p:sldId id="369" r:id="rId56"/>
    <p:sldId id="370" r:id="rId57"/>
    <p:sldId id="371" r:id="rId58"/>
    <p:sldId id="372" r:id="rId59"/>
    <p:sldId id="373" r:id="rId60"/>
    <p:sldId id="374" r:id="rId61"/>
    <p:sldId id="375" r:id="rId62"/>
    <p:sldId id="376" r:id="rId63"/>
    <p:sldId id="377" r:id="rId64"/>
    <p:sldId id="378" r:id="rId65"/>
    <p:sldId id="379" r:id="rId66"/>
    <p:sldId id="380" r:id="rId67"/>
    <p:sldId id="381" r:id="rId68"/>
    <p:sldId id="382" r:id="rId69"/>
    <p:sldId id="260" r:id="rId70"/>
    <p:sldId id="446" r:id="rId71"/>
    <p:sldId id="395" r:id="rId72"/>
    <p:sldId id="447" r:id="rId73"/>
    <p:sldId id="448" r:id="rId74"/>
    <p:sldId id="455" r:id="rId75"/>
    <p:sldId id="449" r:id="rId76"/>
    <p:sldId id="450" r:id="rId77"/>
    <p:sldId id="451" r:id="rId78"/>
    <p:sldId id="452" r:id="rId79"/>
    <p:sldId id="453" r:id="rId80"/>
    <p:sldId id="454" r:id="rId81"/>
    <p:sldId id="456" r:id="rId82"/>
    <p:sldId id="457" r:id="rId83"/>
    <p:sldId id="458" r:id="rId84"/>
    <p:sldId id="459" r:id="rId85"/>
    <p:sldId id="460" r:id="rId86"/>
    <p:sldId id="461" r:id="rId87"/>
    <p:sldId id="462" r:id="rId88"/>
    <p:sldId id="463" r:id="rId89"/>
    <p:sldId id="465" r:id="rId90"/>
    <p:sldId id="466" r:id="rId91"/>
    <p:sldId id="467" r:id="rId92"/>
    <p:sldId id="468" r:id="rId93"/>
    <p:sldId id="502" r:id="rId94"/>
    <p:sldId id="503" r:id="rId95"/>
    <p:sldId id="471" r:id="rId96"/>
    <p:sldId id="469" r:id="rId97"/>
    <p:sldId id="472" r:id="rId98"/>
    <p:sldId id="473" r:id="rId99"/>
    <p:sldId id="476" r:id="rId100"/>
    <p:sldId id="474" r:id="rId101"/>
    <p:sldId id="477" r:id="rId102"/>
    <p:sldId id="479" r:id="rId103"/>
    <p:sldId id="480" r:id="rId104"/>
    <p:sldId id="481" r:id="rId105"/>
    <p:sldId id="482" r:id="rId106"/>
    <p:sldId id="483" r:id="rId107"/>
    <p:sldId id="506" r:id="rId108"/>
    <p:sldId id="507" r:id="rId109"/>
    <p:sldId id="504" r:id="rId110"/>
    <p:sldId id="485" r:id="rId111"/>
    <p:sldId id="490" r:id="rId112"/>
    <p:sldId id="491" r:id="rId113"/>
    <p:sldId id="492" r:id="rId114"/>
    <p:sldId id="493" r:id="rId115"/>
    <p:sldId id="494" r:id="rId116"/>
    <p:sldId id="495" r:id="rId117"/>
    <p:sldId id="508" r:id="rId118"/>
    <p:sldId id="509" r:id="rId119"/>
    <p:sldId id="298" r:id="rId120"/>
    <p:sldId id="293" r:id="rId121"/>
  </p:sldIdLst>
  <p:sldSz cx="9144000" cy="5143500" type="screen16x9"/>
  <p:notesSz cx="6858000" cy="9144000"/>
  <p:custDataLst>
    <p:tags r:id="rId12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03" userDrawn="1">
          <p15:clr>
            <a:srgbClr val="A4A3A4"/>
          </p15:clr>
        </p15:guide>
        <p15:guide id="2" pos="292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94717" autoAdjust="0"/>
  </p:normalViewPr>
  <p:slideViewPr>
    <p:cSldViewPr showGuides="1">
      <p:cViewPr>
        <p:scale>
          <a:sx n="100" d="100"/>
          <a:sy n="100" d="100"/>
        </p:scale>
        <p:origin x="-389" y="-230"/>
      </p:cViewPr>
      <p:guideLst>
        <p:guide orient="horz" pos="1603"/>
        <p:guide pos="2924"/>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42"/>
    </p:cViewPr>
  </p:sorterViewPr>
  <p:gridSpacing cx="72008" cy="72008"/>
</p:viewPr>
</file>

<file path=ppt/_rels/presentation.xml.rels><?xml version="1.0" encoding="UTF-8" standalone="yes"?>
<Relationships xmlns="http://schemas.openxmlformats.org/package/2006/relationships"><Relationship Id="rId99" Type="http://schemas.openxmlformats.org/officeDocument/2006/relationships/slide" Target="slides/slide96.xml"/><Relationship Id="rId98" Type="http://schemas.openxmlformats.org/officeDocument/2006/relationships/slide" Target="slides/slide95.xml"/><Relationship Id="rId97" Type="http://schemas.openxmlformats.org/officeDocument/2006/relationships/slide" Target="slides/slide94.xml"/><Relationship Id="rId96" Type="http://schemas.openxmlformats.org/officeDocument/2006/relationships/slide" Target="slides/slide93.xml"/><Relationship Id="rId95" Type="http://schemas.openxmlformats.org/officeDocument/2006/relationships/slide" Target="slides/slide92.xml"/><Relationship Id="rId94" Type="http://schemas.openxmlformats.org/officeDocument/2006/relationships/slide" Target="slides/slide91.xml"/><Relationship Id="rId93" Type="http://schemas.openxmlformats.org/officeDocument/2006/relationships/slide" Target="slides/slide90.xml"/><Relationship Id="rId92" Type="http://schemas.openxmlformats.org/officeDocument/2006/relationships/slide" Target="slides/slide89.xml"/><Relationship Id="rId91" Type="http://schemas.openxmlformats.org/officeDocument/2006/relationships/slide" Target="slides/slide88.xml"/><Relationship Id="rId90" Type="http://schemas.openxmlformats.org/officeDocument/2006/relationships/slide" Target="slides/slide87.xml"/><Relationship Id="rId9" Type="http://schemas.openxmlformats.org/officeDocument/2006/relationships/slide" Target="slides/slide6.xml"/><Relationship Id="rId89" Type="http://schemas.openxmlformats.org/officeDocument/2006/relationships/slide" Target="slides/slide86.xml"/><Relationship Id="rId88" Type="http://schemas.openxmlformats.org/officeDocument/2006/relationships/slide" Target="slides/slide85.xml"/><Relationship Id="rId87" Type="http://schemas.openxmlformats.org/officeDocument/2006/relationships/slide" Target="slides/slide84.xml"/><Relationship Id="rId86" Type="http://schemas.openxmlformats.org/officeDocument/2006/relationships/slide" Target="slides/slide83.xml"/><Relationship Id="rId85" Type="http://schemas.openxmlformats.org/officeDocument/2006/relationships/slide" Target="slides/slide82.xml"/><Relationship Id="rId84" Type="http://schemas.openxmlformats.org/officeDocument/2006/relationships/slide" Target="slides/slide81.xml"/><Relationship Id="rId83" Type="http://schemas.openxmlformats.org/officeDocument/2006/relationships/slide" Target="slides/slide80.xml"/><Relationship Id="rId82" Type="http://schemas.openxmlformats.org/officeDocument/2006/relationships/slide" Target="slides/slide79.xml"/><Relationship Id="rId81" Type="http://schemas.openxmlformats.org/officeDocument/2006/relationships/slide" Target="slides/slide78.xml"/><Relationship Id="rId80" Type="http://schemas.openxmlformats.org/officeDocument/2006/relationships/slide" Target="slides/slide77.xml"/><Relationship Id="rId8" Type="http://schemas.openxmlformats.org/officeDocument/2006/relationships/slide" Target="slides/slide5.xml"/><Relationship Id="rId79" Type="http://schemas.openxmlformats.org/officeDocument/2006/relationships/slide" Target="slides/slide76.xml"/><Relationship Id="rId78" Type="http://schemas.openxmlformats.org/officeDocument/2006/relationships/slide" Target="slides/slide75.xml"/><Relationship Id="rId77" Type="http://schemas.openxmlformats.org/officeDocument/2006/relationships/slide" Target="slides/slide74.xml"/><Relationship Id="rId76" Type="http://schemas.openxmlformats.org/officeDocument/2006/relationships/slide" Target="slides/slide73.xml"/><Relationship Id="rId75" Type="http://schemas.openxmlformats.org/officeDocument/2006/relationships/slide" Target="slides/slide72.xml"/><Relationship Id="rId74" Type="http://schemas.openxmlformats.org/officeDocument/2006/relationships/slide" Target="slides/slide71.xml"/><Relationship Id="rId73" Type="http://schemas.openxmlformats.org/officeDocument/2006/relationships/slide" Target="slides/slide70.xml"/><Relationship Id="rId72" Type="http://schemas.openxmlformats.org/officeDocument/2006/relationships/slide" Target="slides/slide69.xml"/><Relationship Id="rId71" Type="http://schemas.openxmlformats.org/officeDocument/2006/relationships/slide" Target="slides/slide68.xml"/><Relationship Id="rId70" Type="http://schemas.openxmlformats.org/officeDocument/2006/relationships/slide" Target="slides/slide67.xml"/><Relationship Id="rId7" Type="http://schemas.openxmlformats.org/officeDocument/2006/relationships/slide" Target="slides/slide4.xml"/><Relationship Id="rId69" Type="http://schemas.openxmlformats.org/officeDocument/2006/relationships/slide" Target="slides/slide66.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3.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5" Type="http://schemas.openxmlformats.org/officeDocument/2006/relationships/tags" Target="tags/tag33.xml"/><Relationship Id="rId124" Type="http://schemas.openxmlformats.org/officeDocument/2006/relationships/tableStyles" Target="tableStyles.xml"/><Relationship Id="rId123" Type="http://schemas.openxmlformats.org/officeDocument/2006/relationships/viewProps" Target="viewProps.xml"/><Relationship Id="rId122" Type="http://schemas.openxmlformats.org/officeDocument/2006/relationships/presProps" Target="presProps.xml"/><Relationship Id="rId121" Type="http://schemas.openxmlformats.org/officeDocument/2006/relationships/slide" Target="slides/slide118.xml"/><Relationship Id="rId120" Type="http://schemas.openxmlformats.org/officeDocument/2006/relationships/slide" Target="slides/slide117.xml"/><Relationship Id="rId12" Type="http://schemas.openxmlformats.org/officeDocument/2006/relationships/slide" Target="slides/slide9.xml"/><Relationship Id="rId119" Type="http://schemas.openxmlformats.org/officeDocument/2006/relationships/slide" Target="slides/slide116.xml"/><Relationship Id="rId118" Type="http://schemas.openxmlformats.org/officeDocument/2006/relationships/slide" Target="slides/slide115.xml"/><Relationship Id="rId117" Type="http://schemas.openxmlformats.org/officeDocument/2006/relationships/slide" Target="slides/slide114.xml"/><Relationship Id="rId116" Type="http://schemas.openxmlformats.org/officeDocument/2006/relationships/slide" Target="slides/slide113.xml"/><Relationship Id="rId115" Type="http://schemas.openxmlformats.org/officeDocument/2006/relationships/slide" Target="slides/slide112.xml"/><Relationship Id="rId114" Type="http://schemas.openxmlformats.org/officeDocument/2006/relationships/slide" Target="slides/slide111.xml"/><Relationship Id="rId113" Type="http://schemas.openxmlformats.org/officeDocument/2006/relationships/slide" Target="slides/slide110.xml"/><Relationship Id="rId112" Type="http://schemas.openxmlformats.org/officeDocument/2006/relationships/slide" Target="slides/slide109.xml"/><Relationship Id="rId111" Type="http://schemas.openxmlformats.org/officeDocument/2006/relationships/slide" Target="slides/slide108.xml"/><Relationship Id="rId110" Type="http://schemas.openxmlformats.org/officeDocument/2006/relationships/slide" Target="slides/slide107.xml"/><Relationship Id="rId11" Type="http://schemas.openxmlformats.org/officeDocument/2006/relationships/slide" Target="slides/slide8.xml"/><Relationship Id="rId109" Type="http://schemas.openxmlformats.org/officeDocument/2006/relationships/slide" Target="slides/slide106.xml"/><Relationship Id="rId108" Type="http://schemas.openxmlformats.org/officeDocument/2006/relationships/slide" Target="slides/slide105.xml"/><Relationship Id="rId107" Type="http://schemas.openxmlformats.org/officeDocument/2006/relationships/slide" Target="slides/slide104.xml"/><Relationship Id="rId106" Type="http://schemas.openxmlformats.org/officeDocument/2006/relationships/slide" Target="slides/slide103.xml"/><Relationship Id="rId105" Type="http://schemas.openxmlformats.org/officeDocument/2006/relationships/slide" Target="slides/slide102.xml"/><Relationship Id="rId104" Type="http://schemas.openxmlformats.org/officeDocument/2006/relationships/slide" Target="slides/slide101.xml"/><Relationship Id="rId103" Type="http://schemas.openxmlformats.org/officeDocument/2006/relationships/slide" Target="slides/slide100.xml"/><Relationship Id="rId102" Type="http://schemas.openxmlformats.org/officeDocument/2006/relationships/slide" Target="slides/slide99.xml"/><Relationship Id="rId101" Type="http://schemas.openxmlformats.org/officeDocument/2006/relationships/slide" Target="slides/slide98.xml"/><Relationship Id="rId100" Type="http://schemas.openxmlformats.org/officeDocument/2006/relationships/slide" Target="slides/slide97.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F1F81C2-FAB1-4618-B116-6B9186536CB4}"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4647F7C-9778-4EF1-8115-9E1A807FE7BF}"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9.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8.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 版权声明：</a:t>
            </a:r>
            <a:r>
              <a:rPr lang="en-US" altLang="zh-CN" dirty="0" smtClean="0"/>
              <a:t>300</a:t>
            </a:r>
            <a:r>
              <a:rPr lang="zh-CN" altLang="en-US" dirty="0" smtClean="0"/>
              <a:t>套精品模板商业授权，请联系</a:t>
            </a:r>
            <a:r>
              <a:rPr lang="en-US" altLang="zh-CN" dirty="0" smtClean="0"/>
              <a:t>【</a:t>
            </a:r>
            <a:r>
              <a:rPr lang="zh-CN" altLang="en-US" dirty="0" smtClean="0"/>
              <a:t>锐旗设计</a:t>
            </a:r>
            <a:r>
              <a:rPr lang="en-US" altLang="zh-CN" dirty="0" smtClean="0"/>
              <a:t>】:https://9ppt.taobao.com</a:t>
            </a:r>
            <a:r>
              <a:rPr lang="zh-CN" altLang="en-US" dirty="0" smtClean="0"/>
              <a:t>，专业</a:t>
            </a:r>
            <a:r>
              <a:rPr lang="en-US" altLang="zh-CN" dirty="0" smtClean="0"/>
              <a:t>PPT</a:t>
            </a:r>
            <a:r>
              <a:rPr lang="zh-CN" altLang="en-US" dirty="0" smtClean="0"/>
              <a:t>老师为你解决所有</a:t>
            </a:r>
            <a:r>
              <a:rPr lang="en-US" altLang="zh-CN" dirty="0" smtClean="0"/>
              <a:t>PPT</a:t>
            </a:r>
            <a:r>
              <a:rPr lang="zh-CN" altLang="en-US" dirty="0" smtClean="0"/>
              <a:t>问题！</a:t>
            </a:r>
            <a:endParaRPr lang="zh-CN" altLang="en-US" dirty="0"/>
          </a:p>
        </p:txBody>
      </p:sp>
      <p:sp>
        <p:nvSpPr>
          <p:cNvPr id="4" name="灯片编号占位符 3"/>
          <p:cNvSpPr>
            <a:spLocks noGrp="1"/>
          </p:cNvSpPr>
          <p:nvPr>
            <p:ph type="sldNum" sz="quarter" idx="10"/>
          </p:nvPr>
        </p:nvSpPr>
        <p:spPr/>
        <p:txBody>
          <a:bodyPr/>
          <a:lstStyle/>
          <a:p>
            <a:fld id="{44647F7C-9778-4EF1-8115-9E1A807FE7BF}"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 版权声明：</a:t>
            </a:r>
            <a:r>
              <a:rPr lang="en-US" altLang="zh-CN" dirty="0" smtClean="0"/>
              <a:t>300</a:t>
            </a:r>
            <a:r>
              <a:rPr lang="zh-CN" altLang="en-US" dirty="0" smtClean="0"/>
              <a:t>套精品模板商业授权，请联系</a:t>
            </a:r>
            <a:r>
              <a:rPr lang="en-US" altLang="zh-CN" dirty="0" smtClean="0"/>
              <a:t>【</a:t>
            </a:r>
            <a:r>
              <a:rPr lang="zh-CN" altLang="en-US" dirty="0" smtClean="0"/>
              <a:t>锐旗设计</a:t>
            </a:r>
            <a:r>
              <a:rPr lang="en-US" altLang="zh-CN" dirty="0" smtClean="0"/>
              <a:t>】:https://9ppt.taobao.com</a:t>
            </a:r>
            <a:r>
              <a:rPr lang="zh-CN" altLang="en-US" dirty="0" smtClean="0"/>
              <a:t>，专业</a:t>
            </a:r>
            <a:r>
              <a:rPr lang="en-US" altLang="zh-CN" dirty="0" smtClean="0"/>
              <a:t>PPT</a:t>
            </a:r>
            <a:r>
              <a:rPr lang="zh-CN" altLang="en-US" dirty="0" smtClean="0"/>
              <a:t>老师为你解决所有</a:t>
            </a:r>
            <a:r>
              <a:rPr lang="en-US" altLang="zh-CN" dirty="0" smtClean="0"/>
              <a:t>PPT</a:t>
            </a:r>
            <a:r>
              <a:rPr lang="zh-CN" altLang="en-US" dirty="0" smtClean="0"/>
              <a:t>问题！</a:t>
            </a:r>
            <a:endParaRPr lang="zh-CN" altLang="en-US" dirty="0"/>
          </a:p>
        </p:txBody>
      </p:sp>
      <p:sp>
        <p:nvSpPr>
          <p:cNvPr id="4" name="灯片编号占位符 3"/>
          <p:cNvSpPr>
            <a:spLocks noGrp="1"/>
          </p:cNvSpPr>
          <p:nvPr>
            <p:ph type="sldNum" sz="quarter" idx="10"/>
          </p:nvPr>
        </p:nvSpPr>
        <p:spPr/>
        <p:txBody>
          <a:bodyPr/>
          <a:lstStyle/>
          <a:p>
            <a:fld id="{44647F7C-9778-4EF1-8115-9E1A807FE7BF}"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 版权声明：</a:t>
            </a:r>
            <a:r>
              <a:rPr lang="en-US" altLang="zh-CN" dirty="0" smtClean="0"/>
              <a:t>300</a:t>
            </a:r>
            <a:r>
              <a:rPr lang="zh-CN" altLang="en-US" dirty="0" smtClean="0"/>
              <a:t>套精品模板商业授权，请联系</a:t>
            </a:r>
            <a:r>
              <a:rPr lang="en-US" altLang="zh-CN" dirty="0" smtClean="0"/>
              <a:t>【</a:t>
            </a:r>
            <a:r>
              <a:rPr lang="zh-CN" altLang="en-US" dirty="0" smtClean="0"/>
              <a:t>锐旗设计</a:t>
            </a:r>
            <a:r>
              <a:rPr lang="en-US" altLang="zh-CN" dirty="0" smtClean="0"/>
              <a:t>】:https://9ppt.taobao.com</a:t>
            </a:r>
            <a:r>
              <a:rPr lang="zh-CN" altLang="en-US" dirty="0" smtClean="0"/>
              <a:t>，专业</a:t>
            </a:r>
            <a:r>
              <a:rPr lang="en-US" altLang="zh-CN" dirty="0" smtClean="0"/>
              <a:t>PPT</a:t>
            </a:r>
            <a:r>
              <a:rPr lang="zh-CN" altLang="en-US" dirty="0" smtClean="0"/>
              <a:t>老师为你解决所有</a:t>
            </a:r>
            <a:r>
              <a:rPr lang="en-US" altLang="zh-CN" dirty="0" smtClean="0"/>
              <a:t>PPT</a:t>
            </a:r>
            <a:r>
              <a:rPr lang="zh-CN" altLang="en-US" dirty="0" smtClean="0"/>
              <a:t>问题！</a:t>
            </a:r>
            <a:endParaRPr lang="zh-CN" altLang="en-US" dirty="0"/>
          </a:p>
        </p:txBody>
      </p:sp>
      <p:sp>
        <p:nvSpPr>
          <p:cNvPr id="4" name="灯片编号占位符 3"/>
          <p:cNvSpPr>
            <a:spLocks noGrp="1"/>
          </p:cNvSpPr>
          <p:nvPr>
            <p:ph type="sldNum" sz="quarter" idx="10"/>
          </p:nvPr>
        </p:nvSpPr>
        <p:spPr/>
        <p:txBody>
          <a:bodyPr/>
          <a:lstStyle/>
          <a:p>
            <a:fld id="{44647F7C-9778-4EF1-8115-9E1A807FE7BF}"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 版权声明：</a:t>
            </a:r>
            <a:r>
              <a:rPr lang="en-US" altLang="zh-CN" dirty="0" smtClean="0"/>
              <a:t>300</a:t>
            </a:r>
            <a:r>
              <a:rPr lang="zh-CN" altLang="en-US" dirty="0" smtClean="0"/>
              <a:t>套精品模板商业授权，请联系</a:t>
            </a:r>
            <a:r>
              <a:rPr lang="en-US" altLang="zh-CN" dirty="0" smtClean="0"/>
              <a:t>【</a:t>
            </a:r>
            <a:r>
              <a:rPr lang="zh-CN" altLang="en-US" dirty="0" smtClean="0"/>
              <a:t>锐旗设计</a:t>
            </a:r>
            <a:r>
              <a:rPr lang="en-US" altLang="zh-CN" dirty="0" smtClean="0"/>
              <a:t>】:https://9ppt.taobao.com</a:t>
            </a:r>
            <a:r>
              <a:rPr lang="zh-CN" altLang="en-US" dirty="0" smtClean="0"/>
              <a:t>，专业</a:t>
            </a:r>
            <a:r>
              <a:rPr lang="en-US" altLang="zh-CN" dirty="0" smtClean="0"/>
              <a:t>PPT</a:t>
            </a:r>
            <a:r>
              <a:rPr lang="zh-CN" altLang="en-US" dirty="0" smtClean="0"/>
              <a:t>老师为你解决所有</a:t>
            </a:r>
            <a:r>
              <a:rPr lang="en-US" altLang="zh-CN" dirty="0" smtClean="0"/>
              <a:t>PPT</a:t>
            </a:r>
            <a:r>
              <a:rPr lang="zh-CN" altLang="en-US" dirty="0" smtClean="0"/>
              <a:t>问题！</a:t>
            </a:r>
            <a:endParaRPr lang="zh-CN" altLang="en-US" dirty="0"/>
          </a:p>
        </p:txBody>
      </p:sp>
      <p:sp>
        <p:nvSpPr>
          <p:cNvPr id="4" name="灯片编号占位符 3"/>
          <p:cNvSpPr>
            <a:spLocks noGrp="1"/>
          </p:cNvSpPr>
          <p:nvPr>
            <p:ph type="sldNum" sz="quarter" idx="10"/>
          </p:nvPr>
        </p:nvSpPr>
        <p:spPr/>
        <p:txBody>
          <a:bodyPr/>
          <a:lstStyle/>
          <a:p>
            <a:fld id="{44647F7C-9778-4EF1-8115-9E1A807FE7BF}"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 版权声明：</a:t>
            </a:r>
            <a:r>
              <a:rPr lang="en-US" altLang="zh-CN" dirty="0" smtClean="0"/>
              <a:t>300</a:t>
            </a:r>
            <a:r>
              <a:rPr lang="zh-CN" altLang="en-US" dirty="0" smtClean="0"/>
              <a:t>套精品模板商业授权，请联系</a:t>
            </a:r>
            <a:r>
              <a:rPr lang="en-US" altLang="zh-CN" dirty="0" smtClean="0"/>
              <a:t>【</a:t>
            </a:r>
            <a:r>
              <a:rPr lang="zh-CN" altLang="en-US" dirty="0" smtClean="0"/>
              <a:t>锐旗设计</a:t>
            </a:r>
            <a:r>
              <a:rPr lang="en-US" altLang="zh-CN" dirty="0" smtClean="0"/>
              <a:t>】:https://9ppt.taobao.com</a:t>
            </a:r>
            <a:r>
              <a:rPr lang="zh-CN" altLang="en-US" dirty="0" smtClean="0"/>
              <a:t>，专业</a:t>
            </a:r>
            <a:r>
              <a:rPr lang="en-US" altLang="zh-CN" dirty="0" smtClean="0"/>
              <a:t>PPT</a:t>
            </a:r>
            <a:r>
              <a:rPr lang="zh-CN" altLang="en-US" dirty="0" smtClean="0"/>
              <a:t>老师为你解决所有</a:t>
            </a:r>
            <a:r>
              <a:rPr lang="en-US" altLang="zh-CN" dirty="0" smtClean="0"/>
              <a:t>PPT</a:t>
            </a:r>
            <a:r>
              <a:rPr lang="zh-CN" altLang="en-US" dirty="0" smtClean="0"/>
              <a:t>问题！</a:t>
            </a:r>
            <a:endParaRPr lang="zh-CN" altLang="en-US" dirty="0"/>
          </a:p>
        </p:txBody>
      </p:sp>
      <p:sp>
        <p:nvSpPr>
          <p:cNvPr id="4" name="灯片编号占位符 3"/>
          <p:cNvSpPr>
            <a:spLocks noGrp="1"/>
          </p:cNvSpPr>
          <p:nvPr>
            <p:ph type="sldNum" sz="quarter" idx="10"/>
          </p:nvPr>
        </p:nvSpPr>
        <p:spPr/>
        <p:txBody>
          <a:bodyPr/>
          <a:lstStyle/>
          <a:p>
            <a:fld id="{44647F7C-9778-4EF1-8115-9E1A807FE7BF}"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 版权声明：</a:t>
            </a:r>
            <a:r>
              <a:rPr lang="en-US" altLang="zh-CN" dirty="0" smtClean="0"/>
              <a:t>300</a:t>
            </a:r>
            <a:r>
              <a:rPr lang="zh-CN" altLang="en-US" dirty="0" smtClean="0"/>
              <a:t>套精品模板商业授权，请联系</a:t>
            </a:r>
            <a:r>
              <a:rPr lang="en-US" altLang="zh-CN" dirty="0" smtClean="0"/>
              <a:t>【</a:t>
            </a:r>
            <a:r>
              <a:rPr lang="zh-CN" altLang="en-US" dirty="0" smtClean="0"/>
              <a:t>锐旗设计</a:t>
            </a:r>
            <a:r>
              <a:rPr lang="en-US" altLang="zh-CN" dirty="0" smtClean="0"/>
              <a:t>】:https://9ppt.taobao.com</a:t>
            </a:r>
            <a:r>
              <a:rPr lang="zh-CN" altLang="en-US" dirty="0" smtClean="0"/>
              <a:t>，专业</a:t>
            </a:r>
            <a:r>
              <a:rPr lang="en-US" altLang="zh-CN" dirty="0" smtClean="0"/>
              <a:t>PPT</a:t>
            </a:r>
            <a:r>
              <a:rPr lang="zh-CN" altLang="en-US" dirty="0" smtClean="0"/>
              <a:t>老师为你解决所有</a:t>
            </a:r>
            <a:r>
              <a:rPr lang="en-US" altLang="zh-CN" dirty="0" smtClean="0"/>
              <a:t>PPT</a:t>
            </a:r>
            <a:r>
              <a:rPr lang="zh-CN" altLang="en-US" dirty="0" smtClean="0"/>
              <a:t>问题！</a:t>
            </a:r>
            <a:endParaRPr lang="zh-CN" altLang="en-US" dirty="0"/>
          </a:p>
        </p:txBody>
      </p:sp>
      <p:sp>
        <p:nvSpPr>
          <p:cNvPr id="4" name="灯片编号占位符 3"/>
          <p:cNvSpPr>
            <a:spLocks noGrp="1"/>
          </p:cNvSpPr>
          <p:nvPr>
            <p:ph type="sldNum" sz="quarter" idx="10"/>
          </p:nvPr>
        </p:nvSpPr>
        <p:spPr/>
        <p:txBody>
          <a:bodyPr/>
          <a:lstStyle/>
          <a:p>
            <a:fld id="{44647F7C-9778-4EF1-8115-9E1A807FE7BF}"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 版权声明：</a:t>
            </a:r>
            <a:r>
              <a:rPr lang="en-US" altLang="zh-CN" dirty="0" smtClean="0"/>
              <a:t>300</a:t>
            </a:r>
            <a:r>
              <a:rPr lang="zh-CN" altLang="en-US" dirty="0" smtClean="0"/>
              <a:t>套精品模板商业授权，请联系</a:t>
            </a:r>
            <a:r>
              <a:rPr lang="en-US" altLang="zh-CN" dirty="0" smtClean="0"/>
              <a:t>【</a:t>
            </a:r>
            <a:r>
              <a:rPr lang="zh-CN" altLang="en-US" dirty="0" smtClean="0"/>
              <a:t>锐旗设计</a:t>
            </a:r>
            <a:r>
              <a:rPr lang="en-US" altLang="zh-CN" dirty="0" smtClean="0"/>
              <a:t>】:https://9ppt.taobao.com</a:t>
            </a:r>
            <a:r>
              <a:rPr lang="zh-CN" altLang="en-US" dirty="0" smtClean="0"/>
              <a:t>，专业</a:t>
            </a:r>
            <a:r>
              <a:rPr lang="en-US" altLang="zh-CN" dirty="0" smtClean="0"/>
              <a:t>PPT</a:t>
            </a:r>
            <a:r>
              <a:rPr lang="zh-CN" altLang="en-US" dirty="0" smtClean="0"/>
              <a:t>老师为你解决所有</a:t>
            </a:r>
            <a:r>
              <a:rPr lang="en-US" altLang="zh-CN" dirty="0" smtClean="0"/>
              <a:t>PPT</a:t>
            </a:r>
            <a:r>
              <a:rPr lang="zh-CN" altLang="en-US" dirty="0" smtClean="0"/>
              <a:t>问题！</a:t>
            </a:r>
            <a:endParaRPr lang="zh-CN" altLang="en-US" dirty="0"/>
          </a:p>
        </p:txBody>
      </p:sp>
      <p:sp>
        <p:nvSpPr>
          <p:cNvPr id="4" name="灯片编号占位符 3"/>
          <p:cNvSpPr>
            <a:spLocks noGrp="1"/>
          </p:cNvSpPr>
          <p:nvPr>
            <p:ph type="sldNum" sz="quarter" idx="10"/>
          </p:nvPr>
        </p:nvSpPr>
        <p:spPr/>
        <p:txBody>
          <a:bodyPr/>
          <a:lstStyle/>
          <a:p>
            <a:fld id="{44647F7C-9778-4EF1-8115-9E1A807FE7BF}"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 版权声明：</a:t>
            </a:r>
            <a:r>
              <a:rPr lang="en-US" altLang="zh-CN" dirty="0" smtClean="0"/>
              <a:t>300</a:t>
            </a:r>
            <a:r>
              <a:rPr lang="zh-CN" altLang="en-US" dirty="0" smtClean="0"/>
              <a:t>套精品模板商业授权，请联系</a:t>
            </a:r>
            <a:r>
              <a:rPr lang="en-US" altLang="zh-CN" dirty="0" smtClean="0"/>
              <a:t>【</a:t>
            </a:r>
            <a:r>
              <a:rPr lang="zh-CN" altLang="en-US" dirty="0" smtClean="0"/>
              <a:t>锐旗设计</a:t>
            </a:r>
            <a:r>
              <a:rPr lang="en-US" altLang="zh-CN" dirty="0" smtClean="0"/>
              <a:t>】:https://9ppt.taobao.com</a:t>
            </a:r>
            <a:r>
              <a:rPr lang="zh-CN" altLang="en-US" dirty="0" smtClean="0"/>
              <a:t>，专业</a:t>
            </a:r>
            <a:r>
              <a:rPr lang="en-US" altLang="zh-CN" dirty="0" smtClean="0"/>
              <a:t>PPT</a:t>
            </a:r>
            <a:r>
              <a:rPr lang="zh-CN" altLang="en-US" dirty="0" smtClean="0"/>
              <a:t>老师为你解决所有</a:t>
            </a:r>
            <a:r>
              <a:rPr lang="en-US" altLang="zh-CN" dirty="0" smtClean="0"/>
              <a:t>PPT</a:t>
            </a:r>
            <a:r>
              <a:rPr lang="zh-CN" altLang="en-US" dirty="0" smtClean="0"/>
              <a:t>问题！</a:t>
            </a:r>
            <a:endParaRPr lang="zh-CN" altLang="en-US" dirty="0"/>
          </a:p>
        </p:txBody>
      </p:sp>
      <p:sp>
        <p:nvSpPr>
          <p:cNvPr id="4" name="灯片编号占位符 3"/>
          <p:cNvSpPr>
            <a:spLocks noGrp="1"/>
          </p:cNvSpPr>
          <p:nvPr>
            <p:ph type="sldNum" sz="quarter" idx="10"/>
          </p:nvPr>
        </p:nvSpPr>
        <p:spPr/>
        <p:txBody>
          <a:bodyPr/>
          <a:lstStyle/>
          <a:p>
            <a:fld id="{44647F7C-9778-4EF1-8115-9E1A807FE7BF}"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 版权声明：</a:t>
            </a:r>
            <a:r>
              <a:rPr lang="en-US" altLang="zh-CN" dirty="0" smtClean="0"/>
              <a:t>300</a:t>
            </a:r>
            <a:r>
              <a:rPr lang="zh-CN" altLang="en-US" dirty="0" smtClean="0"/>
              <a:t>套精品模板商业授权，请联系</a:t>
            </a:r>
            <a:r>
              <a:rPr lang="en-US" altLang="zh-CN" dirty="0" smtClean="0"/>
              <a:t>【</a:t>
            </a:r>
            <a:r>
              <a:rPr lang="zh-CN" altLang="en-US" dirty="0" smtClean="0"/>
              <a:t>锐旗设计</a:t>
            </a:r>
            <a:r>
              <a:rPr lang="en-US" altLang="zh-CN" dirty="0" smtClean="0"/>
              <a:t>】:https://9ppt.taobao.com</a:t>
            </a:r>
            <a:r>
              <a:rPr lang="zh-CN" altLang="en-US" dirty="0" smtClean="0"/>
              <a:t>，专业</a:t>
            </a:r>
            <a:r>
              <a:rPr lang="en-US" altLang="zh-CN" dirty="0" smtClean="0"/>
              <a:t>PPT</a:t>
            </a:r>
            <a:r>
              <a:rPr lang="zh-CN" altLang="en-US" dirty="0" smtClean="0"/>
              <a:t>老师为你解决所有</a:t>
            </a:r>
            <a:r>
              <a:rPr lang="en-US" altLang="zh-CN" dirty="0" smtClean="0"/>
              <a:t>PPT</a:t>
            </a:r>
            <a:r>
              <a:rPr lang="zh-CN" altLang="en-US" dirty="0" smtClean="0"/>
              <a:t>问题！</a:t>
            </a:r>
            <a:endParaRPr lang="zh-CN" altLang="en-US" dirty="0"/>
          </a:p>
        </p:txBody>
      </p:sp>
      <p:sp>
        <p:nvSpPr>
          <p:cNvPr id="4" name="灯片编号占位符 3"/>
          <p:cNvSpPr>
            <a:spLocks noGrp="1"/>
          </p:cNvSpPr>
          <p:nvPr>
            <p:ph type="sldNum" sz="quarter" idx="10"/>
          </p:nvPr>
        </p:nvSpPr>
        <p:spPr/>
        <p:txBody>
          <a:bodyPr/>
          <a:lstStyle/>
          <a:p>
            <a:fld id="{44647F7C-9778-4EF1-8115-9E1A807FE7BF}"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 版权声明：</a:t>
            </a:r>
            <a:r>
              <a:rPr lang="en-US" altLang="zh-CN" dirty="0" smtClean="0"/>
              <a:t>300</a:t>
            </a:r>
            <a:r>
              <a:rPr lang="zh-CN" altLang="en-US" dirty="0" smtClean="0"/>
              <a:t>套精品模板商业授权，请联系</a:t>
            </a:r>
            <a:r>
              <a:rPr lang="en-US" altLang="zh-CN" dirty="0" smtClean="0"/>
              <a:t>【</a:t>
            </a:r>
            <a:r>
              <a:rPr lang="zh-CN" altLang="en-US" dirty="0" smtClean="0"/>
              <a:t>锐旗设计</a:t>
            </a:r>
            <a:r>
              <a:rPr lang="en-US" altLang="zh-CN" dirty="0" smtClean="0"/>
              <a:t>】:https://9ppt.taobao.com</a:t>
            </a:r>
            <a:r>
              <a:rPr lang="zh-CN" altLang="en-US" dirty="0" smtClean="0"/>
              <a:t>，专业</a:t>
            </a:r>
            <a:r>
              <a:rPr lang="en-US" altLang="zh-CN" dirty="0" smtClean="0"/>
              <a:t>PPT</a:t>
            </a:r>
            <a:r>
              <a:rPr lang="zh-CN" altLang="en-US" dirty="0" smtClean="0"/>
              <a:t>老师为你解决所有</a:t>
            </a:r>
            <a:r>
              <a:rPr lang="en-US" altLang="zh-CN" dirty="0" smtClean="0"/>
              <a:t>PPT</a:t>
            </a:r>
            <a:r>
              <a:rPr lang="zh-CN" altLang="en-US" dirty="0" smtClean="0"/>
              <a:t>问题！</a:t>
            </a:r>
            <a:endParaRPr lang="zh-CN" altLang="en-US" dirty="0"/>
          </a:p>
        </p:txBody>
      </p:sp>
      <p:sp>
        <p:nvSpPr>
          <p:cNvPr id="4" name="灯片编号占位符 3"/>
          <p:cNvSpPr>
            <a:spLocks noGrp="1"/>
          </p:cNvSpPr>
          <p:nvPr>
            <p:ph type="sldNum" sz="quarter" idx="10"/>
          </p:nvPr>
        </p:nvSpPr>
        <p:spPr/>
        <p:txBody>
          <a:bodyPr/>
          <a:lstStyle/>
          <a:p>
            <a:fld id="{44647F7C-9778-4EF1-8115-9E1A807FE7BF}"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 版权声明：</a:t>
            </a:r>
            <a:r>
              <a:rPr lang="en-US" altLang="zh-CN" dirty="0" smtClean="0"/>
              <a:t>300</a:t>
            </a:r>
            <a:r>
              <a:rPr lang="zh-CN" altLang="en-US" dirty="0" smtClean="0"/>
              <a:t>套精品模板商业授权，请联系</a:t>
            </a:r>
            <a:r>
              <a:rPr lang="en-US" altLang="zh-CN" dirty="0" smtClean="0"/>
              <a:t>【</a:t>
            </a:r>
            <a:r>
              <a:rPr lang="zh-CN" altLang="en-US" dirty="0" smtClean="0"/>
              <a:t>锐旗设计</a:t>
            </a:r>
            <a:r>
              <a:rPr lang="en-US" altLang="zh-CN" dirty="0" smtClean="0"/>
              <a:t>】:https://9ppt.taobao.com</a:t>
            </a:r>
            <a:r>
              <a:rPr lang="zh-CN" altLang="en-US" dirty="0" smtClean="0"/>
              <a:t>，专业</a:t>
            </a:r>
            <a:r>
              <a:rPr lang="en-US" altLang="zh-CN" dirty="0" smtClean="0"/>
              <a:t>PPT</a:t>
            </a:r>
            <a:r>
              <a:rPr lang="zh-CN" altLang="en-US" dirty="0" smtClean="0"/>
              <a:t>老师为你解决所有</a:t>
            </a:r>
            <a:r>
              <a:rPr lang="en-US" altLang="zh-CN" dirty="0" smtClean="0"/>
              <a:t>PPT</a:t>
            </a:r>
            <a:r>
              <a:rPr lang="zh-CN" altLang="en-US" dirty="0" smtClean="0"/>
              <a:t>问题！</a:t>
            </a:r>
            <a:endParaRPr lang="zh-CN" altLang="en-US" dirty="0"/>
          </a:p>
        </p:txBody>
      </p:sp>
      <p:sp>
        <p:nvSpPr>
          <p:cNvPr id="4" name="灯片编号占位符 3"/>
          <p:cNvSpPr>
            <a:spLocks noGrp="1"/>
          </p:cNvSpPr>
          <p:nvPr>
            <p:ph type="sldNum" sz="quarter" idx="10"/>
          </p:nvPr>
        </p:nvSpPr>
        <p:spPr/>
        <p:txBody>
          <a:bodyPr/>
          <a:lstStyle/>
          <a:p>
            <a:fld id="{44647F7C-9778-4EF1-8115-9E1A807FE7BF}"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 版权声明：</a:t>
            </a:r>
            <a:r>
              <a:rPr lang="en-US" altLang="zh-CN" dirty="0" smtClean="0"/>
              <a:t>300</a:t>
            </a:r>
            <a:r>
              <a:rPr lang="zh-CN" altLang="en-US" dirty="0" smtClean="0"/>
              <a:t>套精品模板商业授权，请联系</a:t>
            </a:r>
            <a:r>
              <a:rPr lang="en-US" altLang="zh-CN" dirty="0" smtClean="0"/>
              <a:t>【</a:t>
            </a:r>
            <a:r>
              <a:rPr lang="zh-CN" altLang="en-US" dirty="0" smtClean="0"/>
              <a:t>锐旗设计</a:t>
            </a:r>
            <a:r>
              <a:rPr lang="en-US" altLang="zh-CN" dirty="0" smtClean="0"/>
              <a:t>】:https://9ppt.taobao.com</a:t>
            </a:r>
            <a:r>
              <a:rPr lang="zh-CN" altLang="en-US" dirty="0" smtClean="0"/>
              <a:t>，专业</a:t>
            </a:r>
            <a:r>
              <a:rPr lang="en-US" altLang="zh-CN" dirty="0" smtClean="0"/>
              <a:t>PPT</a:t>
            </a:r>
            <a:r>
              <a:rPr lang="zh-CN" altLang="en-US" dirty="0" smtClean="0"/>
              <a:t>老师为你解决所有</a:t>
            </a:r>
            <a:r>
              <a:rPr lang="en-US" altLang="zh-CN" dirty="0" smtClean="0"/>
              <a:t>PPT</a:t>
            </a:r>
            <a:r>
              <a:rPr lang="zh-CN" altLang="en-US" dirty="0" smtClean="0"/>
              <a:t>问题！</a:t>
            </a:r>
            <a:endParaRPr lang="zh-CN" altLang="en-US" dirty="0"/>
          </a:p>
        </p:txBody>
      </p:sp>
      <p:sp>
        <p:nvSpPr>
          <p:cNvPr id="4" name="灯片编号占位符 3"/>
          <p:cNvSpPr>
            <a:spLocks noGrp="1"/>
          </p:cNvSpPr>
          <p:nvPr>
            <p:ph type="sldNum" sz="quarter" idx="10"/>
          </p:nvPr>
        </p:nvSpPr>
        <p:spPr/>
        <p:txBody>
          <a:bodyPr/>
          <a:lstStyle/>
          <a:p>
            <a:fld id="{44647F7C-9778-4EF1-8115-9E1A807FE7BF}"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 版权声明：</a:t>
            </a:r>
            <a:r>
              <a:rPr lang="en-US" altLang="zh-CN" dirty="0" smtClean="0"/>
              <a:t>300</a:t>
            </a:r>
            <a:r>
              <a:rPr lang="zh-CN" altLang="en-US" dirty="0" smtClean="0"/>
              <a:t>套精品模板商业授权，请联系</a:t>
            </a:r>
            <a:r>
              <a:rPr lang="en-US" altLang="zh-CN" dirty="0" smtClean="0"/>
              <a:t>【</a:t>
            </a:r>
            <a:r>
              <a:rPr lang="zh-CN" altLang="en-US" dirty="0" smtClean="0"/>
              <a:t>锐旗设计</a:t>
            </a:r>
            <a:r>
              <a:rPr lang="en-US" altLang="zh-CN" dirty="0" smtClean="0"/>
              <a:t>】:https://9ppt.taobao.com</a:t>
            </a:r>
            <a:r>
              <a:rPr lang="zh-CN" altLang="en-US" dirty="0" smtClean="0"/>
              <a:t>，专业</a:t>
            </a:r>
            <a:r>
              <a:rPr lang="en-US" altLang="zh-CN" dirty="0" smtClean="0"/>
              <a:t>PPT</a:t>
            </a:r>
            <a:r>
              <a:rPr lang="zh-CN" altLang="en-US" dirty="0" smtClean="0"/>
              <a:t>老师为你解决所有</a:t>
            </a:r>
            <a:r>
              <a:rPr lang="en-US" altLang="zh-CN" dirty="0" smtClean="0"/>
              <a:t>PPT</a:t>
            </a:r>
            <a:r>
              <a:rPr lang="zh-CN" altLang="en-US" dirty="0" smtClean="0"/>
              <a:t>问题！</a:t>
            </a:r>
            <a:endParaRPr lang="zh-CN" altLang="en-US" dirty="0"/>
          </a:p>
        </p:txBody>
      </p:sp>
      <p:sp>
        <p:nvSpPr>
          <p:cNvPr id="4" name="灯片编号占位符 3"/>
          <p:cNvSpPr>
            <a:spLocks noGrp="1"/>
          </p:cNvSpPr>
          <p:nvPr>
            <p:ph type="sldNum" sz="quarter" idx="10"/>
          </p:nvPr>
        </p:nvSpPr>
        <p:spPr/>
        <p:txBody>
          <a:bodyPr/>
          <a:lstStyle/>
          <a:p>
            <a:fld id="{44647F7C-9778-4EF1-8115-9E1A807FE7BF}"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 版权声明：</a:t>
            </a:r>
            <a:r>
              <a:rPr lang="en-US" altLang="zh-CN" dirty="0" smtClean="0"/>
              <a:t>300</a:t>
            </a:r>
            <a:r>
              <a:rPr lang="zh-CN" altLang="en-US" dirty="0" smtClean="0"/>
              <a:t>套精品模板商业授权，请联系</a:t>
            </a:r>
            <a:r>
              <a:rPr lang="en-US" altLang="zh-CN" dirty="0" smtClean="0"/>
              <a:t>【</a:t>
            </a:r>
            <a:r>
              <a:rPr lang="zh-CN" altLang="en-US" dirty="0" smtClean="0"/>
              <a:t>锐旗设计</a:t>
            </a:r>
            <a:r>
              <a:rPr lang="en-US" altLang="zh-CN" dirty="0" smtClean="0"/>
              <a:t>】:https://9ppt.taobao.com</a:t>
            </a:r>
            <a:r>
              <a:rPr lang="zh-CN" altLang="en-US" dirty="0" smtClean="0"/>
              <a:t>，专业</a:t>
            </a:r>
            <a:r>
              <a:rPr lang="en-US" altLang="zh-CN" dirty="0" smtClean="0"/>
              <a:t>PPT</a:t>
            </a:r>
            <a:r>
              <a:rPr lang="zh-CN" altLang="en-US" dirty="0" smtClean="0"/>
              <a:t>老师为你解决所有</a:t>
            </a:r>
            <a:r>
              <a:rPr lang="en-US" altLang="zh-CN" dirty="0" smtClean="0"/>
              <a:t>PPT</a:t>
            </a:r>
            <a:r>
              <a:rPr lang="zh-CN" altLang="en-US" dirty="0" smtClean="0"/>
              <a:t>问题！</a:t>
            </a:r>
            <a:endParaRPr lang="zh-CN" altLang="en-US" dirty="0"/>
          </a:p>
        </p:txBody>
      </p:sp>
      <p:sp>
        <p:nvSpPr>
          <p:cNvPr id="4" name="灯片编号占位符 3"/>
          <p:cNvSpPr>
            <a:spLocks noGrp="1"/>
          </p:cNvSpPr>
          <p:nvPr>
            <p:ph type="sldNum" sz="quarter" idx="10"/>
          </p:nvPr>
        </p:nvSpPr>
        <p:spPr/>
        <p:txBody>
          <a:bodyPr/>
          <a:lstStyle/>
          <a:p>
            <a:fld id="{44647F7C-9778-4EF1-8115-9E1A807FE7BF}"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D26EB0D8-D049-4A31-8F2D-814DBCEBC8C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77D73C6-6C2F-48CB-8888-B8D11C5DB613}"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D26EB0D8-D049-4A31-8F2D-814DBCEBC8C0}" type="datetimeFigureOut">
              <a:rPr lang="zh-CN" altLang="en-US" smtClean="0"/>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77D73C6-6C2F-48CB-8888-B8D11C5DB613}"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10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10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10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10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10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10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10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10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10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hyperlink" Target="http://lib.bjut.edu.cn/banquan.htm" TargetMode="External"/><Relationship Id="rId1" Type="http://schemas.openxmlformats.org/officeDocument/2006/relationships/image" Target="../media/image2.png"/></Relationships>
</file>

<file path=ppt/slides/_rels/slide10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11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11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11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11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11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11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11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11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118.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6.png"/><Relationship Id="rId1"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30.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7.png"/></Relationships>
</file>

<file path=ppt/slides/_rels/slide31.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8.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33.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9.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6.png"/><Relationship Id="rId1" Type="http://schemas.openxmlformats.org/officeDocument/2006/relationships/image" Target="../media/image5.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37.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image" Target="../media/image2.png"/></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4.xml"/><Relationship Id="rId1" Type="http://schemas.openxmlformats.org/officeDocument/2006/relationships/image" Target="../media/image2.png"/></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43.xml.rels><?xml version="1.0" encoding="UTF-8" standalone="yes"?>
<Relationships xmlns="http://schemas.openxmlformats.org/package/2006/relationships"><Relationship Id="rId9" Type="http://schemas.openxmlformats.org/officeDocument/2006/relationships/tags" Target="../tags/tag12.xml"/><Relationship Id="rId8" Type="http://schemas.openxmlformats.org/officeDocument/2006/relationships/tags" Target="../tags/tag11.xml"/><Relationship Id="rId7" Type="http://schemas.openxmlformats.org/officeDocument/2006/relationships/tags" Target="../tags/tag10.xml"/><Relationship Id="rId6" Type="http://schemas.openxmlformats.org/officeDocument/2006/relationships/tags" Target="../tags/tag9.xml"/><Relationship Id="rId5" Type="http://schemas.openxmlformats.org/officeDocument/2006/relationships/tags" Target="../tags/tag8.xml"/><Relationship Id="rId4" Type="http://schemas.openxmlformats.org/officeDocument/2006/relationships/tags" Target="../tags/tag7.xml"/><Relationship Id="rId3" Type="http://schemas.openxmlformats.org/officeDocument/2006/relationships/tags" Target="../tags/tag6.xml"/><Relationship Id="rId2" Type="http://schemas.openxmlformats.org/officeDocument/2006/relationships/tags" Target="../tags/tag5.xml"/><Relationship Id="rId10" Type="http://schemas.openxmlformats.org/officeDocument/2006/relationships/slideLayout" Target="../slideLayouts/slideLayout1.xml"/><Relationship Id="rId1" Type="http://schemas.openxmlformats.org/officeDocument/2006/relationships/image" Target="../media/image2.png"/></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5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5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5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5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5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5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6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6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6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6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6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6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6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6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6.png"/><Relationship Id="rId1" Type="http://schemas.openxmlformats.org/officeDocument/2006/relationships/image" Target="../media/image5.png"/></Relationships>
</file>

<file path=ppt/slides/_rels/slide6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7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7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7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73.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tags" Target="../tags/tag17.xml"/><Relationship Id="rId5" Type="http://schemas.openxmlformats.org/officeDocument/2006/relationships/tags" Target="../tags/tag16.xml"/><Relationship Id="rId4" Type="http://schemas.openxmlformats.org/officeDocument/2006/relationships/tags" Target="../tags/tag15.xml"/><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image" Target="../media/image2.png"/></Relationships>
</file>

<file path=ppt/slides/_rels/slide7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7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hyperlink" Target="http://www.sdb.ac.cn/" TargetMode="External"/><Relationship Id="rId1" Type="http://schemas.openxmlformats.org/officeDocument/2006/relationships/image" Target="../media/image2.png"/></Relationships>
</file>

<file path=ppt/slides/_rels/slide76.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0.png"/><Relationship Id="rId2" Type="http://schemas.openxmlformats.org/officeDocument/2006/relationships/tags" Target="../tags/tag18.xml"/><Relationship Id="rId1" Type="http://schemas.openxmlformats.org/officeDocument/2006/relationships/image" Target="../media/image2.png"/></Relationships>
</file>

<file path=ppt/slides/_rels/slide77.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1.png"/><Relationship Id="rId2" Type="http://schemas.openxmlformats.org/officeDocument/2006/relationships/tags" Target="../tags/tag19.xml"/><Relationship Id="rId1" Type="http://schemas.openxmlformats.org/officeDocument/2006/relationships/image" Target="../media/image2.png"/></Relationships>
</file>

<file path=ppt/slides/_rels/slide7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7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8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8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8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83.xml.rels><?xml version="1.0" encoding="UTF-8" standalone="yes"?>
<Relationships xmlns="http://schemas.openxmlformats.org/package/2006/relationships"><Relationship Id="rId9" Type="http://schemas.openxmlformats.org/officeDocument/2006/relationships/tags" Target="../tags/tag27.xml"/><Relationship Id="rId8" Type="http://schemas.openxmlformats.org/officeDocument/2006/relationships/tags" Target="../tags/tag26.xml"/><Relationship Id="rId7" Type="http://schemas.openxmlformats.org/officeDocument/2006/relationships/tags" Target="../tags/tag25.xml"/><Relationship Id="rId6" Type="http://schemas.openxmlformats.org/officeDocument/2006/relationships/tags" Target="../tags/tag24.xml"/><Relationship Id="rId5" Type="http://schemas.openxmlformats.org/officeDocument/2006/relationships/tags" Target="../tags/tag23.xml"/><Relationship Id="rId4" Type="http://schemas.openxmlformats.org/officeDocument/2006/relationships/tags" Target="../tags/tag22.xml"/><Relationship Id="rId3" Type="http://schemas.openxmlformats.org/officeDocument/2006/relationships/tags" Target="../tags/tag21.xml"/><Relationship Id="rId2" Type="http://schemas.openxmlformats.org/officeDocument/2006/relationships/tags" Target="../tags/tag20.xml"/><Relationship Id="rId11" Type="http://schemas.openxmlformats.org/officeDocument/2006/relationships/slideLayout" Target="../slideLayouts/slideLayout1.xml"/><Relationship Id="rId10" Type="http://schemas.openxmlformats.org/officeDocument/2006/relationships/tags" Target="../tags/tag28.xml"/><Relationship Id="rId1" Type="http://schemas.openxmlformats.org/officeDocument/2006/relationships/image" Target="../media/image2.png"/></Relationships>
</file>

<file path=ppt/slides/_rels/slide8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8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8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2.png"/><Relationship Id="rId1" Type="http://schemas.openxmlformats.org/officeDocument/2006/relationships/tags" Target="../tags/tag29.xml"/></Relationships>
</file>

<file path=ppt/slides/_rels/slide8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8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8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9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9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9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9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94.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3.png"/><Relationship Id="rId2" Type="http://schemas.openxmlformats.org/officeDocument/2006/relationships/tags" Target="../tags/tag30.xml"/><Relationship Id="rId1" Type="http://schemas.openxmlformats.org/officeDocument/2006/relationships/image" Target="../media/image2.png"/></Relationships>
</file>

<file path=ppt/slides/_rels/slide95.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4.png"/><Relationship Id="rId2" Type="http://schemas.openxmlformats.org/officeDocument/2006/relationships/tags" Target="../tags/tag31.xml"/><Relationship Id="rId1" Type="http://schemas.openxmlformats.org/officeDocument/2006/relationships/image" Target="../media/image2.png"/></Relationships>
</file>

<file path=ppt/slides/_rels/slide96.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5.png"/><Relationship Id="rId2" Type="http://schemas.openxmlformats.org/officeDocument/2006/relationships/tags" Target="../tags/tag32.xml"/><Relationship Id="rId1" Type="http://schemas.openxmlformats.org/officeDocument/2006/relationships/image" Target="../media/image2.png"/></Relationships>
</file>

<file path=ppt/slides/_rels/slide9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9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9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484120" y="1564005"/>
            <a:ext cx="4259580" cy="645160"/>
          </a:xfrm>
          <a:prstGeom prst="rect">
            <a:avLst/>
          </a:prstGeom>
          <a:noFill/>
        </p:spPr>
        <p:txBody>
          <a:bodyPr wrap="square" lIns="0" rIns="0" rtlCol="0">
            <a:spAutoFit/>
          </a:bodyPr>
          <a:lstStyle/>
          <a:p>
            <a:pPr algn="dist"/>
            <a:r>
              <a:rPr lang="zh-CN" altLang="en-US" sz="3600" dirty="0" smtClean="0">
                <a:ln w="6350">
                  <a:noFill/>
                </a:ln>
                <a:solidFill>
                  <a:schemeClr val="accent1"/>
                </a:solidFill>
                <a:latin typeface="微软雅黑 Light" panose="020B0502040204020203" pitchFamily="34" charset="-122"/>
                <a:ea typeface="微软雅黑 Light" panose="020B0502040204020203" pitchFamily="34" charset="-122"/>
              </a:rPr>
              <a:t>文献检索与利用</a:t>
            </a:r>
            <a:endParaRPr lang="zh-CN" altLang="en-US" sz="3600" dirty="0">
              <a:ln w="6350">
                <a:noFill/>
              </a:ln>
              <a:solidFill>
                <a:schemeClr val="bg1">
                  <a:lumMod val="50000"/>
                </a:schemeClr>
              </a:solidFill>
              <a:latin typeface="微软雅黑 Light" panose="020B0502040204020203" pitchFamily="34" charset="-122"/>
              <a:ea typeface="微软雅黑 Light" panose="020B0502040204020203" pitchFamily="34" charset="-122"/>
            </a:endParaRPr>
          </a:p>
        </p:txBody>
      </p:sp>
      <p:sp>
        <p:nvSpPr>
          <p:cNvPr id="8" name="矩形 7"/>
          <p:cNvSpPr/>
          <p:nvPr/>
        </p:nvSpPr>
        <p:spPr>
          <a:xfrm>
            <a:off x="2632075" y="2355850"/>
            <a:ext cx="3964305" cy="506730"/>
          </a:xfrm>
          <a:prstGeom prst="rect">
            <a:avLst/>
          </a:prstGeom>
          <a:ln w="6350">
            <a:solidFill>
              <a:schemeClr val="bg1">
                <a:lumMod val="50000"/>
              </a:schemeClr>
            </a:solidFill>
          </a:ln>
        </p:spPr>
        <p:txBody>
          <a:bodyPr wrap="square">
            <a:spAutoFit/>
          </a:bodyPr>
          <a:lstStyle/>
          <a:p>
            <a:pPr algn="ctr">
              <a:lnSpc>
                <a:spcPct val="150000"/>
              </a:lnSpc>
            </a:pPr>
            <a:r>
              <a:rPr lang="zh-CN" altLang="en-US" dirty="0" smtClean="0">
                <a:solidFill>
                  <a:schemeClr val="bg1">
                    <a:lumMod val="50000"/>
                  </a:schemeClr>
                </a:solidFill>
                <a:latin typeface="微软雅黑 Light" panose="020B0502040204020203" pitchFamily="34" charset="-122"/>
                <a:ea typeface="微软雅黑 Light" panose="020B0502040204020203" pitchFamily="34" charset="-122"/>
              </a:rPr>
              <a:t>安徽工程大学图书馆</a:t>
            </a:r>
            <a:r>
              <a:rPr lang="en-US" altLang="zh-CN" dirty="0" smtClean="0">
                <a:solidFill>
                  <a:schemeClr val="bg1">
                    <a:lumMod val="50000"/>
                  </a:schemeClr>
                </a:solidFill>
                <a:latin typeface="微软雅黑 Light" panose="020B0502040204020203" pitchFamily="34" charset="-122"/>
                <a:ea typeface="微软雅黑 Light" panose="020B0502040204020203" pitchFamily="34" charset="-122"/>
              </a:rPr>
              <a:t> </a:t>
            </a:r>
            <a:endParaRPr lang="zh-CN" altLang="en-US" dirty="0" smtClean="0">
              <a:solidFill>
                <a:schemeClr val="bg1">
                  <a:lumMod val="50000"/>
                </a:schemeClr>
              </a:solidFill>
              <a:latin typeface="微软雅黑 Light" panose="020B0502040204020203" pitchFamily="34" charset="-122"/>
              <a:ea typeface="微软雅黑 Light" panose="020B0502040204020203" pitchFamily="34" charset="-122"/>
            </a:endParaRPr>
          </a:p>
        </p:txBody>
      </p:sp>
      <p:pic>
        <p:nvPicPr>
          <p:cNvPr id="2" name="Picture 2" descr="D:\1稻壳模板\ppt\2016.4\小清新水彩花卉毕业答辩模板\小清新水彩花卉毕业答辩模板.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894522" y="0"/>
            <a:ext cx="7354956" cy="136969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1"/>
          <p:cNvSpPr>
            <a:spLocks noChangeArrowheads="1"/>
          </p:cNvSpPr>
          <p:nvPr/>
        </p:nvSpPr>
        <p:spPr bwMode="auto">
          <a:xfrm>
            <a:off x="1115695" y="1325880"/>
            <a:ext cx="7054215" cy="2971800"/>
          </a:xfrm>
          <a:prstGeom prst="rect">
            <a:avLst/>
          </a:prstGeom>
          <a:solidFill>
            <a:schemeClr val="bg1">
              <a:lumMod val="95000"/>
              <a:alpha val="50000"/>
            </a:schemeClr>
          </a:solidFill>
          <a:ln>
            <a:noFill/>
          </a:ln>
        </p:spPr>
        <p:txBody>
          <a:bodyPr/>
          <a:lstStyle/>
          <a:p>
            <a:endParaRPr lang="zh-CN" altLang="en-US">
              <a:solidFill>
                <a:prstClr val="black"/>
              </a:solidFill>
            </a:endParaRPr>
          </a:p>
        </p:txBody>
      </p:sp>
      <p:pic>
        <p:nvPicPr>
          <p:cNvPr id="21" name="Picture 2" descr="D:\1稻壳模板\ppt\2016.4\小清新水彩花卉毕业答辩模板\未标题-5.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36971" y="-98774"/>
            <a:ext cx="911574" cy="971998"/>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1"/>
          <p:cNvSpPr>
            <a:spLocks noChangeArrowheads="1"/>
          </p:cNvSpPr>
          <p:nvPr/>
        </p:nvSpPr>
        <p:spPr bwMode="auto">
          <a:xfrm>
            <a:off x="1187450" y="1437005"/>
            <a:ext cx="6889115" cy="15831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oAutofit/>
          </a:bodyPr>
          <a:lstStyle/>
          <a:p>
            <a:pPr>
              <a:lnSpc>
                <a:spcPct val="80000"/>
              </a:lnSpc>
              <a:spcBef>
                <a:spcPct val="50000"/>
              </a:spcBef>
              <a:buNone/>
            </a:pPr>
            <a:r>
              <a:rPr lang="en-US" altLang="zh-CN" sz="2000" dirty="0">
                <a:latin typeface="华文新魏" panose="02010800040101010101" pitchFamily="2" charset="-122"/>
                <a:ea typeface="华文新魏" panose="02010800040101010101" pitchFamily="2" charset="-122"/>
                <a:sym typeface="+mn-ea"/>
              </a:rPr>
              <a:t>①</a:t>
            </a:r>
            <a:r>
              <a:rPr lang="zh-CN" altLang="en-US" sz="2000" dirty="0">
                <a:latin typeface="华文新魏" panose="02010800040101010101" pitchFamily="2" charset="-122"/>
                <a:ea typeface="华文新魏" panose="02010800040101010101" pitchFamily="2" charset="-122"/>
                <a:sym typeface="+mn-ea"/>
              </a:rPr>
              <a:t>美国于</a:t>
            </a:r>
            <a:r>
              <a:rPr lang="en-US" altLang="zh-CN" sz="2000" dirty="0">
                <a:latin typeface="华文新魏" panose="02010800040101010101" pitchFamily="2" charset="-122"/>
                <a:ea typeface="华文新魏" panose="02010800040101010101" pitchFamily="2" charset="-122"/>
                <a:sym typeface="+mn-ea"/>
              </a:rPr>
              <a:t>1989</a:t>
            </a:r>
            <a:r>
              <a:rPr lang="zh-CN" altLang="en-US" sz="2000" dirty="0">
                <a:latin typeface="华文新魏" panose="02010800040101010101" pitchFamily="2" charset="-122"/>
                <a:ea typeface="华文新魏" panose="02010800040101010101" pitchFamily="2" charset="-122"/>
                <a:sym typeface="+mn-ea"/>
              </a:rPr>
              <a:t>年在</a:t>
            </a:r>
            <a:r>
              <a:rPr lang="en-US" altLang="zh-CN" sz="2000" dirty="0">
                <a:latin typeface="华文新魏" panose="02010800040101010101" pitchFamily="2" charset="-122"/>
                <a:ea typeface="华文新魏" panose="02010800040101010101" pitchFamily="2" charset="-122"/>
                <a:sym typeface="+mn-ea"/>
              </a:rPr>
              <a:t>《</a:t>
            </a:r>
            <a:r>
              <a:rPr lang="zh-CN" altLang="en-US" sz="2000" dirty="0">
                <a:latin typeface="华文新魏" panose="02010800040101010101" pitchFamily="2" charset="-122"/>
                <a:ea typeface="华文新魏" panose="02010800040101010101" pitchFamily="2" charset="-122"/>
                <a:sym typeface="+mn-ea"/>
              </a:rPr>
              <a:t>普及科学</a:t>
            </a:r>
            <a:r>
              <a:rPr lang="en-US" altLang="zh-CN" sz="2000">
                <a:latin typeface="Times New Roman" panose="02020603050405020304" pitchFamily="18" charset="0"/>
                <a:ea typeface="华文新魏" panose="02010800040101010101" pitchFamily="2" charset="-122"/>
                <a:sym typeface="+mn-ea"/>
              </a:rPr>
              <a:t>——</a:t>
            </a:r>
            <a:r>
              <a:rPr lang="zh-CN" altLang="en-US" sz="2000" dirty="0">
                <a:latin typeface="华文新魏" panose="02010800040101010101" pitchFamily="2" charset="-122"/>
                <a:ea typeface="华文新魏" panose="02010800040101010101" pitchFamily="2" charset="-122"/>
                <a:sym typeface="+mn-ea"/>
              </a:rPr>
              <a:t>美国</a:t>
            </a:r>
            <a:r>
              <a:rPr lang="en-US" altLang="zh-CN" sz="2000" dirty="0">
                <a:latin typeface="华文新魏" panose="02010800040101010101" pitchFamily="2" charset="-122"/>
                <a:ea typeface="华文新魏" panose="02010800040101010101" pitchFamily="2" charset="-122"/>
                <a:sym typeface="+mn-ea"/>
              </a:rPr>
              <a:t>261</a:t>
            </a:r>
            <a:r>
              <a:rPr lang="zh-CN" altLang="en-US" sz="2000" dirty="0">
                <a:latin typeface="华文新魏" panose="02010800040101010101" pitchFamily="2" charset="-122"/>
                <a:ea typeface="华文新魏" panose="02010800040101010101" pitchFamily="2" charset="-122"/>
                <a:sym typeface="+mn-ea"/>
              </a:rPr>
              <a:t>计划</a:t>
            </a:r>
            <a:r>
              <a:rPr lang="en-US" altLang="zh-CN" sz="2000" dirty="0">
                <a:latin typeface="华文新魏" panose="02010800040101010101" pitchFamily="2" charset="-122"/>
                <a:ea typeface="华文新魏" panose="02010800040101010101" pitchFamily="2" charset="-122"/>
                <a:sym typeface="+mn-ea"/>
              </a:rPr>
              <a:t>》</a:t>
            </a:r>
            <a:r>
              <a:rPr lang="zh-CN" altLang="en-US" sz="2000" dirty="0">
                <a:latin typeface="华文新魏" panose="02010800040101010101" pitchFamily="2" charset="-122"/>
                <a:ea typeface="华文新魏" panose="02010800040101010101" pitchFamily="2" charset="-122"/>
                <a:sym typeface="+mn-ea"/>
              </a:rPr>
              <a:t>中特别提到在高等学校广泛开设“信息技术与信息检索”课程，旨在提高学生的检索文献信息的能力。</a:t>
            </a:r>
            <a:r>
              <a:rPr lang="en-US" altLang="zh-CN" sz="2000" dirty="0">
                <a:latin typeface="华文新魏" panose="02010800040101010101" pitchFamily="2" charset="-122"/>
                <a:ea typeface="华文新魏" panose="02010800040101010101" pitchFamily="2" charset="-122"/>
                <a:sym typeface="+mn-ea"/>
              </a:rPr>
              <a:t>1994</a:t>
            </a:r>
            <a:r>
              <a:rPr lang="zh-CN" altLang="en-US" sz="2000" dirty="0">
                <a:latin typeface="华文新魏" panose="02010800040101010101" pitchFamily="2" charset="-122"/>
                <a:ea typeface="华文新魏" panose="02010800040101010101" pitchFamily="2" charset="-122"/>
                <a:sym typeface="+mn-ea"/>
              </a:rPr>
              <a:t>年和</a:t>
            </a:r>
            <a:r>
              <a:rPr lang="en-US" altLang="zh-CN" sz="2000" dirty="0">
                <a:latin typeface="华文新魏" panose="02010800040101010101" pitchFamily="2" charset="-122"/>
                <a:ea typeface="华文新魏" panose="02010800040101010101" pitchFamily="2" charset="-122"/>
                <a:sym typeface="+mn-ea"/>
              </a:rPr>
              <a:t>1996</a:t>
            </a:r>
            <a:r>
              <a:rPr lang="zh-CN" altLang="en-US" sz="2000" dirty="0">
                <a:latin typeface="华文新魏" panose="02010800040101010101" pitchFamily="2" charset="-122"/>
                <a:ea typeface="华文新魏" panose="02010800040101010101" pitchFamily="2" charset="-122"/>
                <a:sym typeface="+mn-ea"/>
              </a:rPr>
              <a:t>年又分别提出并制定了</a:t>
            </a:r>
            <a:r>
              <a:rPr lang="en-US" altLang="zh-CN" sz="2000" dirty="0">
                <a:latin typeface="华文新魏" panose="02010800040101010101" pitchFamily="2" charset="-122"/>
                <a:ea typeface="华文新魏" panose="02010800040101010101" pitchFamily="2" charset="-122"/>
                <a:sym typeface="+mn-ea"/>
              </a:rPr>
              <a:t>《</a:t>
            </a:r>
            <a:r>
              <a:rPr lang="zh-CN" altLang="en-US" sz="2000" dirty="0">
                <a:latin typeface="华文新魏" panose="02010800040101010101" pitchFamily="2" charset="-122"/>
                <a:ea typeface="华文新魏" panose="02010800040101010101" pitchFamily="2" charset="-122"/>
                <a:sym typeface="+mn-ea"/>
              </a:rPr>
              <a:t>科学素养的基准</a:t>
            </a:r>
            <a:r>
              <a:rPr lang="en-US" altLang="zh-CN" sz="2000" dirty="0">
                <a:latin typeface="华文新魏" panose="02010800040101010101" pitchFamily="2" charset="-122"/>
                <a:ea typeface="华文新魏" panose="02010800040101010101" pitchFamily="2" charset="-122"/>
                <a:sym typeface="+mn-ea"/>
              </a:rPr>
              <a:t>》</a:t>
            </a:r>
            <a:r>
              <a:rPr lang="zh-CN" altLang="en-US" sz="2000" dirty="0">
                <a:latin typeface="华文新魏" panose="02010800040101010101" pitchFamily="2" charset="-122"/>
                <a:ea typeface="华文新魏" panose="02010800040101010101" pitchFamily="2" charset="-122"/>
                <a:sym typeface="+mn-ea"/>
              </a:rPr>
              <a:t>和</a:t>
            </a:r>
            <a:r>
              <a:rPr lang="en-US" altLang="zh-CN" sz="2000" dirty="0">
                <a:latin typeface="华文新魏" panose="02010800040101010101" pitchFamily="2" charset="-122"/>
                <a:ea typeface="华文新魏" panose="02010800040101010101" pitchFamily="2" charset="-122"/>
                <a:sym typeface="+mn-ea"/>
              </a:rPr>
              <a:t>《</a:t>
            </a:r>
            <a:r>
              <a:rPr lang="zh-CN" altLang="en-US" sz="2000" dirty="0">
                <a:latin typeface="华文新魏" panose="02010800040101010101" pitchFamily="2" charset="-122"/>
                <a:ea typeface="华文新魏" panose="02010800040101010101" pitchFamily="2" charset="-122"/>
                <a:sym typeface="+mn-ea"/>
              </a:rPr>
              <a:t>国家科学教育标准</a:t>
            </a:r>
            <a:r>
              <a:rPr lang="en-US" altLang="zh-CN" sz="2000" dirty="0">
                <a:latin typeface="华文新魏" panose="02010800040101010101" pitchFamily="2" charset="-122"/>
                <a:ea typeface="华文新魏" panose="02010800040101010101" pitchFamily="2" charset="-122"/>
                <a:sym typeface="+mn-ea"/>
              </a:rPr>
              <a:t>》</a:t>
            </a:r>
            <a:r>
              <a:rPr lang="zh-CN" altLang="en-US" sz="2000" dirty="0">
                <a:latin typeface="华文新魏" panose="02010800040101010101" pitchFamily="2" charset="-122"/>
                <a:ea typeface="华文新魏" panose="02010800040101010101" pitchFamily="2" charset="-122"/>
                <a:sym typeface="+mn-ea"/>
              </a:rPr>
              <a:t>，其中均强调了加强学生检索文献信息能力的培养问题；</a:t>
            </a:r>
            <a:endParaRPr lang="zh-CN" altLang="en-US" sz="2000" dirty="0">
              <a:latin typeface="华文新魏" panose="02010800040101010101" pitchFamily="2" charset="-122"/>
              <a:ea typeface="华文新魏" panose="02010800040101010101" pitchFamily="2" charset="-122"/>
            </a:endParaRPr>
          </a:p>
          <a:p>
            <a:pPr>
              <a:spcBef>
                <a:spcPct val="50000"/>
              </a:spcBef>
              <a:spcAft>
                <a:spcPct val="25000"/>
              </a:spcAft>
              <a:buNone/>
            </a:pPr>
            <a:r>
              <a:rPr lang="en-US" altLang="zh-CN" sz="2000" dirty="0">
                <a:latin typeface="华文新魏" panose="02010800040101010101" pitchFamily="2" charset="-122"/>
                <a:ea typeface="华文新魏" panose="02010800040101010101" pitchFamily="2" charset="-122"/>
                <a:sym typeface="+mn-ea"/>
              </a:rPr>
              <a:t>②1998</a:t>
            </a:r>
            <a:r>
              <a:rPr lang="zh-CN" altLang="en-US" sz="2000" dirty="0">
                <a:latin typeface="华文新魏" panose="02010800040101010101" pitchFamily="2" charset="-122"/>
                <a:ea typeface="华文新魏" panose="02010800040101010101" pitchFamily="2" charset="-122"/>
                <a:sym typeface="+mn-ea"/>
              </a:rPr>
              <a:t>年英国议会通过了</a:t>
            </a:r>
            <a:r>
              <a:rPr lang="en-US" altLang="zh-CN" sz="2000" dirty="0">
                <a:latin typeface="华文新魏" panose="02010800040101010101" pitchFamily="2" charset="-122"/>
                <a:ea typeface="华文新魏" panose="02010800040101010101" pitchFamily="2" charset="-122"/>
                <a:sym typeface="+mn-ea"/>
              </a:rPr>
              <a:t>《1998</a:t>
            </a:r>
            <a:r>
              <a:rPr lang="zh-CN" altLang="en-US" sz="2000" dirty="0">
                <a:latin typeface="华文新魏" panose="02010800040101010101" pitchFamily="2" charset="-122"/>
                <a:ea typeface="华文新魏" panose="02010800040101010101" pitchFamily="2" charset="-122"/>
                <a:sym typeface="+mn-ea"/>
              </a:rPr>
              <a:t>教育改革法案</a:t>
            </a:r>
            <a:r>
              <a:rPr lang="en-US" altLang="zh-CN" sz="2000" dirty="0">
                <a:latin typeface="华文新魏" panose="02010800040101010101" pitchFamily="2" charset="-122"/>
                <a:ea typeface="华文新魏" panose="02010800040101010101" pitchFamily="2" charset="-122"/>
                <a:sym typeface="+mn-ea"/>
              </a:rPr>
              <a:t>》</a:t>
            </a:r>
            <a:r>
              <a:rPr lang="zh-CN" altLang="en-US" sz="2000" dirty="0">
                <a:latin typeface="华文新魏" panose="02010800040101010101" pitchFamily="2" charset="-122"/>
                <a:ea typeface="华文新魏" panose="02010800040101010101" pitchFamily="2" charset="-122"/>
                <a:sym typeface="+mn-ea"/>
              </a:rPr>
              <a:t>。规定“信息技术和信息检索”课为中小学的公共基础课；</a:t>
            </a:r>
            <a:endParaRPr lang="zh-CN" altLang="en-US" sz="2000" dirty="0">
              <a:latin typeface="华文新魏" panose="02010800040101010101" pitchFamily="2" charset="-122"/>
              <a:ea typeface="华文新魏" panose="02010800040101010101" pitchFamily="2" charset="-122"/>
              <a:sym typeface="+mn-ea"/>
            </a:endParaRPr>
          </a:p>
          <a:p>
            <a:pPr>
              <a:spcBef>
                <a:spcPct val="50000"/>
              </a:spcBef>
              <a:spcAft>
                <a:spcPct val="25000"/>
              </a:spcAft>
              <a:buNone/>
            </a:pPr>
            <a:r>
              <a:rPr lang="en-US" altLang="zh-CN" sz="2000" dirty="0">
                <a:latin typeface="华文新魏" panose="02010800040101010101" pitchFamily="2" charset="-122"/>
                <a:ea typeface="华文新魏" panose="02010800040101010101" pitchFamily="2" charset="-122"/>
                <a:sym typeface="+mn-ea"/>
              </a:rPr>
              <a:t>③</a:t>
            </a:r>
            <a:r>
              <a:rPr lang="zh-CN" altLang="en-US" sz="2000" dirty="0">
                <a:latin typeface="华文新魏" panose="02010800040101010101" pitchFamily="2" charset="-122"/>
                <a:ea typeface="华文新魏" panose="02010800040101010101" pitchFamily="2" charset="-122"/>
                <a:sym typeface="+mn-ea"/>
              </a:rPr>
              <a:t>日本在</a:t>
            </a:r>
            <a:r>
              <a:rPr lang="en-US" altLang="zh-CN" sz="2000" dirty="0">
                <a:latin typeface="华文新魏" panose="02010800040101010101" pitchFamily="2" charset="-122"/>
                <a:ea typeface="华文新魏" panose="02010800040101010101" pitchFamily="2" charset="-122"/>
                <a:sym typeface="+mn-ea"/>
              </a:rPr>
              <a:t>80</a:t>
            </a:r>
            <a:r>
              <a:rPr lang="zh-CN" altLang="en-US" sz="2000" dirty="0">
                <a:latin typeface="华文新魏" panose="02010800040101010101" pitchFamily="2" charset="-122"/>
                <a:ea typeface="华文新魏" panose="02010800040101010101" pitchFamily="2" charset="-122"/>
                <a:sym typeface="+mn-ea"/>
              </a:rPr>
              <a:t>年代即重视“信息化意识”的培养，加强信息技术与信息检索课的教学；</a:t>
            </a:r>
            <a:endParaRPr lang="zh-CN" altLang="en-US" sz="2000" dirty="0">
              <a:latin typeface="华文新魏" panose="02010800040101010101" pitchFamily="2" charset="-122"/>
              <a:ea typeface="华文新魏" panose="02010800040101010101" pitchFamily="2" charset="-122"/>
            </a:endParaRPr>
          </a:p>
          <a:p>
            <a:pPr>
              <a:spcBef>
                <a:spcPct val="50000"/>
              </a:spcBef>
              <a:spcAft>
                <a:spcPct val="25000"/>
              </a:spcAft>
              <a:buNone/>
            </a:pPr>
            <a:endParaRPr lang="zh-CN" altLang="en-US" sz="2000" dirty="0">
              <a:latin typeface="华文新魏" panose="02010800040101010101" pitchFamily="2" charset="-122"/>
              <a:ea typeface="华文新魏" panose="02010800040101010101" pitchFamily="2" charset="-122"/>
            </a:endParaRPr>
          </a:p>
          <a:p>
            <a:pPr indent="457200" fontAlgn="auto">
              <a:lnSpc>
                <a:spcPct val="140000"/>
              </a:lnSpc>
              <a:buNone/>
            </a:pPr>
            <a:endParaRPr lang="zh-CN" altLang="en-US" sz="2000" dirty="0"/>
          </a:p>
          <a:p>
            <a:pPr>
              <a:lnSpc>
                <a:spcPct val="120000"/>
              </a:lnSpc>
            </a:pPr>
            <a:endParaRPr lang="zh-CN" altLang="en-US" sz="2000" b="1" dirty="0">
              <a:solidFill>
                <a:srgbClr val="FF0000"/>
              </a:solidFill>
              <a:latin typeface="幼圆" panose="02010509060101010101" pitchFamily="49" charset="-122"/>
              <a:ea typeface="幼圆" panose="02010509060101010101" pitchFamily="49" charset="-122"/>
            </a:endParaRPr>
          </a:p>
        </p:txBody>
      </p:sp>
      <p:sp>
        <p:nvSpPr>
          <p:cNvPr id="4" name="文本框 3"/>
          <p:cNvSpPr txBox="1"/>
          <p:nvPr/>
        </p:nvSpPr>
        <p:spPr>
          <a:xfrm>
            <a:off x="683260" y="483235"/>
            <a:ext cx="7569835" cy="763270"/>
          </a:xfrm>
          <a:prstGeom prst="rect">
            <a:avLst/>
          </a:prstGeom>
          <a:noFill/>
        </p:spPr>
        <p:txBody>
          <a:bodyPr wrap="square" rtlCol="0">
            <a:noAutofit/>
          </a:bodyPr>
          <a:p>
            <a:r>
              <a:rPr lang="en-US" altLang="zh-CN" sz="3200" noProof="0">
                <a:ln>
                  <a:noFill/>
                </a:ln>
                <a:solidFill>
                  <a:srgbClr val="CC3300"/>
                </a:solidFill>
                <a:effectLst>
                  <a:outerShdw blurRad="38100" dist="38100" dir="2700000" algn="tl">
                    <a:srgbClr val="C0C0C0"/>
                  </a:outerShdw>
                </a:effectLst>
                <a:uLnTx/>
                <a:uFillTx/>
                <a:latin typeface="Arial" panose="020B0604020202020204" pitchFamily="34" charset="0"/>
                <a:ea typeface="隶书" panose="02010509060101010101" pitchFamily="49" charset="-122"/>
                <a:sym typeface="+mn-ea"/>
              </a:rPr>
              <a:t>4</a:t>
            </a:r>
            <a:r>
              <a:rPr lang="zh-CN" altLang="en-US" sz="3200" noProof="0">
                <a:ln>
                  <a:noFill/>
                </a:ln>
                <a:solidFill>
                  <a:srgbClr val="CC3300"/>
                </a:solidFill>
                <a:effectLst>
                  <a:outerShdw blurRad="38100" dist="38100" dir="2700000" algn="tl">
                    <a:srgbClr val="C0C0C0"/>
                  </a:outerShdw>
                </a:effectLst>
                <a:uLnTx/>
                <a:uFillTx/>
                <a:latin typeface="Arial" panose="020B0604020202020204" pitchFamily="34" charset="0"/>
                <a:ea typeface="隶书" panose="02010509060101010101" pitchFamily="49" charset="-122"/>
                <a:sym typeface="+mn-ea"/>
              </a:rPr>
              <a:t>、</a:t>
            </a:r>
            <a:r>
              <a:rPr lang="zh-CN" sz="3200" noProof="0">
                <a:ln>
                  <a:noFill/>
                </a:ln>
                <a:solidFill>
                  <a:srgbClr val="CC3300"/>
                </a:solidFill>
                <a:effectLst>
                  <a:outerShdw blurRad="38100" dist="38100" dir="2700000" algn="tl">
                    <a:srgbClr val="C0C0C0"/>
                  </a:outerShdw>
                </a:effectLst>
                <a:uLnTx/>
                <a:uFillTx/>
                <a:latin typeface="Arial" panose="020B0604020202020204" pitchFamily="34" charset="0"/>
                <a:ea typeface="隶书" panose="02010509060101010101" pitchFamily="49" charset="-122"/>
                <a:sym typeface="+mn-ea"/>
              </a:rPr>
              <a:t>国外文献检索课</a:t>
            </a:r>
            <a:r>
              <a:rPr lang="zh-CN" sz="3200" noProof="0">
                <a:ln>
                  <a:noFill/>
                </a:ln>
                <a:solidFill>
                  <a:srgbClr val="CC3300"/>
                </a:solidFill>
                <a:effectLst>
                  <a:outerShdw blurRad="38100" dist="38100" dir="2700000" algn="tl">
                    <a:srgbClr val="C0C0C0"/>
                  </a:outerShdw>
                </a:effectLst>
                <a:uLnTx/>
                <a:uFillTx/>
                <a:latin typeface="Arial" panose="020B0604020202020204" pitchFamily="34" charset="0"/>
                <a:ea typeface="隶书" panose="02010509060101010101" pitchFamily="49" charset="-122"/>
                <a:sym typeface="+mn-ea"/>
              </a:rPr>
              <a:t>情况简介</a:t>
            </a:r>
            <a:endParaRPr lang="zh-CN" sz="3200" noProof="0">
              <a:ln>
                <a:noFill/>
              </a:ln>
              <a:solidFill>
                <a:srgbClr val="CC3300"/>
              </a:solidFill>
              <a:effectLst>
                <a:outerShdw blurRad="38100" dist="38100" dir="2700000" algn="tl">
                  <a:srgbClr val="C0C0C0"/>
                </a:outerShdw>
              </a:effectLst>
              <a:uLnTx/>
              <a:uFillTx/>
              <a:latin typeface="Arial" panose="020B0604020202020204" pitchFamily="34" charset="0"/>
              <a:ea typeface="隶书" panose="02010509060101010101" pitchFamily="49"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slide(fromBottom)">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 descr="D:\1稻壳模板\ppt\2016.4\小清新水彩花卉毕业答辩模板\未标题-5.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36971" y="-98774"/>
            <a:ext cx="911574" cy="971998"/>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39"/>
          <p:cNvSpPr>
            <a:spLocks noChangeArrowheads="1"/>
          </p:cNvSpPr>
          <p:nvPr/>
        </p:nvSpPr>
        <p:spPr bwMode="auto">
          <a:xfrm>
            <a:off x="971550" y="628015"/>
            <a:ext cx="3892550" cy="307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anose="020B0604020202020204" pitchFamily="34" charset="0"/>
              <a:buNone/>
            </a:pPr>
            <a:r>
              <a:rPr lang="zh-CN" altLang="en-US" sz="2000" dirty="0" smtClean="0">
                <a:solidFill>
                  <a:schemeClr val="bg1">
                    <a:lumMod val="50000"/>
                  </a:schemeClr>
                </a:solidFill>
                <a:latin typeface="微软雅黑 Light" panose="020B0502040204020203" pitchFamily="34" charset="-122"/>
                <a:ea typeface="微软雅黑 Light" panose="020B0502040204020203" pitchFamily="34" charset="-122"/>
                <a:sym typeface="+mn-ea"/>
              </a:rPr>
              <a:t>三、信息检索语言（检索标识</a:t>
            </a:r>
            <a:r>
              <a:rPr lang="zh-CN" altLang="en-US" sz="2000" dirty="0" smtClean="0">
                <a:solidFill>
                  <a:schemeClr val="bg1">
                    <a:lumMod val="50000"/>
                  </a:schemeClr>
                </a:solidFill>
                <a:latin typeface="微软雅黑 Light" panose="020B0502040204020203" pitchFamily="34" charset="-122"/>
                <a:ea typeface="微软雅黑 Light" panose="020B0502040204020203" pitchFamily="34" charset="-122"/>
                <a:sym typeface="+mn-ea"/>
              </a:rPr>
              <a:t>系统）</a:t>
            </a:r>
            <a:endParaRPr lang="zh-CN" altLang="en-US" sz="2000" dirty="0" smtClean="0">
              <a:solidFill>
                <a:schemeClr val="bg1">
                  <a:lumMod val="50000"/>
                </a:schemeClr>
              </a:solidFill>
              <a:latin typeface="微软雅黑 Light" panose="020B0502040204020203" pitchFamily="34" charset="-122"/>
              <a:ea typeface="微软雅黑 Light" panose="020B0502040204020203" pitchFamily="34" charset="-122"/>
              <a:sym typeface="+mn-ea"/>
            </a:endParaRPr>
          </a:p>
        </p:txBody>
      </p:sp>
      <p:sp>
        <p:nvSpPr>
          <p:cNvPr id="28" name="Rectangle 21"/>
          <p:cNvSpPr>
            <a:spLocks noChangeArrowheads="1"/>
          </p:cNvSpPr>
          <p:nvPr/>
        </p:nvSpPr>
        <p:spPr bwMode="auto">
          <a:xfrm>
            <a:off x="781685" y="1203960"/>
            <a:ext cx="7381875" cy="3455670"/>
          </a:xfrm>
          <a:prstGeom prst="rect">
            <a:avLst/>
          </a:prstGeom>
          <a:solidFill>
            <a:schemeClr val="bg1">
              <a:lumMod val="95000"/>
              <a:alpha val="50000"/>
            </a:schemeClr>
          </a:solidFill>
          <a:ln>
            <a:noFill/>
          </a:ln>
        </p:spPr>
        <p:txBody>
          <a:bodyPr/>
          <a:lstStyle/>
          <a:p>
            <a:endParaRPr lang="zh-CN" altLang="en-US">
              <a:solidFill>
                <a:prstClr val="black"/>
              </a:solidFill>
            </a:endParaRPr>
          </a:p>
        </p:txBody>
      </p:sp>
      <p:sp>
        <p:nvSpPr>
          <p:cNvPr id="29" name="Rectangle 11"/>
          <p:cNvSpPr>
            <a:spLocks noChangeArrowheads="1"/>
          </p:cNvSpPr>
          <p:nvPr/>
        </p:nvSpPr>
        <p:spPr bwMode="auto">
          <a:xfrm>
            <a:off x="971550" y="1348105"/>
            <a:ext cx="7191375" cy="2944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oAutofit/>
          </a:bodyPr>
          <a:lstStyle/>
          <a:p>
            <a:pPr indent="457200" fontAlgn="auto">
              <a:lnSpc>
                <a:spcPct val="130000"/>
              </a:lnSpc>
              <a:spcBef>
                <a:spcPts val="0"/>
              </a:spcBef>
              <a:spcAft>
                <a:spcPts val="0"/>
              </a:spcAft>
            </a:pPr>
            <a:r>
              <a:rPr lang="zh-CN" altLang="en-US" sz="2000" b="1" dirty="0">
                <a:latin typeface="华文楷体" panose="02010600040101010101" charset="-122"/>
                <a:ea typeface="华文楷体" panose="02010600040101010101" charset="-122"/>
                <a:sym typeface="+mn-ea"/>
              </a:rPr>
              <a:t>例如：</a:t>
            </a:r>
            <a:r>
              <a:rPr lang="zh-CN" altLang="en-US" sz="2000" b="1" dirty="0">
                <a:solidFill>
                  <a:srgbClr val="0000CC"/>
                </a:solidFill>
                <a:latin typeface="华文楷体" panose="02010600040101010101" charset="-122"/>
                <a:ea typeface="华文楷体" panose="02010600040101010101" charset="-122"/>
                <a:sym typeface="+mn-ea"/>
              </a:rPr>
              <a:t>查找有关近代和现当代上海城市居民生活史的相关书刊资料</a:t>
            </a:r>
            <a:endParaRPr lang="zh-CN" altLang="en-US" sz="2000" b="1" dirty="0">
              <a:solidFill>
                <a:srgbClr val="0000CC"/>
              </a:solidFill>
              <a:latin typeface="华文楷体" panose="02010600040101010101" charset="-122"/>
              <a:ea typeface="华文楷体" panose="02010600040101010101" charset="-122"/>
            </a:endParaRPr>
          </a:p>
          <a:p>
            <a:pPr indent="457200" fontAlgn="auto">
              <a:lnSpc>
                <a:spcPct val="130000"/>
              </a:lnSpc>
              <a:spcBef>
                <a:spcPts val="0"/>
              </a:spcBef>
              <a:spcAft>
                <a:spcPts val="0"/>
              </a:spcAft>
            </a:pPr>
            <a:endParaRPr lang="en-US" altLang="zh-CN" sz="2000" dirty="0">
              <a:latin typeface="华文楷体" panose="02010600040101010101" charset="-122"/>
              <a:ea typeface="华文楷体" panose="02010600040101010101" charset="-122"/>
              <a:sym typeface="+mn-ea"/>
            </a:endParaRPr>
          </a:p>
          <a:p>
            <a:pPr indent="457200" fontAlgn="auto">
              <a:lnSpc>
                <a:spcPct val="130000"/>
              </a:lnSpc>
              <a:spcBef>
                <a:spcPts val="0"/>
              </a:spcBef>
              <a:spcAft>
                <a:spcPts val="0"/>
              </a:spcAft>
            </a:pPr>
            <a:r>
              <a:rPr lang="en-US" altLang="zh-CN" sz="2000" b="1" dirty="0">
                <a:solidFill>
                  <a:srgbClr val="FF0000"/>
                </a:solidFill>
                <a:latin typeface="华文楷体" panose="02010600040101010101" charset="-122"/>
                <a:ea typeface="华文楷体" panose="02010600040101010101" charset="-122"/>
                <a:sym typeface="+mn-ea"/>
              </a:rPr>
              <a:t>1.</a:t>
            </a:r>
            <a:r>
              <a:rPr lang="zh-CN" altLang="en-US" sz="2000" b="1" dirty="0">
                <a:solidFill>
                  <a:srgbClr val="FF0000"/>
                </a:solidFill>
                <a:latin typeface="华文楷体" panose="02010600040101010101" charset="-122"/>
                <a:ea typeface="华文楷体" panose="02010600040101010101" charset="-122"/>
                <a:sym typeface="+mn-ea"/>
              </a:rPr>
              <a:t>分析检索课题</a:t>
            </a:r>
            <a:endParaRPr lang="zh-CN" altLang="en-US" sz="2000" b="1" dirty="0">
              <a:solidFill>
                <a:srgbClr val="FF0000"/>
              </a:solidFill>
              <a:latin typeface="华文楷体" panose="02010600040101010101" charset="-122"/>
              <a:ea typeface="华文楷体" panose="02010600040101010101" charset="-122"/>
              <a:cs typeface="华文楷体" panose="02010600040101010101" charset="-122"/>
            </a:endParaRPr>
          </a:p>
          <a:p>
            <a:pPr indent="457200" fontAlgn="auto">
              <a:lnSpc>
                <a:spcPct val="130000"/>
              </a:lnSpc>
              <a:buClrTx/>
              <a:buSzTx/>
              <a:buFont typeface="Arial" panose="020B0604020202020204" pitchFamily="34" charset="0"/>
              <a:buNone/>
            </a:pPr>
            <a:r>
              <a:rPr lang="zh-CN" altLang="zh-CN" sz="2000" dirty="0">
                <a:latin typeface="华文楷体" panose="02010600040101010101" charset="-122"/>
                <a:ea typeface="华文楷体" panose="02010600040101010101" charset="-122"/>
                <a:sym typeface="+mn-ea"/>
              </a:rPr>
              <a:t>①</a:t>
            </a:r>
            <a:r>
              <a:rPr lang="zh-CN" altLang="en-US" sz="2000" dirty="0">
                <a:latin typeface="华文楷体" panose="02010600040101010101" charset="-122"/>
                <a:ea typeface="华文楷体" panose="02010600040101010101" charset="-122"/>
                <a:sym typeface="+mn-ea"/>
              </a:rPr>
              <a:t>分析课题所属学科范围</a:t>
            </a:r>
            <a:r>
              <a:rPr lang="zh-CN" altLang="en-US" sz="2000" dirty="0">
                <a:solidFill>
                  <a:srgbClr val="FF0000"/>
                </a:solidFill>
                <a:latin typeface="华文楷体" panose="02010600040101010101" charset="-122"/>
                <a:ea typeface="华文楷体" panose="02010600040101010101" charset="-122"/>
                <a:sym typeface="+mn-ea"/>
              </a:rPr>
              <a:t>（中国、历史、地理）</a:t>
            </a:r>
            <a:endParaRPr lang="zh-CN" altLang="en-US" sz="2000" dirty="0">
              <a:solidFill>
                <a:srgbClr val="FF0000"/>
              </a:solidFill>
              <a:latin typeface="华文楷体" panose="02010600040101010101" charset="-122"/>
              <a:ea typeface="华文楷体" panose="02010600040101010101" charset="-122"/>
            </a:endParaRPr>
          </a:p>
          <a:p>
            <a:pPr indent="457200" fontAlgn="auto">
              <a:lnSpc>
                <a:spcPct val="130000"/>
              </a:lnSpc>
              <a:buClrTx/>
              <a:buSzTx/>
              <a:buFont typeface="Arial" panose="020B0604020202020204" pitchFamily="34" charset="0"/>
              <a:buNone/>
            </a:pPr>
            <a:r>
              <a:rPr lang="zh-CN" altLang="zh-CN" sz="2000" dirty="0">
                <a:latin typeface="华文楷体" panose="02010600040101010101" charset="-122"/>
                <a:ea typeface="华文楷体" panose="02010600040101010101" charset="-122"/>
                <a:sym typeface="+mn-ea"/>
              </a:rPr>
              <a:t>②</a:t>
            </a:r>
            <a:r>
              <a:rPr lang="zh-CN" altLang="en-US" sz="2000" dirty="0">
                <a:latin typeface="华文楷体" panose="02010600040101010101" charset="-122"/>
                <a:ea typeface="华文楷体" panose="02010600040101010101" charset="-122"/>
                <a:sym typeface="+mn-ea"/>
              </a:rPr>
              <a:t>确定检索的时间范围</a:t>
            </a:r>
            <a:r>
              <a:rPr lang="zh-CN" altLang="en-US" sz="2000" dirty="0">
                <a:solidFill>
                  <a:srgbClr val="FF0000"/>
                </a:solidFill>
                <a:latin typeface="华文楷体" panose="02010600040101010101" charset="-122"/>
                <a:ea typeface="华文楷体" panose="02010600040101010101" charset="-122"/>
                <a:sym typeface="+mn-ea"/>
              </a:rPr>
              <a:t>（近代、现代、当代）</a:t>
            </a:r>
            <a:endParaRPr lang="zh-CN" altLang="en-US" sz="2000" dirty="0">
              <a:solidFill>
                <a:srgbClr val="FF0000"/>
              </a:solidFill>
              <a:latin typeface="华文楷体" panose="02010600040101010101" charset="-122"/>
              <a:ea typeface="华文楷体" panose="02010600040101010101" charset="-122"/>
            </a:endParaRPr>
          </a:p>
          <a:p>
            <a:pPr indent="457200" fontAlgn="auto">
              <a:lnSpc>
                <a:spcPct val="130000"/>
              </a:lnSpc>
              <a:buClrTx/>
              <a:buSzTx/>
              <a:buFont typeface="Arial" panose="020B0604020202020204" pitchFamily="34" charset="0"/>
              <a:buNone/>
            </a:pPr>
            <a:r>
              <a:rPr lang="zh-CN" altLang="zh-CN" sz="2000" dirty="0">
                <a:latin typeface="华文楷体" panose="02010600040101010101" charset="-122"/>
                <a:ea typeface="华文楷体" panose="02010600040101010101" charset="-122"/>
                <a:sym typeface="+mn-ea"/>
              </a:rPr>
              <a:t>③</a:t>
            </a:r>
            <a:r>
              <a:rPr lang="zh-CN" altLang="en-US" sz="2000" dirty="0">
                <a:latin typeface="华文楷体" panose="02010600040101010101" charset="-122"/>
                <a:ea typeface="华文楷体" panose="02010600040101010101" charset="-122"/>
                <a:sym typeface="+mn-ea"/>
              </a:rPr>
              <a:t>分析所需文献类型</a:t>
            </a:r>
            <a:r>
              <a:rPr lang="zh-CN" altLang="en-US" sz="2000" dirty="0">
                <a:solidFill>
                  <a:srgbClr val="FF0000"/>
                </a:solidFill>
                <a:latin typeface="华文楷体" panose="02010600040101010101" charset="-122"/>
                <a:ea typeface="华文楷体" panose="02010600040101010101" charset="-122"/>
                <a:sym typeface="+mn-ea"/>
              </a:rPr>
              <a:t>（数据、事实、相关文献）</a:t>
            </a:r>
            <a:endParaRPr lang="zh-CN" altLang="en-US" sz="2000" dirty="0">
              <a:solidFill>
                <a:srgbClr val="FF0000"/>
              </a:solidFill>
              <a:latin typeface="华文楷体" panose="02010600040101010101" charset="-122"/>
              <a:ea typeface="华文楷体" panose="02010600040101010101" charset="-122"/>
            </a:endParaRPr>
          </a:p>
          <a:p>
            <a:pPr indent="457200" fontAlgn="auto">
              <a:lnSpc>
                <a:spcPct val="130000"/>
              </a:lnSpc>
              <a:buClrTx/>
              <a:buSzTx/>
              <a:buFont typeface="Arial" panose="020B0604020202020204" pitchFamily="34" charset="0"/>
              <a:buNone/>
            </a:pPr>
            <a:r>
              <a:rPr lang="zh-CN" altLang="en-US" sz="2000" b="1" dirty="0">
                <a:latin typeface="宋体" panose="02010600030101010101" pitchFamily="2" charset="-122"/>
                <a:sym typeface="+mn-ea"/>
              </a:rPr>
              <a:t> </a:t>
            </a:r>
            <a:endParaRPr lang="zh-CN" altLang="en-US" sz="2000" b="1" dirty="0"/>
          </a:p>
          <a:p>
            <a:pPr indent="457200" fontAlgn="auto">
              <a:lnSpc>
                <a:spcPct val="130000"/>
              </a:lnSpc>
              <a:spcAft>
                <a:spcPts val="0"/>
              </a:spcAft>
              <a:buClr>
                <a:srgbClr val="FF6BB5"/>
              </a:buClr>
              <a:buFont typeface="Wingdings" panose="05000000000000000000" pitchFamily="2" charset="2"/>
              <a:buNone/>
            </a:pPr>
            <a:endParaRPr lang="zh-CN" altLang="en-US" sz="2000" b="1" dirty="0">
              <a:solidFill>
                <a:schemeClr val="tx1"/>
              </a:solidFill>
              <a:latin typeface="华文楷体" panose="02010600040101010101" charset="-122"/>
              <a:ea typeface="华文楷体" panose="02010600040101010101" charset="-122"/>
              <a:cs typeface="华文楷体" panose="02010600040101010101"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Bottom)">
                                      <p:cBhvr>
                                        <p:cTn id="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 descr="D:\1稻壳模板\ppt\2016.4\小清新水彩花卉毕业答辩模板\未标题-5.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36971" y="-98774"/>
            <a:ext cx="911574" cy="971998"/>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39"/>
          <p:cNvSpPr>
            <a:spLocks noChangeArrowheads="1"/>
          </p:cNvSpPr>
          <p:nvPr/>
        </p:nvSpPr>
        <p:spPr bwMode="auto">
          <a:xfrm>
            <a:off x="971550" y="628015"/>
            <a:ext cx="3892550" cy="307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anose="020B0604020202020204" pitchFamily="34" charset="0"/>
              <a:buNone/>
            </a:pPr>
            <a:r>
              <a:rPr lang="zh-CN" altLang="en-US" sz="2000" dirty="0" smtClean="0">
                <a:solidFill>
                  <a:schemeClr val="bg1">
                    <a:lumMod val="50000"/>
                  </a:schemeClr>
                </a:solidFill>
                <a:latin typeface="微软雅黑 Light" panose="020B0502040204020203" pitchFamily="34" charset="-122"/>
                <a:ea typeface="微软雅黑 Light" panose="020B0502040204020203" pitchFamily="34" charset="-122"/>
                <a:sym typeface="+mn-ea"/>
              </a:rPr>
              <a:t>三、信息检索语言（检索标识</a:t>
            </a:r>
            <a:r>
              <a:rPr lang="zh-CN" altLang="en-US" sz="2000" dirty="0" smtClean="0">
                <a:solidFill>
                  <a:schemeClr val="bg1">
                    <a:lumMod val="50000"/>
                  </a:schemeClr>
                </a:solidFill>
                <a:latin typeface="微软雅黑 Light" panose="020B0502040204020203" pitchFamily="34" charset="-122"/>
                <a:ea typeface="微软雅黑 Light" panose="020B0502040204020203" pitchFamily="34" charset="-122"/>
                <a:sym typeface="+mn-ea"/>
              </a:rPr>
              <a:t>系统）</a:t>
            </a:r>
            <a:endParaRPr lang="zh-CN" altLang="en-US" sz="2000" dirty="0" smtClean="0">
              <a:solidFill>
                <a:schemeClr val="bg1">
                  <a:lumMod val="50000"/>
                </a:schemeClr>
              </a:solidFill>
              <a:latin typeface="微软雅黑 Light" panose="020B0502040204020203" pitchFamily="34" charset="-122"/>
              <a:ea typeface="微软雅黑 Light" panose="020B0502040204020203" pitchFamily="34" charset="-122"/>
              <a:sym typeface="+mn-ea"/>
            </a:endParaRPr>
          </a:p>
        </p:txBody>
      </p:sp>
      <p:sp>
        <p:nvSpPr>
          <p:cNvPr id="28" name="Rectangle 21"/>
          <p:cNvSpPr>
            <a:spLocks noChangeArrowheads="1"/>
          </p:cNvSpPr>
          <p:nvPr/>
        </p:nvSpPr>
        <p:spPr bwMode="auto">
          <a:xfrm>
            <a:off x="806450" y="1259205"/>
            <a:ext cx="7357110" cy="3566160"/>
          </a:xfrm>
          <a:prstGeom prst="rect">
            <a:avLst/>
          </a:prstGeom>
          <a:solidFill>
            <a:schemeClr val="bg1">
              <a:lumMod val="95000"/>
              <a:alpha val="50000"/>
            </a:schemeClr>
          </a:solidFill>
          <a:ln>
            <a:noFill/>
          </a:ln>
        </p:spPr>
        <p:txBody>
          <a:bodyPr/>
          <a:lstStyle/>
          <a:p>
            <a:endParaRPr lang="zh-CN" altLang="en-US">
              <a:solidFill>
                <a:prstClr val="black"/>
              </a:solidFill>
            </a:endParaRPr>
          </a:p>
        </p:txBody>
      </p:sp>
      <p:sp>
        <p:nvSpPr>
          <p:cNvPr id="29" name="Rectangle 11"/>
          <p:cNvSpPr>
            <a:spLocks noChangeArrowheads="1"/>
          </p:cNvSpPr>
          <p:nvPr/>
        </p:nvSpPr>
        <p:spPr bwMode="auto">
          <a:xfrm>
            <a:off x="971550" y="1426210"/>
            <a:ext cx="7191375" cy="323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oAutofit/>
          </a:bodyPr>
          <a:lstStyle/>
          <a:p>
            <a:pPr indent="457200" fontAlgn="auto">
              <a:lnSpc>
                <a:spcPct val="130000"/>
              </a:lnSpc>
              <a:spcBef>
                <a:spcPts val="0"/>
              </a:spcBef>
              <a:spcAft>
                <a:spcPts val="0"/>
              </a:spcAft>
            </a:pPr>
            <a:endParaRPr lang="zh-CN" altLang="zh-CN" sz="2000" b="1" dirty="0">
              <a:solidFill>
                <a:srgbClr val="FF0000"/>
              </a:solidFill>
              <a:latin typeface="华文楷体" panose="02010600040101010101" charset="-122"/>
              <a:ea typeface="华文楷体" panose="02010600040101010101" charset="-122"/>
              <a:cs typeface="华文楷体" panose="02010600040101010101" charset="-122"/>
              <a:sym typeface="+mn-ea"/>
            </a:endParaRPr>
          </a:p>
          <a:p>
            <a:pPr indent="457200" fontAlgn="auto">
              <a:lnSpc>
                <a:spcPct val="130000"/>
              </a:lnSpc>
              <a:spcBef>
                <a:spcPts val="0"/>
              </a:spcBef>
              <a:spcAft>
                <a:spcPts val="0"/>
              </a:spcAft>
            </a:pPr>
            <a:r>
              <a:rPr lang="zh-CN" altLang="zh-CN" sz="2000" b="1" dirty="0">
                <a:solidFill>
                  <a:srgbClr val="FF0000"/>
                </a:solidFill>
                <a:latin typeface="华文楷体" panose="02010600040101010101" charset="-122"/>
                <a:ea typeface="华文楷体" panose="02010600040101010101" charset="-122"/>
                <a:cs typeface="华文楷体" panose="02010600040101010101" charset="-122"/>
                <a:sym typeface="+mn-ea"/>
              </a:rPr>
              <a:t>2.</a:t>
            </a:r>
            <a:r>
              <a:rPr lang="zh-CN" altLang="en-US" sz="2000" b="1" dirty="0">
                <a:solidFill>
                  <a:srgbClr val="FF0000"/>
                </a:solidFill>
                <a:latin typeface="华文楷体" panose="02010600040101010101" charset="-122"/>
                <a:ea typeface="华文楷体" panose="02010600040101010101" charset="-122"/>
                <a:cs typeface="华文楷体" panose="02010600040101010101" charset="-122"/>
                <a:sym typeface="+mn-ea"/>
              </a:rPr>
              <a:t>选择检索工具</a:t>
            </a:r>
            <a:endParaRPr lang="zh-CN" altLang="en-US" sz="2000" b="1" dirty="0">
              <a:solidFill>
                <a:srgbClr val="FF0000"/>
              </a:solidFill>
              <a:latin typeface="华文楷体" panose="02010600040101010101" charset="-122"/>
              <a:ea typeface="华文楷体" panose="02010600040101010101" charset="-122"/>
              <a:cs typeface="华文楷体" panose="02010600040101010101" charset="-122"/>
              <a:sym typeface="+mn-ea"/>
            </a:endParaRPr>
          </a:p>
          <a:p>
            <a:pPr indent="457200" fontAlgn="auto">
              <a:lnSpc>
                <a:spcPct val="130000"/>
              </a:lnSpc>
              <a:spcBef>
                <a:spcPts val="0"/>
              </a:spcBef>
              <a:spcAft>
                <a:spcPts val="0"/>
              </a:spcAft>
            </a:pPr>
            <a:r>
              <a:rPr lang="zh-CN" altLang="zh-CN" sz="2000" b="1" dirty="0">
                <a:latin typeface="华文楷体" panose="02010600040101010101" charset="-122"/>
                <a:ea typeface="华文楷体" panose="02010600040101010101" charset="-122"/>
                <a:cs typeface="华文楷体" panose="02010600040101010101" charset="-122"/>
                <a:sym typeface="+mn-ea"/>
              </a:rPr>
              <a:t>①</a:t>
            </a:r>
            <a:r>
              <a:rPr lang="zh-CN" altLang="en-US" sz="2000" b="1" dirty="0">
                <a:latin typeface="华文楷体" panose="02010600040101010101" charset="-122"/>
                <a:ea typeface="华文楷体" panose="02010600040101010101" charset="-122"/>
                <a:cs typeface="华文楷体" panose="02010600040101010101" charset="-122"/>
                <a:sym typeface="+mn-ea"/>
              </a:rPr>
              <a:t>书目数据库</a:t>
            </a:r>
            <a:r>
              <a:rPr lang="en-US" altLang="zh-CN" sz="2000" dirty="0">
                <a:latin typeface="华文楷体" panose="02010600040101010101" charset="-122"/>
                <a:ea typeface="华文楷体" panose="02010600040101010101" charset="-122"/>
                <a:cs typeface="华文楷体" panose="02010600040101010101" charset="-122"/>
                <a:sym typeface="+mn-ea"/>
              </a:rPr>
              <a:t>——</a:t>
            </a:r>
            <a:r>
              <a:rPr lang="zh-CN" altLang="en-US" sz="2000" dirty="0">
                <a:latin typeface="华文楷体" panose="02010600040101010101" charset="-122"/>
                <a:ea typeface="华文楷体" panose="02010600040101010101" charset="-122"/>
                <a:cs typeface="华文楷体" panose="02010600040101010101" charset="-122"/>
                <a:sym typeface="+mn-ea"/>
              </a:rPr>
              <a:t>图书馆</a:t>
            </a:r>
            <a:r>
              <a:rPr lang="zh-CN" altLang="zh-CN" sz="2000" dirty="0">
                <a:latin typeface="华文楷体" panose="02010600040101010101" charset="-122"/>
                <a:ea typeface="华文楷体" panose="02010600040101010101" charset="-122"/>
                <a:cs typeface="华文楷体" panose="02010600040101010101" charset="-122"/>
                <a:sym typeface="+mn-ea"/>
              </a:rPr>
              <a:t>OPAC </a:t>
            </a:r>
            <a:endParaRPr lang="zh-CN" altLang="zh-CN" sz="2000" dirty="0">
              <a:latin typeface="华文楷体" panose="02010600040101010101" charset="-122"/>
              <a:ea typeface="华文楷体" panose="02010600040101010101" charset="-122"/>
              <a:cs typeface="华文楷体" panose="02010600040101010101" charset="-122"/>
              <a:sym typeface="+mn-ea"/>
            </a:endParaRPr>
          </a:p>
          <a:p>
            <a:pPr indent="457200" fontAlgn="auto">
              <a:lnSpc>
                <a:spcPct val="130000"/>
              </a:lnSpc>
              <a:spcBef>
                <a:spcPts val="0"/>
              </a:spcBef>
              <a:spcAft>
                <a:spcPts val="0"/>
              </a:spcAft>
            </a:pPr>
            <a:r>
              <a:rPr lang="zh-CN" altLang="zh-CN" sz="2000" b="1" dirty="0">
                <a:latin typeface="华文楷体" panose="02010600040101010101" charset="-122"/>
                <a:ea typeface="华文楷体" panose="02010600040101010101" charset="-122"/>
                <a:cs typeface="华文楷体" panose="02010600040101010101" charset="-122"/>
                <a:sym typeface="+mn-ea"/>
              </a:rPr>
              <a:t>②</a:t>
            </a:r>
            <a:r>
              <a:rPr lang="zh-CN" altLang="en-US" sz="2000" b="1" dirty="0">
                <a:latin typeface="华文楷体" panose="02010600040101010101" charset="-122"/>
                <a:ea typeface="华文楷体" panose="02010600040101010101" charset="-122"/>
                <a:cs typeface="华文楷体" panose="02010600040101010101" charset="-122"/>
                <a:sym typeface="+mn-ea"/>
              </a:rPr>
              <a:t>全文及网络数据平台</a:t>
            </a:r>
            <a:r>
              <a:rPr lang="en-US" altLang="zh-CN" sz="2000" dirty="0">
                <a:latin typeface="华文楷体" panose="02010600040101010101" charset="-122"/>
                <a:ea typeface="华文楷体" panose="02010600040101010101" charset="-122"/>
                <a:cs typeface="华文楷体" panose="02010600040101010101" charset="-122"/>
                <a:sym typeface="+mn-ea"/>
              </a:rPr>
              <a:t>——</a:t>
            </a:r>
            <a:r>
              <a:rPr lang="zh-CN" altLang="zh-CN" sz="2000" dirty="0">
                <a:latin typeface="华文楷体" panose="02010600040101010101" charset="-122"/>
                <a:ea typeface="华文楷体" panose="02010600040101010101" charset="-122"/>
                <a:cs typeface="华文楷体" panose="02010600040101010101" charset="-122"/>
                <a:sym typeface="+mn-ea"/>
              </a:rPr>
              <a:t>《</a:t>
            </a:r>
            <a:r>
              <a:rPr lang="zh-CN" altLang="en-US" sz="2000" dirty="0">
                <a:latin typeface="华文楷体" panose="02010600040101010101" charset="-122"/>
                <a:ea typeface="华文楷体" panose="02010600040101010101" charset="-122"/>
                <a:cs typeface="华文楷体" panose="02010600040101010101" charset="-122"/>
                <a:sym typeface="+mn-ea"/>
              </a:rPr>
              <a:t>人大报刊复印资料</a:t>
            </a:r>
            <a:r>
              <a:rPr lang="zh-CN" altLang="zh-CN" sz="2000" dirty="0">
                <a:latin typeface="华文楷体" panose="02010600040101010101" charset="-122"/>
                <a:ea typeface="华文楷体" panose="02010600040101010101" charset="-122"/>
                <a:cs typeface="华文楷体" panose="02010600040101010101" charset="-122"/>
                <a:sym typeface="+mn-ea"/>
              </a:rPr>
              <a:t>》</a:t>
            </a:r>
            <a:r>
              <a:rPr lang="zh-CN" altLang="en-US" sz="2000" dirty="0">
                <a:latin typeface="华文楷体" panose="02010600040101010101" charset="-122"/>
                <a:ea typeface="华文楷体" panose="02010600040101010101" charset="-122"/>
                <a:cs typeface="华文楷体" panose="02010600040101010101" charset="-122"/>
                <a:sym typeface="+mn-ea"/>
              </a:rPr>
              <a:t>、</a:t>
            </a:r>
            <a:r>
              <a:rPr lang="zh-CN" altLang="zh-CN" sz="2000" dirty="0">
                <a:latin typeface="华文楷体" panose="02010600040101010101" charset="-122"/>
                <a:ea typeface="华文楷体" panose="02010600040101010101" charset="-122"/>
                <a:cs typeface="华文楷体" panose="02010600040101010101" charset="-122"/>
                <a:sym typeface="+mn-ea"/>
              </a:rPr>
              <a:t>《</a:t>
            </a:r>
            <a:r>
              <a:rPr lang="zh-CN" altLang="en-US" sz="2000" dirty="0">
                <a:latin typeface="华文楷体" panose="02010600040101010101" charset="-122"/>
                <a:ea typeface="华文楷体" panose="02010600040101010101" charset="-122"/>
                <a:cs typeface="华文楷体" panose="02010600040101010101" charset="-122"/>
                <a:sym typeface="+mn-ea"/>
              </a:rPr>
              <a:t>超星电子图书</a:t>
            </a:r>
            <a:r>
              <a:rPr lang="zh-CN" altLang="zh-CN" sz="2000" dirty="0">
                <a:latin typeface="华文楷体" panose="02010600040101010101" charset="-122"/>
                <a:ea typeface="华文楷体" panose="02010600040101010101" charset="-122"/>
                <a:cs typeface="华文楷体" panose="02010600040101010101" charset="-122"/>
                <a:sym typeface="+mn-ea"/>
              </a:rPr>
              <a:t>》</a:t>
            </a:r>
            <a:r>
              <a:rPr lang="zh-CN" altLang="en-US" sz="2000" dirty="0">
                <a:latin typeface="华文楷体" panose="02010600040101010101" charset="-122"/>
                <a:ea typeface="华文楷体" panose="02010600040101010101" charset="-122"/>
                <a:cs typeface="华文楷体" panose="02010600040101010101" charset="-122"/>
                <a:sym typeface="+mn-ea"/>
              </a:rPr>
              <a:t>、</a:t>
            </a:r>
            <a:r>
              <a:rPr lang="zh-CN" altLang="zh-CN" sz="2000" dirty="0">
                <a:latin typeface="华文楷体" panose="02010600040101010101" charset="-122"/>
                <a:ea typeface="华文楷体" panose="02010600040101010101" charset="-122"/>
                <a:cs typeface="华文楷体" panose="02010600040101010101" charset="-122"/>
                <a:sym typeface="+mn-ea"/>
              </a:rPr>
              <a:t>《</a:t>
            </a:r>
            <a:r>
              <a:rPr lang="zh-CN" altLang="en-US" sz="2000" dirty="0">
                <a:latin typeface="华文楷体" panose="02010600040101010101" charset="-122"/>
                <a:ea typeface="华文楷体" panose="02010600040101010101" charset="-122"/>
                <a:cs typeface="华文楷体" panose="02010600040101010101" charset="-122"/>
                <a:sym typeface="+mn-ea"/>
              </a:rPr>
              <a:t>中国知网系列数据库</a:t>
            </a:r>
            <a:r>
              <a:rPr lang="zh-CN" altLang="zh-CN" sz="2000" dirty="0">
                <a:latin typeface="华文楷体" panose="02010600040101010101" charset="-122"/>
                <a:ea typeface="华文楷体" panose="02010600040101010101" charset="-122"/>
                <a:cs typeface="华文楷体" panose="02010600040101010101" charset="-122"/>
                <a:sym typeface="+mn-ea"/>
              </a:rPr>
              <a:t>》 </a:t>
            </a:r>
            <a:r>
              <a:rPr lang="zh-CN" altLang="en-US" sz="2000" dirty="0">
                <a:latin typeface="华文楷体" panose="02010600040101010101" charset="-122"/>
                <a:ea typeface="华文楷体" panose="02010600040101010101" charset="-122"/>
                <a:cs typeface="华文楷体" panose="02010600040101010101" charset="-122"/>
                <a:sym typeface="+mn-ea"/>
              </a:rPr>
              <a:t>、</a:t>
            </a:r>
            <a:r>
              <a:rPr lang="zh-CN" altLang="zh-CN" sz="2000" dirty="0">
                <a:latin typeface="华文楷体" panose="02010600040101010101" charset="-122"/>
                <a:ea typeface="华文楷体" panose="02010600040101010101" charset="-122"/>
                <a:cs typeface="华文楷体" panose="02010600040101010101" charset="-122"/>
                <a:sym typeface="+mn-ea"/>
              </a:rPr>
              <a:t>《</a:t>
            </a:r>
            <a:r>
              <a:rPr lang="zh-CN" altLang="en-US" sz="2000" dirty="0">
                <a:latin typeface="华文楷体" panose="02010600040101010101" charset="-122"/>
                <a:ea typeface="华文楷体" panose="02010600040101010101" charset="-122"/>
                <a:cs typeface="华文楷体" panose="02010600040101010101" charset="-122"/>
                <a:sym typeface="+mn-ea"/>
              </a:rPr>
              <a:t>万方数字化期刊</a:t>
            </a:r>
            <a:r>
              <a:rPr lang="zh-CN" altLang="zh-CN" sz="2000" dirty="0">
                <a:latin typeface="华文楷体" panose="02010600040101010101" charset="-122"/>
                <a:ea typeface="华文楷体" panose="02010600040101010101" charset="-122"/>
                <a:cs typeface="华文楷体" panose="02010600040101010101" charset="-122"/>
                <a:sym typeface="+mn-ea"/>
              </a:rPr>
              <a:t>》</a:t>
            </a:r>
            <a:endParaRPr lang="zh-CN" altLang="en-US" sz="2000" dirty="0">
              <a:latin typeface="华文楷体" panose="02010600040101010101" charset="-122"/>
              <a:ea typeface="华文楷体" panose="02010600040101010101" charset="-122"/>
              <a:cs typeface="华文楷体" panose="02010600040101010101" charset="-122"/>
              <a:sym typeface="+mn-ea"/>
            </a:endParaRPr>
          </a:p>
          <a:p>
            <a:pPr indent="457200" fontAlgn="auto">
              <a:lnSpc>
                <a:spcPct val="130000"/>
              </a:lnSpc>
              <a:spcBef>
                <a:spcPts val="0"/>
              </a:spcBef>
              <a:spcAft>
                <a:spcPts val="0"/>
              </a:spcAft>
            </a:pPr>
            <a:r>
              <a:rPr lang="zh-CN" altLang="zh-CN" sz="2000" b="1" dirty="0">
                <a:latin typeface="华文楷体" panose="02010600040101010101" charset="-122"/>
                <a:ea typeface="华文楷体" panose="02010600040101010101" charset="-122"/>
                <a:cs typeface="华文楷体" panose="02010600040101010101" charset="-122"/>
                <a:sym typeface="+mn-ea"/>
              </a:rPr>
              <a:t>③</a:t>
            </a:r>
            <a:r>
              <a:rPr lang="zh-CN" altLang="en-US" sz="2000" b="1" dirty="0">
                <a:latin typeface="华文楷体" panose="02010600040101010101" charset="-122"/>
                <a:ea typeface="华文楷体" panose="02010600040101010101" charset="-122"/>
                <a:cs typeface="华文楷体" panose="02010600040101010101" charset="-122"/>
                <a:sym typeface="+mn-ea"/>
              </a:rPr>
              <a:t>网络检索引擎、事实、数值数据库</a:t>
            </a:r>
            <a:r>
              <a:rPr lang="en-US" altLang="zh-CN" sz="2000" dirty="0">
                <a:latin typeface="华文楷体" panose="02010600040101010101" charset="-122"/>
                <a:ea typeface="华文楷体" panose="02010600040101010101" charset="-122"/>
                <a:cs typeface="华文楷体" panose="02010600040101010101" charset="-122"/>
                <a:sym typeface="+mn-ea"/>
              </a:rPr>
              <a:t>——</a:t>
            </a:r>
            <a:r>
              <a:rPr lang="zh-CN" altLang="en-US" sz="2000" dirty="0">
                <a:latin typeface="华文楷体" panose="02010600040101010101" charset="-122"/>
                <a:ea typeface="华文楷体" panose="02010600040101010101" charset="-122"/>
                <a:cs typeface="华文楷体" panose="02010600040101010101" charset="-122"/>
                <a:sym typeface="+mn-ea"/>
              </a:rPr>
              <a:t>检索具体数值、特征、事实信息（如名词解释、统计数据等）或广泛的信息概况 </a:t>
            </a:r>
            <a:endParaRPr lang="zh-CN" altLang="en-US" sz="2000" dirty="0">
              <a:latin typeface="华文宋体" panose="02010600040101010101" pitchFamily="2" charset="-122"/>
              <a:ea typeface="华文宋体" panose="02010600040101010101" pitchFamily="2" charset="-122"/>
            </a:endParaRPr>
          </a:p>
          <a:p>
            <a:pPr eaLnBrk="1" hangingPunct="1">
              <a:lnSpc>
                <a:spcPct val="110000"/>
              </a:lnSpc>
            </a:pPr>
            <a:endParaRPr lang="zh-CN" altLang="zh-CN" sz="2000" b="1" dirty="0"/>
          </a:p>
          <a:p>
            <a:pPr indent="457200" fontAlgn="auto">
              <a:lnSpc>
                <a:spcPct val="130000"/>
              </a:lnSpc>
              <a:buClrTx/>
              <a:buSzTx/>
              <a:buFont typeface="Arial" panose="020B0604020202020204" pitchFamily="34" charset="0"/>
              <a:buNone/>
            </a:pPr>
            <a:r>
              <a:rPr lang="zh-CN" altLang="en-US" sz="2000" b="1" dirty="0">
                <a:latin typeface="宋体" panose="02010600030101010101" pitchFamily="2" charset="-122"/>
                <a:sym typeface="+mn-ea"/>
              </a:rPr>
              <a:t> </a:t>
            </a:r>
            <a:endParaRPr lang="zh-CN" altLang="en-US" sz="2000" b="1" dirty="0"/>
          </a:p>
          <a:p>
            <a:pPr indent="457200" fontAlgn="auto">
              <a:lnSpc>
                <a:spcPct val="130000"/>
              </a:lnSpc>
              <a:spcAft>
                <a:spcPts val="0"/>
              </a:spcAft>
              <a:buClr>
                <a:srgbClr val="FF6BB5"/>
              </a:buClr>
              <a:buFont typeface="Wingdings" panose="05000000000000000000" pitchFamily="2" charset="2"/>
              <a:buNone/>
            </a:pPr>
            <a:endParaRPr lang="zh-CN" altLang="en-US" sz="2000" b="1" dirty="0">
              <a:solidFill>
                <a:schemeClr val="tx1"/>
              </a:solidFill>
              <a:latin typeface="华文楷体" panose="02010600040101010101" charset="-122"/>
              <a:ea typeface="华文楷体" panose="02010600040101010101" charset="-122"/>
              <a:cs typeface="华文楷体" panose="02010600040101010101"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Bottom)">
                                      <p:cBhvr>
                                        <p:cTn id="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 descr="D:\1稻壳模板\ppt\2016.4\小清新水彩花卉毕业答辩模板\未标题-5.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36971" y="-98774"/>
            <a:ext cx="911574" cy="971998"/>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39"/>
          <p:cNvSpPr>
            <a:spLocks noChangeArrowheads="1"/>
          </p:cNvSpPr>
          <p:nvPr/>
        </p:nvSpPr>
        <p:spPr bwMode="auto">
          <a:xfrm>
            <a:off x="971550" y="628015"/>
            <a:ext cx="3892550" cy="307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anose="020B0604020202020204" pitchFamily="34" charset="0"/>
              <a:buNone/>
            </a:pPr>
            <a:r>
              <a:rPr lang="zh-CN" altLang="en-US" sz="2000" dirty="0" smtClean="0">
                <a:solidFill>
                  <a:schemeClr val="bg1">
                    <a:lumMod val="50000"/>
                  </a:schemeClr>
                </a:solidFill>
                <a:latin typeface="微软雅黑 Light" panose="020B0502040204020203" pitchFamily="34" charset="-122"/>
                <a:ea typeface="微软雅黑 Light" panose="020B0502040204020203" pitchFamily="34" charset="-122"/>
                <a:sym typeface="+mn-ea"/>
              </a:rPr>
              <a:t>三、信息检索语言（检索标识</a:t>
            </a:r>
            <a:r>
              <a:rPr lang="zh-CN" altLang="en-US" sz="2000" dirty="0" smtClean="0">
                <a:solidFill>
                  <a:schemeClr val="bg1">
                    <a:lumMod val="50000"/>
                  </a:schemeClr>
                </a:solidFill>
                <a:latin typeface="微软雅黑 Light" panose="020B0502040204020203" pitchFamily="34" charset="-122"/>
                <a:ea typeface="微软雅黑 Light" panose="020B0502040204020203" pitchFamily="34" charset="-122"/>
                <a:sym typeface="+mn-ea"/>
              </a:rPr>
              <a:t>系统）</a:t>
            </a:r>
            <a:endParaRPr lang="zh-CN" altLang="en-US" sz="2000" dirty="0" smtClean="0">
              <a:solidFill>
                <a:schemeClr val="bg1">
                  <a:lumMod val="50000"/>
                </a:schemeClr>
              </a:solidFill>
              <a:latin typeface="微软雅黑 Light" panose="020B0502040204020203" pitchFamily="34" charset="-122"/>
              <a:ea typeface="微软雅黑 Light" panose="020B0502040204020203" pitchFamily="34" charset="-122"/>
              <a:sym typeface="+mn-ea"/>
            </a:endParaRPr>
          </a:p>
        </p:txBody>
      </p:sp>
      <p:sp>
        <p:nvSpPr>
          <p:cNvPr id="28" name="Rectangle 21"/>
          <p:cNvSpPr>
            <a:spLocks noChangeArrowheads="1"/>
          </p:cNvSpPr>
          <p:nvPr/>
        </p:nvSpPr>
        <p:spPr bwMode="auto">
          <a:xfrm>
            <a:off x="806450" y="1421765"/>
            <a:ext cx="7357110" cy="3403600"/>
          </a:xfrm>
          <a:prstGeom prst="rect">
            <a:avLst/>
          </a:prstGeom>
          <a:solidFill>
            <a:schemeClr val="bg1">
              <a:lumMod val="95000"/>
              <a:alpha val="50000"/>
            </a:schemeClr>
          </a:solidFill>
          <a:ln>
            <a:noFill/>
          </a:ln>
        </p:spPr>
        <p:txBody>
          <a:bodyPr/>
          <a:lstStyle/>
          <a:p>
            <a:endParaRPr lang="zh-CN" altLang="en-US">
              <a:solidFill>
                <a:prstClr val="black"/>
              </a:solidFill>
            </a:endParaRPr>
          </a:p>
        </p:txBody>
      </p:sp>
      <p:sp>
        <p:nvSpPr>
          <p:cNvPr id="29" name="Rectangle 11"/>
          <p:cNvSpPr>
            <a:spLocks noChangeArrowheads="1"/>
          </p:cNvSpPr>
          <p:nvPr/>
        </p:nvSpPr>
        <p:spPr bwMode="auto">
          <a:xfrm>
            <a:off x="971550" y="1131570"/>
            <a:ext cx="7191375" cy="3602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oAutofit/>
          </a:bodyPr>
          <a:lstStyle/>
          <a:p>
            <a:pPr indent="457200" fontAlgn="auto">
              <a:lnSpc>
                <a:spcPct val="130000"/>
              </a:lnSpc>
              <a:spcBef>
                <a:spcPts val="0"/>
              </a:spcBef>
              <a:spcAft>
                <a:spcPts val="0"/>
              </a:spcAft>
            </a:pPr>
            <a:endParaRPr lang="zh-CN" altLang="zh-CN" sz="2000" b="1" dirty="0">
              <a:solidFill>
                <a:srgbClr val="FF0000"/>
              </a:solidFill>
              <a:latin typeface="华文楷体" panose="02010600040101010101" charset="-122"/>
              <a:ea typeface="华文楷体" panose="02010600040101010101" charset="-122"/>
              <a:cs typeface="华文楷体" panose="02010600040101010101" charset="-122"/>
              <a:sym typeface="+mn-ea"/>
            </a:endParaRPr>
          </a:p>
          <a:p>
            <a:pPr indent="457200" fontAlgn="auto">
              <a:lnSpc>
                <a:spcPct val="130000"/>
              </a:lnSpc>
              <a:spcBef>
                <a:spcPts val="0"/>
              </a:spcBef>
              <a:spcAft>
                <a:spcPts val="0"/>
              </a:spcAft>
            </a:pPr>
            <a:r>
              <a:rPr lang="zh-CN" altLang="zh-CN" sz="2000" b="1" dirty="0">
                <a:solidFill>
                  <a:srgbClr val="FF0000"/>
                </a:solidFill>
                <a:latin typeface="华文楷体" panose="02010600040101010101" charset="-122"/>
                <a:ea typeface="华文楷体" panose="02010600040101010101" charset="-122"/>
                <a:cs typeface="华文楷体" panose="02010600040101010101" charset="-122"/>
                <a:sym typeface="+mn-ea"/>
              </a:rPr>
              <a:t>3.</a:t>
            </a:r>
            <a:r>
              <a:rPr lang="zh-CN" altLang="en-US" sz="2000" b="1" dirty="0">
                <a:solidFill>
                  <a:srgbClr val="FF0000"/>
                </a:solidFill>
                <a:latin typeface="华文楷体" panose="02010600040101010101" charset="-122"/>
                <a:ea typeface="华文楷体" panose="02010600040101010101" charset="-122"/>
                <a:cs typeface="华文楷体" panose="02010600040101010101" charset="-122"/>
                <a:sym typeface="+mn-ea"/>
              </a:rPr>
              <a:t>确定检索途径</a:t>
            </a:r>
            <a:endParaRPr lang="zh-CN" altLang="en-US" sz="2000" b="1" dirty="0">
              <a:solidFill>
                <a:srgbClr val="FF0000"/>
              </a:solidFill>
              <a:latin typeface="华文楷体" panose="02010600040101010101" charset="-122"/>
              <a:ea typeface="华文楷体" panose="02010600040101010101" charset="-122"/>
              <a:cs typeface="华文楷体" panose="02010600040101010101" charset="-122"/>
            </a:endParaRPr>
          </a:p>
          <a:p>
            <a:pPr indent="457200" fontAlgn="auto">
              <a:lnSpc>
                <a:spcPct val="130000"/>
              </a:lnSpc>
            </a:pPr>
            <a:r>
              <a:rPr lang="zh-CN" altLang="zh-CN" sz="2000" dirty="0">
                <a:solidFill>
                  <a:schemeClr val="tx1"/>
                </a:solidFill>
                <a:latin typeface="华文楷体" panose="02010600040101010101" charset="-122"/>
                <a:ea typeface="华文楷体" panose="02010600040101010101" charset="-122"/>
                <a:cs typeface="华文楷体" panose="02010600040101010101" charset="-122"/>
                <a:sym typeface="+mn-ea"/>
              </a:rPr>
              <a:t>①</a:t>
            </a:r>
            <a:r>
              <a:rPr lang="zh-CN" altLang="en-US" sz="2000" dirty="0">
                <a:solidFill>
                  <a:schemeClr val="tx1"/>
                </a:solidFill>
                <a:latin typeface="华文楷体" panose="02010600040101010101" charset="-122"/>
                <a:ea typeface="华文楷体" panose="02010600040101010101" charset="-122"/>
                <a:cs typeface="华文楷体" panose="02010600040101010101" charset="-122"/>
                <a:sym typeface="+mn-ea"/>
              </a:rPr>
              <a:t>文献外表特征的检索途径 </a:t>
            </a:r>
            <a:endParaRPr lang="zh-CN" altLang="en-US" sz="2000" dirty="0">
              <a:solidFill>
                <a:schemeClr val="tx1"/>
              </a:solidFill>
              <a:latin typeface="华文楷体" panose="02010600040101010101" charset="-122"/>
              <a:ea typeface="华文楷体" panose="02010600040101010101" charset="-122"/>
              <a:cs typeface="华文楷体" panose="02010600040101010101" charset="-122"/>
            </a:endParaRPr>
          </a:p>
          <a:p>
            <a:pPr indent="457200" fontAlgn="auto">
              <a:lnSpc>
                <a:spcPct val="130000"/>
              </a:lnSpc>
            </a:pPr>
            <a:r>
              <a:rPr lang="en-US" altLang="zh-CN" sz="2000" dirty="0">
                <a:solidFill>
                  <a:schemeClr val="tx1"/>
                </a:solidFill>
                <a:latin typeface="华文楷体" panose="02010600040101010101" charset="-122"/>
                <a:ea typeface="华文楷体" panose="02010600040101010101" charset="-122"/>
                <a:cs typeface="华文楷体" panose="02010600040101010101" charset="-122"/>
                <a:sym typeface="+mn-ea"/>
              </a:rPr>
              <a:t>②</a:t>
            </a:r>
            <a:r>
              <a:rPr lang="zh-CN" altLang="en-US" sz="2000" dirty="0">
                <a:solidFill>
                  <a:schemeClr val="tx1"/>
                </a:solidFill>
                <a:latin typeface="华文楷体" panose="02010600040101010101" charset="-122"/>
                <a:ea typeface="华文楷体" panose="02010600040101010101" charset="-122"/>
                <a:cs typeface="华文楷体" panose="02010600040101010101" charset="-122"/>
                <a:sym typeface="+mn-ea"/>
              </a:rPr>
              <a:t>文献内容特征的检索途径 </a:t>
            </a:r>
            <a:endParaRPr lang="zh-CN" altLang="en-US" sz="2000" dirty="0">
              <a:solidFill>
                <a:schemeClr val="tx1"/>
              </a:solidFill>
              <a:latin typeface="华文楷体" panose="02010600040101010101" charset="-122"/>
              <a:ea typeface="华文楷体" panose="02010600040101010101" charset="-122"/>
              <a:cs typeface="华文楷体" panose="02010600040101010101" charset="-122"/>
              <a:sym typeface="+mn-ea"/>
            </a:endParaRPr>
          </a:p>
          <a:p>
            <a:pPr indent="457200" fontAlgn="auto">
              <a:lnSpc>
                <a:spcPct val="130000"/>
              </a:lnSpc>
            </a:pPr>
            <a:endParaRPr lang="zh-CN" altLang="en-US" sz="2000" dirty="0">
              <a:latin typeface="华文楷体" panose="02010600040101010101" charset="-122"/>
              <a:ea typeface="华文楷体" panose="02010600040101010101" charset="-122"/>
              <a:cs typeface="华文楷体" panose="02010600040101010101" charset="-122"/>
              <a:sym typeface="+mn-ea"/>
            </a:endParaRPr>
          </a:p>
          <a:p>
            <a:pPr indent="457200" fontAlgn="auto">
              <a:lnSpc>
                <a:spcPct val="130000"/>
              </a:lnSpc>
            </a:pPr>
            <a:r>
              <a:rPr lang="zh-CN" altLang="zh-CN" sz="2000" b="1" dirty="0">
                <a:solidFill>
                  <a:srgbClr val="FF0000"/>
                </a:solidFill>
                <a:latin typeface="华文楷体" panose="02010600040101010101" charset="-122"/>
                <a:ea typeface="华文楷体" panose="02010600040101010101" charset="-122"/>
                <a:cs typeface="华文楷体" panose="02010600040101010101" charset="-122"/>
                <a:sym typeface="+mn-ea"/>
              </a:rPr>
              <a:t>4.</a:t>
            </a:r>
            <a:r>
              <a:rPr lang="zh-CN" altLang="en-US" sz="2000" b="1" dirty="0">
                <a:solidFill>
                  <a:srgbClr val="FF0000"/>
                </a:solidFill>
                <a:latin typeface="华文楷体" panose="02010600040101010101" charset="-122"/>
                <a:ea typeface="华文楷体" panose="02010600040101010101" charset="-122"/>
                <a:cs typeface="华文楷体" panose="02010600040101010101" charset="-122"/>
                <a:sym typeface="+mn-ea"/>
              </a:rPr>
              <a:t>选择检索方法</a:t>
            </a:r>
            <a:endParaRPr lang="zh-CN" altLang="en-US" sz="2000" b="1" dirty="0">
              <a:solidFill>
                <a:srgbClr val="FF0000"/>
              </a:solidFill>
              <a:latin typeface="华文楷体" panose="02010600040101010101" charset="-122"/>
              <a:ea typeface="华文楷体" panose="02010600040101010101" charset="-122"/>
              <a:cs typeface="华文楷体" panose="02010600040101010101" charset="-122"/>
            </a:endParaRPr>
          </a:p>
          <a:p>
            <a:pPr indent="457200" fontAlgn="auto">
              <a:lnSpc>
                <a:spcPct val="130000"/>
              </a:lnSpc>
            </a:pPr>
            <a:r>
              <a:rPr lang="zh-CN" altLang="en-US" sz="2000" dirty="0">
                <a:latin typeface="华文楷体" panose="02010600040101010101" charset="-122"/>
                <a:ea typeface="华文楷体" panose="02010600040101010101" charset="-122"/>
                <a:cs typeface="华文楷体" panose="02010600040101010101" charset="-122"/>
                <a:sym typeface="+mn-ea"/>
              </a:rPr>
              <a:t>常用法 </a:t>
            </a:r>
            <a:r>
              <a:rPr lang="zh-CN" altLang="zh-CN" sz="2000" dirty="0">
                <a:latin typeface="华文楷体" panose="02010600040101010101" charset="-122"/>
                <a:ea typeface="华文楷体" panose="02010600040101010101" charset="-122"/>
                <a:cs typeface="华文楷体" panose="02010600040101010101" charset="-122"/>
                <a:sym typeface="+mn-ea"/>
              </a:rPr>
              <a:t>:</a:t>
            </a:r>
            <a:r>
              <a:rPr lang="zh-CN" altLang="en-US" sz="2000" dirty="0">
                <a:latin typeface="华文楷体" panose="02010600040101010101" charset="-122"/>
                <a:ea typeface="华文楷体" panose="02010600040101010101" charset="-122"/>
                <a:cs typeface="华文楷体" panose="02010600040101010101" charset="-122"/>
                <a:sym typeface="+mn-ea"/>
              </a:rPr>
              <a:t>又分顺查法、倒查法、抽查法</a:t>
            </a:r>
            <a:endParaRPr lang="zh-CN" altLang="en-US" sz="2000" dirty="0">
              <a:latin typeface="华文楷体" panose="02010600040101010101" charset="-122"/>
              <a:ea typeface="华文楷体" panose="02010600040101010101" charset="-122"/>
              <a:cs typeface="华文楷体" panose="02010600040101010101" charset="-122"/>
            </a:endParaRPr>
          </a:p>
          <a:p>
            <a:pPr indent="457200" fontAlgn="auto">
              <a:lnSpc>
                <a:spcPct val="130000"/>
              </a:lnSpc>
            </a:pPr>
            <a:r>
              <a:rPr lang="zh-CN" altLang="en-US" sz="2000" dirty="0">
                <a:latin typeface="华文楷体" panose="02010600040101010101" charset="-122"/>
                <a:ea typeface="华文楷体" panose="02010600040101010101" charset="-122"/>
                <a:cs typeface="华文楷体" panose="02010600040101010101" charset="-122"/>
                <a:sym typeface="+mn-ea"/>
              </a:rPr>
              <a:t>引文法 </a:t>
            </a:r>
            <a:endParaRPr lang="zh-CN" altLang="en-US" sz="2000" dirty="0">
              <a:latin typeface="华文楷体" panose="02010600040101010101" charset="-122"/>
              <a:ea typeface="华文楷体" panose="02010600040101010101" charset="-122"/>
              <a:cs typeface="华文楷体" panose="02010600040101010101" charset="-122"/>
            </a:endParaRPr>
          </a:p>
          <a:p>
            <a:pPr indent="457200" fontAlgn="auto">
              <a:lnSpc>
                <a:spcPct val="130000"/>
              </a:lnSpc>
            </a:pPr>
            <a:r>
              <a:rPr lang="zh-CN" altLang="en-US" sz="2000" dirty="0">
                <a:latin typeface="华文楷体" panose="02010600040101010101" charset="-122"/>
                <a:ea typeface="华文楷体" panose="02010600040101010101" charset="-122"/>
                <a:cs typeface="华文楷体" panose="02010600040101010101" charset="-122"/>
                <a:sym typeface="+mn-ea"/>
              </a:rPr>
              <a:t>综合法 </a:t>
            </a:r>
            <a:endParaRPr lang="zh-CN" altLang="en-US" sz="2000" dirty="0">
              <a:latin typeface="华文楷体" panose="02010600040101010101" charset="-122"/>
              <a:ea typeface="华文楷体" panose="02010600040101010101" charset="-122"/>
              <a:cs typeface="华文楷体" panose="02010600040101010101" charset="-122"/>
            </a:endParaRPr>
          </a:p>
          <a:p>
            <a:pPr eaLnBrk="1" hangingPunct="1"/>
            <a:endParaRPr lang="zh-CN" altLang="en-US" sz="2000" dirty="0"/>
          </a:p>
          <a:p>
            <a:pPr eaLnBrk="1" hangingPunct="1">
              <a:lnSpc>
                <a:spcPct val="110000"/>
              </a:lnSpc>
            </a:pPr>
            <a:endParaRPr lang="zh-CN" altLang="zh-CN" sz="2000" b="1" dirty="0"/>
          </a:p>
          <a:p>
            <a:pPr indent="457200" fontAlgn="auto">
              <a:lnSpc>
                <a:spcPct val="130000"/>
              </a:lnSpc>
              <a:buClrTx/>
              <a:buSzTx/>
              <a:buFont typeface="Arial" panose="020B0604020202020204" pitchFamily="34" charset="0"/>
              <a:buNone/>
            </a:pPr>
            <a:r>
              <a:rPr lang="zh-CN" altLang="en-US" sz="2000" b="1" dirty="0">
                <a:latin typeface="宋体" panose="02010600030101010101" pitchFamily="2" charset="-122"/>
                <a:sym typeface="+mn-ea"/>
              </a:rPr>
              <a:t> </a:t>
            </a:r>
            <a:endParaRPr lang="zh-CN" altLang="en-US" sz="2000" b="1" dirty="0"/>
          </a:p>
          <a:p>
            <a:pPr indent="457200" fontAlgn="auto">
              <a:lnSpc>
                <a:spcPct val="130000"/>
              </a:lnSpc>
              <a:spcAft>
                <a:spcPts val="0"/>
              </a:spcAft>
              <a:buClr>
                <a:srgbClr val="FF6BB5"/>
              </a:buClr>
              <a:buFont typeface="Wingdings" panose="05000000000000000000" pitchFamily="2" charset="2"/>
              <a:buNone/>
            </a:pPr>
            <a:endParaRPr lang="zh-CN" altLang="en-US" sz="2000" b="1" dirty="0">
              <a:solidFill>
                <a:schemeClr val="tx1"/>
              </a:solidFill>
              <a:latin typeface="华文楷体" panose="02010600040101010101" charset="-122"/>
              <a:ea typeface="华文楷体" panose="02010600040101010101" charset="-122"/>
              <a:cs typeface="华文楷体" panose="02010600040101010101"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Bottom)">
                                      <p:cBhvr>
                                        <p:cTn id="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 descr="D:\1稻壳模板\ppt\2016.4\小清新水彩花卉毕业答辩模板\未标题-5.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36971" y="-98774"/>
            <a:ext cx="911574" cy="971998"/>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39"/>
          <p:cNvSpPr>
            <a:spLocks noChangeArrowheads="1"/>
          </p:cNvSpPr>
          <p:nvPr/>
        </p:nvSpPr>
        <p:spPr bwMode="auto">
          <a:xfrm>
            <a:off x="971550" y="628015"/>
            <a:ext cx="3892550" cy="307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anose="020B0604020202020204" pitchFamily="34" charset="0"/>
              <a:buNone/>
            </a:pPr>
            <a:r>
              <a:rPr lang="zh-CN" altLang="en-US" sz="2000" dirty="0" smtClean="0">
                <a:solidFill>
                  <a:schemeClr val="bg1">
                    <a:lumMod val="50000"/>
                  </a:schemeClr>
                </a:solidFill>
                <a:latin typeface="微软雅黑 Light" panose="020B0502040204020203" pitchFamily="34" charset="-122"/>
                <a:ea typeface="微软雅黑 Light" panose="020B0502040204020203" pitchFamily="34" charset="-122"/>
                <a:sym typeface="+mn-ea"/>
              </a:rPr>
              <a:t>三、信息检索语言（检索标识</a:t>
            </a:r>
            <a:r>
              <a:rPr lang="zh-CN" altLang="en-US" sz="2000" dirty="0" smtClean="0">
                <a:solidFill>
                  <a:schemeClr val="bg1">
                    <a:lumMod val="50000"/>
                  </a:schemeClr>
                </a:solidFill>
                <a:latin typeface="微软雅黑 Light" panose="020B0502040204020203" pitchFamily="34" charset="-122"/>
                <a:ea typeface="微软雅黑 Light" panose="020B0502040204020203" pitchFamily="34" charset="-122"/>
                <a:sym typeface="+mn-ea"/>
              </a:rPr>
              <a:t>系统）</a:t>
            </a:r>
            <a:endParaRPr lang="zh-CN" altLang="en-US" sz="2000" dirty="0" smtClean="0">
              <a:solidFill>
                <a:schemeClr val="bg1">
                  <a:lumMod val="50000"/>
                </a:schemeClr>
              </a:solidFill>
              <a:latin typeface="微软雅黑 Light" panose="020B0502040204020203" pitchFamily="34" charset="-122"/>
              <a:ea typeface="微软雅黑 Light" panose="020B0502040204020203" pitchFamily="34" charset="-122"/>
              <a:sym typeface="+mn-ea"/>
            </a:endParaRPr>
          </a:p>
        </p:txBody>
      </p:sp>
      <p:sp>
        <p:nvSpPr>
          <p:cNvPr id="28" name="Rectangle 21"/>
          <p:cNvSpPr>
            <a:spLocks noChangeArrowheads="1"/>
          </p:cNvSpPr>
          <p:nvPr/>
        </p:nvSpPr>
        <p:spPr bwMode="auto">
          <a:xfrm>
            <a:off x="806450" y="1259205"/>
            <a:ext cx="7357110" cy="2971800"/>
          </a:xfrm>
          <a:prstGeom prst="rect">
            <a:avLst/>
          </a:prstGeom>
          <a:solidFill>
            <a:schemeClr val="bg1">
              <a:lumMod val="95000"/>
              <a:alpha val="50000"/>
            </a:schemeClr>
          </a:solidFill>
          <a:ln>
            <a:noFill/>
          </a:ln>
        </p:spPr>
        <p:txBody>
          <a:bodyPr/>
          <a:lstStyle/>
          <a:p>
            <a:endParaRPr lang="zh-CN" altLang="en-US">
              <a:solidFill>
                <a:prstClr val="black"/>
              </a:solidFill>
            </a:endParaRPr>
          </a:p>
        </p:txBody>
      </p:sp>
      <p:sp>
        <p:nvSpPr>
          <p:cNvPr id="29" name="Rectangle 11"/>
          <p:cNvSpPr>
            <a:spLocks noChangeArrowheads="1"/>
          </p:cNvSpPr>
          <p:nvPr/>
        </p:nvSpPr>
        <p:spPr bwMode="auto">
          <a:xfrm>
            <a:off x="971550" y="1426210"/>
            <a:ext cx="7191375" cy="323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oAutofit/>
          </a:bodyPr>
          <a:lstStyle/>
          <a:p>
            <a:pPr indent="457200" fontAlgn="auto">
              <a:lnSpc>
                <a:spcPct val="130000"/>
              </a:lnSpc>
              <a:spcBef>
                <a:spcPts val="0"/>
              </a:spcBef>
              <a:spcAft>
                <a:spcPts val="0"/>
              </a:spcAft>
            </a:pPr>
            <a:endParaRPr lang="zh-CN" altLang="zh-CN" sz="2000" b="1" dirty="0">
              <a:solidFill>
                <a:srgbClr val="FF0000"/>
              </a:solidFill>
              <a:latin typeface="华文楷体" panose="02010600040101010101" charset="-122"/>
              <a:ea typeface="华文楷体" panose="02010600040101010101" charset="-122"/>
              <a:cs typeface="华文楷体" panose="02010600040101010101" charset="-122"/>
              <a:sym typeface="+mn-ea"/>
            </a:endParaRPr>
          </a:p>
          <a:p>
            <a:pPr indent="457200" fontAlgn="auto">
              <a:lnSpc>
                <a:spcPct val="130000"/>
              </a:lnSpc>
              <a:spcBef>
                <a:spcPts val="0"/>
              </a:spcBef>
              <a:spcAft>
                <a:spcPts val="0"/>
              </a:spcAft>
            </a:pPr>
            <a:r>
              <a:rPr lang="zh-CN" altLang="zh-CN" sz="2000" b="1" dirty="0">
                <a:solidFill>
                  <a:srgbClr val="FF0000"/>
                </a:solidFill>
                <a:latin typeface="华文楷体" panose="02010600040101010101" charset="-122"/>
                <a:ea typeface="华文楷体" panose="02010600040101010101" charset="-122"/>
                <a:cs typeface="华文楷体" panose="02010600040101010101" charset="-122"/>
                <a:sym typeface="+mn-ea"/>
              </a:rPr>
              <a:t>5.</a:t>
            </a:r>
            <a:r>
              <a:rPr lang="zh-CN" altLang="en-US" sz="2000" b="1" dirty="0">
                <a:solidFill>
                  <a:srgbClr val="FF0000"/>
                </a:solidFill>
                <a:latin typeface="华文楷体" panose="02010600040101010101" charset="-122"/>
                <a:ea typeface="华文楷体" panose="02010600040101010101" charset="-122"/>
                <a:cs typeface="华文楷体" panose="02010600040101010101" charset="-122"/>
                <a:sym typeface="+mn-ea"/>
              </a:rPr>
              <a:t>调整检索策略，获取所需信息</a:t>
            </a:r>
            <a:endParaRPr lang="zh-CN" altLang="en-US" sz="2000" b="1" dirty="0">
              <a:solidFill>
                <a:srgbClr val="FF0000"/>
              </a:solidFill>
              <a:latin typeface="华文楷体" panose="02010600040101010101" charset="-122"/>
              <a:ea typeface="华文楷体" panose="02010600040101010101" charset="-122"/>
              <a:cs typeface="华文楷体" panose="02010600040101010101" charset="-122"/>
            </a:endParaRPr>
          </a:p>
          <a:p>
            <a:pPr indent="457200" fontAlgn="auto">
              <a:lnSpc>
                <a:spcPct val="130000"/>
              </a:lnSpc>
              <a:buNone/>
            </a:pPr>
            <a:r>
              <a:rPr lang="zh-CN" altLang="en-US" sz="2000" dirty="0">
                <a:latin typeface="华文楷体" panose="02010600040101010101" charset="-122"/>
                <a:ea typeface="华文楷体" panose="02010600040101010101" charset="-122"/>
                <a:cs typeface="华文楷体" panose="02010600040101010101" charset="-122"/>
                <a:sym typeface="+mn-ea"/>
              </a:rPr>
              <a:t>在检索过程中，检索策略可能要经过多次调整。如检索文献太多，就要缩小检索范围，反之就要扩大检索范围。</a:t>
            </a:r>
            <a:endParaRPr lang="zh-CN" altLang="zh-CN" sz="2000" dirty="0">
              <a:latin typeface="华文楷体" panose="02010600040101010101" charset="-122"/>
              <a:ea typeface="华文楷体" panose="02010600040101010101" charset="-122"/>
              <a:cs typeface="华文楷体" panose="02010600040101010101" charset="-122"/>
            </a:endParaRPr>
          </a:p>
          <a:p>
            <a:pPr indent="457200" fontAlgn="auto">
              <a:lnSpc>
                <a:spcPct val="130000"/>
              </a:lnSpc>
              <a:buClrTx/>
              <a:buSzTx/>
              <a:buFont typeface="Arial" panose="020B0604020202020204" pitchFamily="34" charset="0"/>
              <a:buNone/>
            </a:pPr>
            <a:r>
              <a:rPr lang="zh-CN" altLang="en-US" sz="2000" b="1" dirty="0">
                <a:latin typeface="宋体" panose="02010600030101010101" pitchFamily="2" charset="-122"/>
                <a:sym typeface="+mn-ea"/>
              </a:rPr>
              <a:t> </a:t>
            </a:r>
            <a:endParaRPr lang="zh-CN" altLang="en-US" sz="2000" b="1" dirty="0"/>
          </a:p>
          <a:p>
            <a:pPr indent="457200" fontAlgn="auto">
              <a:lnSpc>
                <a:spcPct val="130000"/>
              </a:lnSpc>
              <a:spcAft>
                <a:spcPts val="0"/>
              </a:spcAft>
              <a:buClr>
                <a:srgbClr val="FF6BB5"/>
              </a:buClr>
              <a:buFont typeface="Wingdings" panose="05000000000000000000" pitchFamily="2" charset="2"/>
              <a:buNone/>
            </a:pPr>
            <a:endParaRPr lang="zh-CN" altLang="en-US" sz="2000" b="1" dirty="0">
              <a:solidFill>
                <a:schemeClr val="tx1"/>
              </a:solidFill>
              <a:latin typeface="华文楷体" panose="02010600040101010101" charset="-122"/>
              <a:ea typeface="华文楷体" panose="02010600040101010101" charset="-122"/>
              <a:cs typeface="华文楷体" panose="02010600040101010101"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Bottom)">
                                      <p:cBhvr>
                                        <p:cTn id="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 descr="D:\1稻壳模板\ppt\2016.4\小清新水彩花卉毕业答辩模板\未标题-5.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36971" y="-98774"/>
            <a:ext cx="911574" cy="971998"/>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39"/>
          <p:cNvSpPr>
            <a:spLocks noChangeArrowheads="1"/>
          </p:cNvSpPr>
          <p:nvPr/>
        </p:nvSpPr>
        <p:spPr bwMode="auto">
          <a:xfrm>
            <a:off x="971550" y="628015"/>
            <a:ext cx="3892550" cy="307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anose="020B0604020202020204" pitchFamily="34" charset="0"/>
              <a:buNone/>
            </a:pPr>
            <a:r>
              <a:rPr lang="zh-CN" altLang="en-US" sz="2000" dirty="0" smtClean="0">
                <a:solidFill>
                  <a:schemeClr val="bg1">
                    <a:lumMod val="50000"/>
                  </a:schemeClr>
                </a:solidFill>
                <a:latin typeface="微软雅黑 Light" panose="020B0502040204020203" pitchFamily="34" charset="-122"/>
                <a:ea typeface="微软雅黑 Light" panose="020B0502040204020203" pitchFamily="34" charset="-122"/>
                <a:sym typeface="+mn-ea"/>
              </a:rPr>
              <a:t>三、信息检索语言（检索标识</a:t>
            </a:r>
            <a:r>
              <a:rPr lang="zh-CN" altLang="en-US" sz="2000" dirty="0" smtClean="0">
                <a:solidFill>
                  <a:schemeClr val="bg1">
                    <a:lumMod val="50000"/>
                  </a:schemeClr>
                </a:solidFill>
                <a:latin typeface="微软雅黑 Light" panose="020B0502040204020203" pitchFamily="34" charset="-122"/>
                <a:ea typeface="微软雅黑 Light" panose="020B0502040204020203" pitchFamily="34" charset="-122"/>
                <a:sym typeface="+mn-ea"/>
              </a:rPr>
              <a:t>系统）</a:t>
            </a:r>
            <a:endParaRPr lang="zh-CN" altLang="en-US" sz="2000" dirty="0" smtClean="0">
              <a:solidFill>
                <a:schemeClr val="bg1">
                  <a:lumMod val="50000"/>
                </a:schemeClr>
              </a:solidFill>
              <a:latin typeface="微软雅黑 Light" panose="020B0502040204020203" pitchFamily="34" charset="-122"/>
              <a:ea typeface="微软雅黑 Light" panose="020B0502040204020203" pitchFamily="34" charset="-122"/>
              <a:sym typeface="+mn-ea"/>
            </a:endParaRPr>
          </a:p>
        </p:txBody>
      </p:sp>
      <p:sp>
        <p:nvSpPr>
          <p:cNvPr id="28" name="Rectangle 21"/>
          <p:cNvSpPr>
            <a:spLocks noChangeArrowheads="1"/>
          </p:cNvSpPr>
          <p:nvPr/>
        </p:nvSpPr>
        <p:spPr bwMode="auto">
          <a:xfrm>
            <a:off x="738505" y="1203960"/>
            <a:ext cx="7425055" cy="3751580"/>
          </a:xfrm>
          <a:prstGeom prst="rect">
            <a:avLst/>
          </a:prstGeom>
          <a:solidFill>
            <a:schemeClr val="bg1">
              <a:lumMod val="95000"/>
              <a:alpha val="50000"/>
            </a:schemeClr>
          </a:solidFill>
          <a:ln>
            <a:noFill/>
          </a:ln>
        </p:spPr>
        <p:txBody>
          <a:bodyPr/>
          <a:lstStyle/>
          <a:p>
            <a:endParaRPr lang="zh-CN" altLang="en-US">
              <a:solidFill>
                <a:prstClr val="black"/>
              </a:solidFill>
            </a:endParaRPr>
          </a:p>
        </p:txBody>
      </p:sp>
      <p:sp>
        <p:nvSpPr>
          <p:cNvPr id="29" name="Rectangle 11"/>
          <p:cNvSpPr>
            <a:spLocks noChangeArrowheads="1"/>
          </p:cNvSpPr>
          <p:nvPr/>
        </p:nvSpPr>
        <p:spPr bwMode="auto">
          <a:xfrm>
            <a:off x="971550" y="1275715"/>
            <a:ext cx="7191375" cy="3627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oAutofit/>
          </a:bodyPr>
          <a:lstStyle/>
          <a:p>
            <a:pPr indent="457200" fontAlgn="auto">
              <a:lnSpc>
                <a:spcPct val="130000"/>
              </a:lnSpc>
              <a:spcBef>
                <a:spcPts val="0"/>
              </a:spcBef>
              <a:spcAft>
                <a:spcPts val="0"/>
              </a:spcAft>
              <a:buClrTx/>
              <a:buNone/>
            </a:pPr>
            <a:r>
              <a:rPr lang="en-US" sz="2000" dirty="0" smtClean="0">
                <a:solidFill>
                  <a:schemeClr val="bg1">
                    <a:lumMod val="50000"/>
                  </a:schemeClr>
                </a:solidFill>
                <a:latin typeface="华文楷体" panose="02010600040101010101" charset="-122"/>
                <a:ea typeface="华文楷体" panose="02010600040101010101" charset="-122"/>
                <a:cs typeface="华文楷体" panose="02010600040101010101" charset="-122"/>
                <a:sym typeface="+mn-ea"/>
              </a:rPr>
              <a:t>6</a:t>
            </a:r>
            <a:r>
              <a:rPr lang="zh-CN" altLang="en-US" sz="2000" dirty="0" smtClean="0">
                <a:solidFill>
                  <a:schemeClr val="bg1">
                    <a:lumMod val="50000"/>
                  </a:schemeClr>
                </a:solidFill>
                <a:latin typeface="华文楷体" panose="02010600040101010101" charset="-122"/>
                <a:ea typeface="华文楷体" panose="02010600040101010101" charset="-122"/>
                <a:cs typeface="华文楷体" panose="02010600040101010101" charset="-122"/>
                <a:sym typeface="+mn-ea"/>
              </a:rPr>
              <a:t>、评价信息</a:t>
            </a:r>
            <a:endParaRPr lang="zh-CN" altLang="zh-CN" sz="2000" dirty="0">
              <a:solidFill>
                <a:schemeClr val="tx1"/>
              </a:solidFill>
              <a:latin typeface="华文楷体" panose="02010600040101010101" charset="-122"/>
              <a:ea typeface="华文楷体" panose="02010600040101010101" charset="-122"/>
              <a:cs typeface="华文楷体" panose="02010600040101010101" charset="-122"/>
              <a:sym typeface="+mn-ea"/>
            </a:endParaRPr>
          </a:p>
          <a:p>
            <a:pPr indent="457200" fontAlgn="auto">
              <a:lnSpc>
                <a:spcPct val="110000"/>
              </a:lnSpc>
              <a:spcBef>
                <a:spcPct val="0"/>
              </a:spcBef>
              <a:buNone/>
            </a:pPr>
            <a:r>
              <a:rPr lang="zh-CN" altLang="en-US" sz="2000" dirty="0">
                <a:latin typeface="华文楷体" panose="02010600040101010101" charset="-122"/>
                <a:ea typeface="华文楷体" panose="02010600040101010101" charset="-122"/>
                <a:cs typeface="华文楷体" panose="02010600040101010101" charset="-122"/>
                <a:sym typeface="+mn-ea"/>
              </a:rPr>
              <a:t>为什么要对查找到的信息进行评价？你找到的信息资源哪些是对你的研究有用的？哪些信息是可信的？哪些更具权威性？回答这些问题就是对信息资源的质量和适用性做一个评价。　</a:t>
            </a:r>
            <a:br>
              <a:rPr lang="zh-CN" altLang="en-US" sz="2000" dirty="0">
                <a:latin typeface="华文楷体" panose="02010600040101010101" charset="-122"/>
                <a:ea typeface="华文楷体" panose="02010600040101010101" charset="-122"/>
                <a:cs typeface="华文楷体" panose="02010600040101010101" charset="-122"/>
                <a:sym typeface="+mn-ea"/>
              </a:rPr>
            </a:br>
            <a:r>
              <a:rPr lang="zh-CN" altLang="en-US" sz="2000" dirty="0">
                <a:latin typeface="华文楷体" panose="02010600040101010101" charset="-122"/>
                <a:ea typeface="华文楷体" panose="02010600040101010101" charset="-122"/>
                <a:cs typeface="华文楷体" panose="02010600040101010101" charset="-122"/>
                <a:sym typeface="+mn-ea"/>
              </a:rPr>
              <a:t>　　那么如何对他们进行评价？有评价的标准吗？如何合理利用、正确引用查找到的信息？如何与相同兴趣或研究方向的人进行信息交流？　</a:t>
            </a:r>
            <a:br>
              <a:rPr lang="zh-CN" altLang="en-US" sz="2000" dirty="0">
                <a:latin typeface="华文楷体" panose="02010600040101010101" charset="-122"/>
                <a:ea typeface="华文楷体" panose="02010600040101010101" charset="-122"/>
                <a:cs typeface="华文楷体" panose="02010600040101010101" charset="-122"/>
                <a:sym typeface="+mn-ea"/>
              </a:rPr>
            </a:br>
            <a:r>
              <a:rPr lang="zh-CN" altLang="en-US" sz="2000" dirty="0">
                <a:latin typeface="华文楷体" panose="02010600040101010101" charset="-122"/>
                <a:ea typeface="华文楷体" panose="02010600040101010101" charset="-122"/>
                <a:cs typeface="华文楷体" panose="02010600040101010101" charset="-122"/>
                <a:sym typeface="+mn-ea"/>
              </a:rPr>
              <a:t>　　重点要学习如何评价信息、正确利用信息以及进行信息的有效交流。 </a:t>
            </a:r>
            <a:endParaRPr lang="zh-CN" altLang="en-US" sz="2000" dirty="0">
              <a:latin typeface="华文楷体" panose="02010600040101010101" charset="-122"/>
              <a:ea typeface="华文楷体" panose="02010600040101010101" charset="-122"/>
              <a:cs typeface="华文楷体" panose="02010600040101010101" charset="-122"/>
            </a:endParaRPr>
          </a:p>
          <a:p>
            <a:pPr eaLnBrk="1" hangingPunct="1">
              <a:lnSpc>
                <a:spcPct val="80000"/>
              </a:lnSpc>
              <a:spcBef>
                <a:spcPct val="0"/>
              </a:spcBef>
              <a:buNone/>
            </a:pPr>
            <a:endParaRPr lang="zh-CN" altLang="en-US" sz="2000" dirty="0">
              <a:latin typeface="华文楷体" panose="02010600040101010101" charset="-122"/>
              <a:ea typeface="华文楷体" panose="02010600040101010101" charset="-122"/>
              <a:cs typeface="华文楷体" panose="02010600040101010101" charset="-122"/>
            </a:endParaRPr>
          </a:p>
          <a:p>
            <a:pPr indent="0" fontAlgn="auto">
              <a:spcAft>
                <a:spcPts val="0"/>
              </a:spcAft>
              <a:buClr>
                <a:srgbClr val="FF6BB5"/>
              </a:buClr>
              <a:buFont typeface="Wingdings" panose="05000000000000000000" pitchFamily="2" charset="2"/>
              <a:buNone/>
            </a:pPr>
            <a:endParaRPr lang="zh-CN" altLang="en-US" sz="2000" b="1" dirty="0">
              <a:solidFill>
                <a:schemeClr val="tx1"/>
              </a:solidFill>
              <a:latin typeface="华文楷体" panose="02010600040101010101" charset="-122"/>
              <a:ea typeface="华文楷体" panose="02010600040101010101" charset="-122"/>
              <a:cs typeface="华文楷体" panose="02010600040101010101"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Bottom)">
                                      <p:cBhvr>
                                        <p:cTn id="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 descr="D:\1稻壳模板\ppt\2016.4\小清新水彩花卉毕业答辩模板\未标题-5.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36971" y="-98774"/>
            <a:ext cx="911574" cy="971998"/>
          </a:xfrm>
          <a:prstGeom prst="rect">
            <a:avLst/>
          </a:prstGeom>
          <a:noFill/>
          <a:extLst>
            <a:ext uri="{909E8E84-426E-40DD-AFC4-6F175D3DCCD1}">
              <a14:hiddenFill xmlns:a14="http://schemas.microsoft.com/office/drawing/2010/main">
                <a:solidFill>
                  <a:srgbClr val="FFFFFF"/>
                </a:solidFill>
              </a14:hiddenFill>
            </a:ext>
          </a:extLst>
        </p:spPr>
      </p:pic>
      <p:sp>
        <p:nvSpPr>
          <p:cNvPr id="28" name="Rectangle 21"/>
          <p:cNvSpPr>
            <a:spLocks noChangeArrowheads="1"/>
          </p:cNvSpPr>
          <p:nvPr/>
        </p:nvSpPr>
        <p:spPr bwMode="auto">
          <a:xfrm>
            <a:off x="829945" y="1203960"/>
            <a:ext cx="7333615" cy="2602865"/>
          </a:xfrm>
          <a:prstGeom prst="rect">
            <a:avLst/>
          </a:prstGeom>
          <a:solidFill>
            <a:schemeClr val="bg1">
              <a:lumMod val="95000"/>
              <a:alpha val="50000"/>
            </a:schemeClr>
          </a:solidFill>
          <a:ln>
            <a:noFill/>
          </a:ln>
        </p:spPr>
        <p:txBody>
          <a:bodyPr/>
          <a:lstStyle/>
          <a:p>
            <a:endParaRPr lang="zh-CN" altLang="en-US">
              <a:solidFill>
                <a:prstClr val="black"/>
              </a:solidFill>
            </a:endParaRPr>
          </a:p>
        </p:txBody>
      </p:sp>
      <p:sp>
        <p:nvSpPr>
          <p:cNvPr id="29" name="Rectangle 11"/>
          <p:cNvSpPr>
            <a:spLocks noChangeArrowheads="1"/>
          </p:cNvSpPr>
          <p:nvPr/>
        </p:nvSpPr>
        <p:spPr bwMode="auto">
          <a:xfrm>
            <a:off x="755650" y="1419225"/>
            <a:ext cx="7191375" cy="2315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oAutofit/>
          </a:bodyPr>
          <a:lstStyle/>
          <a:p>
            <a:pPr marR="0" indent="457200" algn="l" defTabSz="914400" rtl="0" fontAlgn="base">
              <a:lnSpc>
                <a:spcPct val="120000"/>
              </a:lnSpc>
              <a:spcBef>
                <a:spcPts val="0"/>
              </a:spcBef>
              <a:spcAft>
                <a:spcPct val="0"/>
              </a:spcAft>
              <a:buClrTx/>
              <a:buSzTx/>
              <a:buFont typeface="Arial" panose="020B0604020202020204" pitchFamily="34" charset="0"/>
              <a:buNone/>
            </a:pPr>
            <a:r>
              <a:rPr lang="zh-CN" altLang="en-US" sz="2000" kern="0" dirty="0">
                <a:solidFill>
                  <a:schemeClr val="tx1"/>
                </a:solidFill>
                <a:latin typeface="华文楷体" panose="02010600040101010101" charset="-122"/>
                <a:ea typeface="华文楷体" panose="02010600040101010101" charset="-122"/>
                <a:cs typeface="华文楷体" panose="02010600040101010101" charset="-122"/>
                <a:sym typeface="+mn-ea"/>
              </a:rPr>
              <a:t>具体</a:t>
            </a:r>
            <a:r>
              <a:rPr lang="zh-CN" altLang="en-US" sz="2000" kern="0" dirty="0">
                <a:solidFill>
                  <a:schemeClr val="tx1"/>
                </a:solidFill>
                <a:latin typeface="华文楷体" panose="02010600040101010101" charset="-122"/>
                <a:ea typeface="华文楷体" panose="02010600040101010101" charset="-122"/>
                <a:cs typeface="华文楷体" panose="02010600040101010101" charset="-122"/>
                <a:sym typeface="+mn-ea"/>
              </a:rPr>
              <a:t>介绍：</a:t>
            </a:r>
            <a:endParaRPr lang="zh-CN" altLang="en-US" sz="2000" kern="0" dirty="0">
              <a:solidFill>
                <a:schemeClr val="tx1"/>
              </a:solidFill>
              <a:latin typeface="华文楷体" panose="02010600040101010101" charset="-122"/>
              <a:ea typeface="华文楷体" panose="02010600040101010101" charset="-122"/>
              <a:cs typeface="华文楷体" panose="02010600040101010101" charset="-122"/>
              <a:sym typeface="+mn-ea"/>
            </a:endParaRPr>
          </a:p>
          <a:p>
            <a:pPr marR="0" indent="457200" algn="l" defTabSz="914400" rtl="0" fontAlgn="base">
              <a:lnSpc>
                <a:spcPct val="120000"/>
              </a:lnSpc>
              <a:spcBef>
                <a:spcPts val="0"/>
              </a:spcBef>
              <a:spcAft>
                <a:spcPct val="0"/>
              </a:spcAft>
              <a:buClrTx/>
              <a:buSzTx/>
              <a:buFont typeface="Arial" panose="020B0604020202020204" pitchFamily="34" charset="0"/>
              <a:buNone/>
            </a:pPr>
            <a:r>
              <a:rPr lang="zh-CN" altLang="en-US" sz="2000" kern="0" dirty="0">
                <a:solidFill>
                  <a:schemeClr val="tx1"/>
                </a:solidFill>
                <a:latin typeface="华文楷体" panose="02010600040101010101" charset="-122"/>
                <a:ea typeface="华文楷体" panose="02010600040101010101" charset="-122"/>
                <a:cs typeface="华文楷体" panose="02010600040101010101" charset="-122"/>
                <a:sym typeface="+mn-ea"/>
              </a:rPr>
              <a:t>（</a:t>
            </a:r>
            <a:r>
              <a:rPr lang="en-US" altLang="zh-CN" sz="2000" kern="0" dirty="0">
                <a:solidFill>
                  <a:schemeClr val="tx1"/>
                </a:solidFill>
                <a:latin typeface="华文楷体" panose="02010600040101010101" charset="-122"/>
                <a:ea typeface="华文楷体" panose="02010600040101010101" charset="-122"/>
                <a:cs typeface="华文楷体" panose="02010600040101010101" charset="-122"/>
                <a:sym typeface="+mn-ea"/>
              </a:rPr>
              <a:t>1</a:t>
            </a:r>
            <a:r>
              <a:rPr lang="zh-CN" altLang="en-US" sz="2000" kern="0" dirty="0">
                <a:solidFill>
                  <a:schemeClr val="tx1"/>
                </a:solidFill>
                <a:latin typeface="华文楷体" panose="02010600040101010101" charset="-122"/>
                <a:ea typeface="华文楷体" panose="02010600040101010101" charset="-122"/>
                <a:cs typeface="华文楷体" panose="02010600040101010101" charset="-122"/>
                <a:sym typeface="+mn-ea"/>
              </a:rPr>
              <a:t>）信息评价的一般标准 </a:t>
            </a:r>
            <a:endParaRPr kumimoji="0" lang="zh-CN" altLang="en-US" sz="2000" b="0" i="0" u="none" strike="noStrike" kern="0" cap="none" spc="0" normalizeH="0" baseline="0" noProof="1" dirty="0">
              <a:solidFill>
                <a:schemeClr val="tx1"/>
              </a:solidFill>
              <a:latin typeface="华文楷体" panose="02010600040101010101" charset="-122"/>
              <a:ea typeface="华文楷体" panose="02010600040101010101" charset="-122"/>
              <a:cs typeface="华文楷体" panose="02010600040101010101" charset="-122"/>
            </a:endParaRPr>
          </a:p>
          <a:p>
            <a:pPr marR="0" indent="457200" algn="l" defTabSz="914400" rtl="0" fontAlgn="base">
              <a:lnSpc>
                <a:spcPct val="120000"/>
              </a:lnSpc>
              <a:spcBef>
                <a:spcPts val="0"/>
              </a:spcBef>
              <a:spcAft>
                <a:spcPct val="0"/>
              </a:spcAft>
              <a:buClrTx/>
              <a:buSzTx/>
              <a:buFont typeface="Arial" panose="020B0604020202020204" pitchFamily="34" charset="0"/>
              <a:buNone/>
            </a:pPr>
            <a:r>
              <a:rPr lang="zh-CN" altLang="en-US" sz="2000" kern="0" dirty="0">
                <a:solidFill>
                  <a:schemeClr val="tx1"/>
                </a:solidFill>
                <a:latin typeface="华文楷体" panose="02010600040101010101" charset="-122"/>
                <a:ea typeface="华文楷体" panose="02010600040101010101" charset="-122"/>
                <a:cs typeface="华文楷体" panose="02010600040101010101" charset="-122"/>
                <a:sym typeface="+mn-ea"/>
              </a:rPr>
              <a:t>（</a:t>
            </a:r>
            <a:r>
              <a:rPr lang="en-US" altLang="zh-CN" sz="2000" kern="0" dirty="0">
                <a:solidFill>
                  <a:schemeClr val="tx1"/>
                </a:solidFill>
                <a:latin typeface="华文楷体" panose="02010600040101010101" charset="-122"/>
                <a:ea typeface="华文楷体" panose="02010600040101010101" charset="-122"/>
                <a:cs typeface="华文楷体" panose="02010600040101010101" charset="-122"/>
                <a:sym typeface="+mn-ea"/>
              </a:rPr>
              <a:t>2</a:t>
            </a:r>
            <a:r>
              <a:rPr lang="zh-CN" altLang="en-US" sz="2000" kern="0" dirty="0">
                <a:solidFill>
                  <a:schemeClr val="tx1"/>
                </a:solidFill>
                <a:latin typeface="华文楷体" panose="02010600040101010101" charset="-122"/>
                <a:ea typeface="华文楷体" panose="02010600040101010101" charset="-122"/>
                <a:cs typeface="华文楷体" panose="02010600040101010101" charset="-122"/>
                <a:sym typeface="+mn-ea"/>
              </a:rPr>
              <a:t>）</a:t>
            </a:r>
            <a:r>
              <a:rPr lang="zh-CN" altLang="en-US" sz="2000" kern="0" dirty="0">
                <a:solidFill>
                  <a:schemeClr val="tx1"/>
                </a:solidFill>
                <a:latin typeface="华文楷体" panose="02010600040101010101" charset="-122"/>
                <a:ea typeface="华文楷体" panose="02010600040101010101" charset="-122"/>
                <a:cs typeface="华文楷体" panose="02010600040101010101" charset="-122"/>
                <a:sym typeface="+mn-ea"/>
              </a:rPr>
              <a:t>如何利用信息评价的标准对查找到的信息资源进行评价？ </a:t>
            </a:r>
            <a:endParaRPr kumimoji="0" lang="zh-CN" altLang="en-US" sz="2000" b="0" i="0" u="none" strike="noStrike" kern="0" cap="none" spc="0" normalizeH="0" baseline="0" noProof="1" dirty="0">
              <a:solidFill>
                <a:schemeClr val="tx1"/>
              </a:solidFill>
              <a:latin typeface="华文楷体" panose="02010600040101010101" charset="-122"/>
              <a:ea typeface="华文楷体" panose="02010600040101010101" charset="-122"/>
              <a:cs typeface="华文楷体" panose="02010600040101010101" charset="-122"/>
            </a:endParaRPr>
          </a:p>
          <a:p>
            <a:pPr marR="0" indent="457200" algn="l" defTabSz="914400" rtl="0" fontAlgn="base">
              <a:lnSpc>
                <a:spcPct val="120000"/>
              </a:lnSpc>
              <a:spcBef>
                <a:spcPts val="0"/>
              </a:spcBef>
              <a:spcAft>
                <a:spcPct val="0"/>
              </a:spcAft>
              <a:buClrTx/>
              <a:buSzTx/>
              <a:buFont typeface="Arial" panose="020B0604020202020204" pitchFamily="34" charset="0"/>
              <a:buNone/>
            </a:pPr>
            <a:r>
              <a:rPr lang="zh-CN" altLang="en-US" sz="2000" kern="0" dirty="0">
                <a:solidFill>
                  <a:schemeClr val="tx1"/>
                </a:solidFill>
                <a:latin typeface="华文楷体" panose="02010600040101010101" charset="-122"/>
                <a:ea typeface="华文楷体" panose="02010600040101010101" charset="-122"/>
                <a:cs typeface="华文楷体" panose="02010600040101010101" charset="-122"/>
                <a:sym typeface="+mn-ea"/>
              </a:rPr>
              <a:t>（</a:t>
            </a:r>
            <a:r>
              <a:rPr lang="en-US" altLang="zh-CN" sz="2000" kern="0" dirty="0">
                <a:solidFill>
                  <a:schemeClr val="tx1"/>
                </a:solidFill>
                <a:latin typeface="华文楷体" panose="02010600040101010101" charset="-122"/>
                <a:ea typeface="华文楷体" panose="02010600040101010101" charset="-122"/>
                <a:cs typeface="华文楷体" panose="02010600040101010101" charset="-122"/>
                <a:sym typeface="+mn-ea"/>
              </a:rPr>
              <a:t>3</a:t>
            </a:r>
            <a:r>
              <a:rPr lang="zh-CN" altLang="en-US" sz="2000" kern="0" dirty="0">
                <a:solidFill>
                  <a:schemeClr val="tx1"/>
                </a:solidFill>
                <a:latin typeface="华文楷体" panose="02010600040101010101" charset="-122"/>
                <a:ea typeface="华文楷体" panose="02010600040101010101" charset="-122"/>
                <a:cs typeface="华文楷体" panose="02010600040101010101" charset="-122"/>
                <a:sym typeface="+mn-ea"/>
              </a:rPr>
              <a:t>）如何合理使用图书馆的信息资源？ </a:t>
            </a:r>
            <a:endParaRPr kumimoji="0" lang="zh-CN" altLang="en-US" sz="2000" b="0" i="0" u="none" strike="noStrike" kern="0" cap="none" spc="0" normalizeH="0" baseline="0" noProof="1" dirty="0">
              <a:solidFill>
                <a:schemeClr val="tx1"/>
              </a:solidFill>
              <a:latin typeface="华文楷体" panose="02010600040101010101" charset="-122"/>
              <a:ea typeface="华文楷体" panose="02010600040101010101" charset="-122"/>
              <a:cs typeface="华文楷体" panose="02010600040101010101" charset="-122"/>
            </a:endParaRPr>
          </a:p>
          <a:p>
            <a:pPr marR="0" indent="457200" algn="l" defTabSz="914400" rtl="0" fontAlgn="base">
              <a:lnSpc>
                <a:spcPct val="120000"/>
              </a:lnSpc>
              <a:spcBef>
                <a:spcPts val="0"/>
              </a:spcBef>
              <a:spcAft>
                <a:spcPct val="0"/>
              </a:spcAft>
              <a:buClrTx/>
              <a:buSzTx/>
              <a:buFont typeface="Arial" panose="020B0604020202020204" pitchFamily="34" charset="0"/>
              <a:buNone/>
            </a:pPr>
            <a:r>
              <a:rPr lang="zh-CN" altLang="en-US" sz="2000" kern="0" dirty="0">
                <a:solidFill>
                  <a:schemeClr val="tx1"/>
                </a:solidFill>
                <a:latin typeface="华文楷体" panose="02010600040101010101" charset="-122"/>
                <a:ea typeface="华文楷体" panose="02010600040101010101" charset="-122"/>
                <a:cs typeface="华文楷体" panose="02010600040101010101" charset="-122"/>
                <a:sym typeface="+mn-ea"/>
              </a:rPr>
              <a:t>（</a:t>
            </a:r>
            <a:r>
              <a:rPr lang="en-US" altLang="zh-CN" sz="2000" kern="0" dirty="0">
                <a:solidFill>
                  <a:schemeClr val="tx1"/>
                </a:solidFill>
                <a:latin typeface="华文楷体" panose="02010600040101010101" charset="-122"/>
                <a:ea typeface="华文楷体" panose="02010600040101010101" charset="-122"/>
                <a:cs typeface="华文楷体" panose="02010600040101010101" charset="-122"/>
                <a:sym typeface="+mn-ea"/>
              </a:rPr>
              <a:t>4</a:t>
            </a:r>
            <a:r>
              <a:rPr lang="zh-CN" altLang="en-US" sz="2000" kern="0" dirty="0">
                <a:solidFill>
                  <a:schemeClr val="tx1"/>
                </a:solidFill>
                <a:latin typeface="华文楷体" panose="02010600040101010101" charset="-122"/>
                <a:ea typeface="华文楷体" panose="02010600040101010101" charset="-122"/>
                <a:cs typeface="华文楷体" panose="02010600040101010101" charset="-122"/>
                <a:sym typeface="+mn-ea"/>
              </a:rPr>
              <a:t>）如何在你的文章中正确引用有参考价值的信息？ </a:t>
            </a:r>
            <a:endParaRPr kumimoji="0" lang="zh-CN" altLang="en-US" sz="2000" b="0" i="0" u="none" strike="noStrike" kern="0" cap="none" spc="0" normalizeH="0" baseline="0" noProof="1" dirty="0">
              <a:solidFill>
                <a:schemeClr val="tx1"/>
              </a:solidFill>
              <a:latin typeface="华文楷体" panose="02010600040101010101" charset="-122"/>
              <a:ea typeface="华文楷体" panose="02010600040101010101" charset="-122"/>
              <a:cs typeface="华文楷体" panose="02010600040101010101" charset="-122"/>
            </a:endParaRPr>
          </a:p>
          <a:p>
            <a:pPr marR="0" indent="457200" algn="l" defTabSz="914400" rtl="0" fontAlgn="base">
              <a:lnSpc>
                <a:spcPct val="120000"/>
              </a:lnSpc>
              <a:spcBef>
                <a:spcPts val="0"/>
              </a:spcBef>
              <a:spcAft>
                <a:spcPct val="0"/>
              </a:spcAft>
              <a:buClrTx/>
              <a:buSzTx/>
              <a:buFont typeface="Arial" panose="020B0604020202020204" pitchFamily="34" charset="0"/>
              <a:buNone/>
            </a:pPr>
            <a:r>
              <a:rPr lang="zh-CN" altLang="en-US" sz="2000" kern="0" dirty="0">
                <a:solidFill>
                  <a:schemeClr val="tx1"/>
                </a:solidFill>
                <a:latin typeface="华文楷体" panose="02010600040101010101" charset="-122"/>
                <a:ea typeface="华文楷体" panose="02010600040101010101" charset="-122"/>
                <a:cs typeface="华文楷体" panose="02010600040101010101" charset="-122"/>
                <a:sym typeface="+mn-ea"/>
              </a:rPr>
              <a:t>（</a:t>
            </a:r>
            <a:r>
              <a:rPr lang="en-US" altLang="zh-CN" sz="2000" kern="0" dirty="0">
                <a:solidFill>
                  <a:schemeClr val="tx1"/>
                </a:solidFill>
                <a:latin typeface="华文楷体" panose="02010600040101010101" charset="-122"/>
                <a:ea typeface="华文楷体" panose="02010600040101010101" charset="-122"/>
                <a:cs typeface="华文楷体" panose="02010600040101010101" charset="-122"/>
                <a:sym typeface="+mn-ea"/>
              </a:rPr>
              <a:t>5</a:t>
            </a:r>
            <a:r>
              <a:rPr lang="zh-CN" altLang="en-US" sz="2000" kern="0" dirty="0">
                <a:solidFill>
                  <a:schemeClr val="tx1"/>
                </a:solidFill>
                <a:latin typeface="华文楷体" panose="02010600040101010101" charset="-122"/>
                <a:ea typeface="华文楷体" panose="02010600040101010101" charset="-122"/>
                <a:cs typeface="华文楷体" panose="02010600040101010101" charset="-122"/>
                <a:sym typeface="+mn-ea"/>
              </a:rPr>
              <a:t>）如何正确利用信息，避免侵犯知识产权？</a:t>
            </a:r>
            <a:r>
              <a:rPr lang="zh-CN" altLang="en-US" sz="2000" kern="0" dirty="0">
                <a:solidFill>
                  <a:srgbClr val="155331"/>
                </a:solidFill>
                <a:sym typeface="+mn-ea"/>
              </a:rPr>
              <a:t> </a:t>
            </a:r>
            <a:endParaRPr kumimoji="0" lang="zh-CN" altLang="en-US" sz="2000" b="0" i="0" u="none" strike="noStrike" kern="0" cap="none" spc="0" normalizeH="0" baseline="0" noProof="1" dirty="0">
              <a:solidFill>
                <a:srgbClr val="155331"/>
              </a:solidFill>
              <a:latin typeface="+mn-lt"/>
              <a:ea typeface="+mn-ea"/>
              <a:cs typeface="+mn-cs"/>
            </a:endParaRPr>
          </a:p>
          <a:p>
            <a:pPr eaLnBrk="1" hangingPunct="1">
              <a:lnSpc>
                <a:spcPct val="80000"/>
              </a:lnSpc>
              <a:spcBef>
                <a:spcPct val="0"/>
              </a:spcBef>
              <a:buNone/>
            </a:pPr>
            <a:endParaRPr lang="zh-CN" altLang="en-US" sz="2000" dirty="0">
              <a:latin typeface="华文楷体" panose="02010600040101010101" charset="-122"/>
              <a:ea typeface="华文楷体" panose="02010600040101010101" charset="-122"/>
              <a:cs typeface="华文楷体" panose="02010600040101010101" charset="-122"/>
            </a:endParaRPr>
          </a:p>
          <a:p>
            <a:pPr indent="0" fontAlgn="auto">
              <a:spcAft>
                <a:spcPts val="0"/>
              </a:spcAft>
              <a:buClr>
                <a:srgbClr val="FF6BB5"/>
              </a:buClr>
              <a:buFont typeface="Wingdings" panose="05000000000000000000" pitchFamily="2" charset="2"/>
              <a:buNone/>
            </a:pPr>
            <a:endParaRPr lang="zh-CN" altLang="en-US" sz="2000" b="1" dirty="0">
              <a:solidFill>
                <a:schemeClr val="tx1"/>
              </a:solidFill>
              <a:latin typeface="华文楷体" panose="02010600040101010101" charset="-122"/>
              <a:ea typeface="华文楷体" panose="02010600040101010101" charset="-122"/>
              <a:cs typeface="华文楷体" panose="02010600040101010101"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Bottom)">
                                      <p:cBhvr>
                                        <p:cTn id="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 descr="D:\1稻壳模板\ppt\2016.4\小清新水彩花卉毕业答辩模板\未标题-5.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36971" y="-98774"/>
            <a:ext cx="911574" cy="971998"/>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39"/>
          <p:cNvSpPr>
            <a:spLocks noChangeArrowheads="1"/>
          </p:cNvSpPr>
          <p:nvPr/>
        </p:nvSpPr>
        <p:spPr bwMode="auto">
          <a:xfrm>
            <a:off x="971550" y="628015"/>
            <a:ext cx="3892550" cy="307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anose="020B0604020202020204" pitchFamily="34" charset="0"/>
              <a:buNone/>
            </a:pPr>
            <a:r>
              <a:rPr lang="zh-CN" altLang="en-US" sz="2000" dirty="0" smtClean="0">
                <a:solidFill>
                  <a:schemeClr val="bg1">
                    <a:lumMod val="50000"/>
                  </a:schemeClr>
                </a:solidFill>
                <a:latin typeface="微软雅黑 Light" panose="020B0502040204020203" pitchFamily="34" charset="-122"/>
                <a:ea typeface="微软雅黑 Light" panose="020B0502040204020203" pitchFamily="34" charset="-122"/>
                <a:sym typeface="+mn-ea"/>
              </a:rPr>
              <a:t>三、信息检索语言（检索标识</a:t>
            </a:r>
            <a:r>
              <a:rPr lang="zh-CN" altLang="en-US" sz="2000" dirty="0" smtClean="0">
                <a:solidFill>
                  <a:schemeClr val="bg1">
                    <a:lumMod val="50000"/>
                  </a:schemeClr>
                </a:solidFill>
                <a:latin typeface="微软雅黑 Light" panose="020B0502040204020203" pitchFamily="34" charset="-122"/>
                <a:ea typeface="微软雅黑 Light" panose="020B0502040204020203" pitchFamily="34" charset="-122"/>
                <a:sym typeface="+mn-ea"/>
              </a:rPr>
              <a:t>系统）</a:t>
            </a:r>
            <a:endParaRPr lang="zh-CN" altLang="en-US" sz="2000" dirty="0" smtClean="0">
              <a:solidFill>
                <a:schemeClr val="bg1">
                  <a:lumMod val="50000"/>
                </a:schemeClr>
              </a:solidFill>
              <a:latin typeface="微软雅黑 Light" panose="020B0502040204020203" pitchFamily="34" charset="-122"/>
              <a:ea typeface="微软雅黑 Light" panose="020B0502040204020203" pitchFamily="34" charset="-122"/>
              <a:sym typeface="+mn-ea"/>
            </a:endParaRPr>
          </a:p>
        </p:txBody>
      </p:sp>
      <p:sp>
        <p:nvSpPr>
          <p:cNvPr id="28" name="Rectangle 21"/>
          <p:cNvSpPr>
            <a:spLocks noChangeArrowheads="1"/>
          </p:cNvSpPr>
          <p:nvPr/>
        </p:nvSpPr>
        <p:spPr bwMode="auto">
          <a:xfrm>
            <a:off x="738505" y="1203960"/>
            <a:ext cx="7425055" cy="3751580"/>
          </a:xfrm>
          <a:prstGeom prst="rect">
            <a:avLst/>
          </a:prstGeom>
          <a:solidFill>
            <a:schemeClr val="bg1">
              <a:lumMod val="95000"/>
              <a:alpha val="50000"/>
            </a:schemeClr>
          </a:solidFill>
          <a:ln>
            <a:noFill/>
          </a:ln>
        </p:spPr>
        <p:txBody>
          <a:bodyPr/>
          <a:lstStyle/>
          <a:p>
            <a:endParaRPr lang="zh-CN" altLang="en-US">
              <a:solidFill>
                <a:prstClr val="black"/>
              </a:solidFill>
            </a:endParaRPr>
          </a:p>
        </p:txBody>
      </p:sp>
      <p:sp>
        <p:nvSpPr>
          <p:cNvPr id="29" name="Rectangle 11"/>
          <p:cNvSpPr>
            <a:spLocks noChangeArrowheads="1"/>
          </p:cNvSpPr>
          <p:nvPr/>
        </p:nvSpPr>
        <p:spPr bwMode="auto">
          <a:xfrm>
            <a:off x="971550" y="1275715"/>
            <a:ext cx="7191375" cy="258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oAutofit/>
          </a:bodyPr>
          <a:lstStyle/>
          <a:p>
            <a:pPr indent="457200" fontAlgn="auto">
              <a:lnSpc>
                <a:spcPct val="130000"/>
              </a:lnSpc>
            </a:pPr>
            <a:r>
              <a:rPr lang="zh-CN" altLang="en-US" sz="2000" dirty="0">
                <a:latin typeface="华文楷体" panose="02010600040101010101" charset="-122"/>
                <a:ea typeface="华文楷体" panose="02010600040101010101" charset="-122"/>
                <a:cs typeface="华文楷体" panose="02010600040101010101" charset="-122"/>
                <a:sym typeface="+mn-ea"/>
              </a:rPr>
              <a:t>一般来讲，评价信息从以下</a:t>
            </a:r>
            <a:r>
              <a:rPr lang="zh-CN" altLang="en-US" sz="2000" dirty="0">
                <a:latin typeface="华文楷体" panose="02010600040101010101" charset="-122"/>
                <a:ea typeface="华文楷体" panose="02010600040101010101" charset="-122"/>
                <a:cs typeface="华文楷体" panose="02010600040101010101" charset="-122"/>
                <a:sym typeface="+mn-ea"/>
              </a:rPr>
              <a:t>五个方面进行：</a:t>
            </a:r>
            <a:endParaRPr lang="zh-CN" altLang="en-US" sz="2000" dirty="0">
              <a:latin typeface="华文楷体" panose="02010600040101010101" charset="-122"/>
              <a:ea typeface="华文楷体" panose="02010600040101010101" charset="-122"/>
              <a:cs typeface="华文楷体" panose="02010600040101010101" charset="-122"/>
            </a:endParaRPr>
          </a:p>
          <a:p>
            <a:pPr lvl="1" indent="457200" fontAlgn="auto">
              <a:lnSpc>
                <a:spcPct val="130000"/>
              </a:lnSpc>
            </a:pPr>
            <a:r>
              <a:rPr lang="zh-CN" altLang="en-US" sz="2000" dirty="0">
                <a:latin typeface="华文楷体" panose="02010600040101010101" charset="-122"/>
                <a:ea typeface="华文楷体" panose="02010600040101010101" charset="-122"/>
                <a:cs typeface="华文楷体" panose="02010600040101010101" charset="-122"/>
                <a:sym typeface="+mn-ea"/>
              </a:rPr>
              <a:t>作者 </a:t>
            </a:r>
            <a:endParaRPr lang="zh-CN" altLang="en-US" sz="2000" dirty="0">
              <a:latin typeface="华文楷体" panose="02010600040101010101" charset="-122"/>
              <a:ea typeface="华文楷体" panose="02010600040101010101" charset="-122"/>
              <a:cs typeface="华文楷体" panose="02010600040101010101" charset="-122"/>
              <a:sym typeface="+mn-ea"/>
            </a:endParaRPr>
          </a:p>
          <a:p>
            <a:pPr lvl="1" indent="457200" fontAlgn="auto">
              <a:lnSpc>
                <a:spcPct val="130000"/>
              </a:lnSpc>
            </a:pPr>
            <a:r>
              <a:rPr lang="zh-CN" altLang="en-US" sz="2000" dirty="0">
                <a:latin typeface="华文楷体" panose="02010600040101010101" charset="-122"/>
                <a:ea typeface="华文楷体" panose="02010600040101010101" charset="-122"/>
                <a:cs typeface="华文楷体" panose="02010600040101010101" charset="-122"/>
                <a:sym typeface="+mn-ea"/>
              </a:rPr>
              <a:t>出版年代 </a:t>
            </a:r>
            <a:endParaRPr lang="zh-CN" altLang="en-US" sz="2000" dirty="0">
              <a:latin typeface="华文楷体" panose="02010600040101010101" charset="-122"/>
              <a:ea typeface="华文楷体" panose="02010600040101010101" charset="-122"/>
              <a:cs typeface="华文楷体" panose="02010600040101010101" charset="-122"/>
            </a:endParaRPr>
          </a:p>
          <a:p>
            <a:pPr lvl="1" indent="457200" fontAlgn="auto">
              <a:lnSpc>
                <a:spcPct val="130000"/>
              </a:lnSpc>
            </a:pPr>
            <a:r>
              <a:rPr lang="zh-CN" altLang="en-US" sz="2000" dirty="0">
                <a:latin typeface="华文楷体" panose="02010600040101010101" charset="-122"/>
                <a:ea typeface="华文楷体" panose="02010600040101010101" charset="-122"/>
                <a:cs typeface="华文楷体" panose="02010600040101010101" charset="-122"/>
                <a:sym typeface="+mn-ea"/>
              </a:rPr>
              <a:t>出版者 </a:t>
            </a:r>
            <a:endParaRPr lang="zh-CN" altLang="en-US" sz="2000" dirty="0">
              <a:latin typeface="华文楷体" panose="02010600040101010101" charset="-122"/>
              <a:ea typeface="华文楷体" panose="02010600040101010101" charset="-122"/>
              <a:cs typeface="华文楷体" panose="02010600040101010101" charset="-122"/>
            </a:endParaRPr>
          </a:p>
          <a:p>
            <a:pPr lvl="1" indent="457200" fontAlgn="auto">
              <a:lnSpc>
                <a:spcPct val="130000"/>
              </a:lnSpc>
            </a:pPr>
            <a:r>
              <a:rPr lang="zh-CN" altLang="en-US" sz="2000" dirty="0">
                <a:latin typeface="华文楷体" panose="02010600040101010101" charset="-122"/>
                <a:ea typeface="华文楷体" panose="02010600040101010101" charset="-122"/>
                <a:cs typeface="华文楷体" panose="02010600040101010101" charset="-122"/>
                <a:sym typeface="+mn-ea"/>
              </a:rPr>
              <a:t>他人对文章的评论 </a:t>
            </a:r>
            <a:endParaRPr lang="zh-CN" altLang="en-US" sz="2000" dirty="0">
              <a:latin typeface="华文楷体" panose="02010600040101010101" charset="-122"/>
              <a:ea typeface="华文楷体" panose="02010600040101010101" charset="-122"/>
              <a:cs typeface="华文楷体" panose="02010600040101010101" charset="-122"/>
            </a:endParaRPr>
          </a:p>
          <a:p>
            <a:pPr lvl="1" indent="457200" fontAlgn="auto">
              <a:lnSpc>
                <a:spcPct val="130000"/>
              </a:lnSpc>
            </a:pPr>
            <a:r>
              <a:rPr lang="zh-CN" altLang="en-US" sz="2000" dirty="0">
                <a:latin typeface="华文楷体" panose="02010600040101010101" charset="-122"/>
                <a:ea typeface="华文楷体" panose="02010600040101010101" charset="-122"/>
                <a:cs typeface="华文楷体" panose="02010600040101010101" charset="-122"/>
                <a:sym typeface="+mn-ea"/>
              </a:rPr>
              <a:t>内容 </a:t>
            </a:r>
            <a:endParaRPr lang="zh-CN" altLang="en-US" sz="2000" dirty="0">
              <a:latin typeface="华文楷体" panose="02010600040101010101" charset="-122"/>
              <a:ea typeface="华文楷体" panose="02010600040101010101" charset="-122"/>
              <a:cs typeface="华文楷体" panose="02010600040101010101" charset="-122"/>
            </a:endParaRPr>
          </a:p>
          <a:p>
            <a:pPr eaLnBrk="1" hangingPunct="1"/>
            <a:endParaRPr lang="zh-CN" altLang="zh-CN" sz="2000" dirty="0"/>
          </a:p>
          <a:p>
            <a:pPr eaLnBrk="1" hangingPunct="1">
              <a:lnSpc>
                <a:spcPct val="80000"/>
              </a:lnSpc>
              <a:spcBef>
                <a:spcPct val="0"/>
              </a:spcBef>
              <a:buNone/>
            </a:pPr>
            <a:endParaRPr lang="zh-CN" altLang="en-US" sz="2000" dirty="0">
              <a:latin typeface="华文楷体" panose="02010600040101010101" charset="-122"/>
              <a:ea typeface="华文楷体" panose="02010600040101010101" charset="-122"/>
              <a:cs typeface="华文楷体" panose="02010600040101010101" charset="-122"/>
            </a:endParaRPr>
          </a:p>
          <a:p>
            <a:pPr indent="0" fontAlgn="auto">
              <a:spcAft>
                <a:spcPts val="0"/>
              </a:spcAft>
              <a:buClr>
                <a:srgbClr val="FF6BB5"/>
              </a:buClr>
              <a:buFont typeface="Wingdings" panose="05000000000000000000" pitchFamily="2" charset="2"/>
              <a:buNone/>
            </a:pPr>
            <a:endParaRPr lang="zh-CN" altLang="en-US" sz="2000" b="1" dirty="0">
              <a:solidFill>
                <a:schemeClr val="tx1"/>
              </a:solidFill>
              <a:latin typeface="华文楷体" panose="02010600040101010101" charset="-122"/>
              <a:ea typeface="华文楷体" panose="02010600040101010101" charset="-122"/>
              <a:cs typeface="华文楷体" panose="02010600040101010101"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Bottom)">
                                      <p:cBhvr>
                                        <p:cTn id="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 descr="D:\1稻壳模板\ppt\2016.4\小清新水彩花卉毕业答辩模板\未标题-5.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36971" y="-98774"/>
            <a:ext cx="911574" cy="971998"/>
          </a:xfrm>
          <a:prstGeom prst="rect">
            <a:avLst/>
          </a:prstGeom>
          <a:noFill/>
          <a:extLst>
            <a:ext uri="{909E8E84-426E-40DD-AFC4-6F175D3DCCD1}">
              <a14:hiddenFill xmlns:a14="http://schemas.microsoft.com/office/drawing/2010/main">
                <a:solidFill>
                  <a:srgbClr val="FFFFFF"/>
                </a:solidFill>
              </a14:hiddenFill>
            </a:ext>
          </a:extLst>
        </p:spPr>
      </p:pic>
      <p:sp>
        <p:nvSpPr>
          <p:cNvPr id="28" name="Rectangle 21"/>
          <p:cNvSpPr>
            <a:spLocks noChangeArrowheads="1"/>
          </p:cNvSpPr>
          <p:nvPr/>
        </p:nvSpPr>
        <p:spPr bwMode="auto">
          <a:xfrm>
            <a:off x="247015" y="922020"/>
            <a:ext cx="8704580" cy="4082415"/>
          </a:xfrm>
          <a:prstGeom prst="rect">
            <a:avLst/>
          </a:prstGeom>
          <a:solidFill>
            <a:schemeClr val="bg1">
              <a:lumMod val="95000"/>
              <a:alpha val="50000"/>
            </a:schemeClr>
          </a:solidFill>
          <a:ln>
            <a:noFill/>
          </a:ln>
        </p:spPr>
        <p:txBody>
          <a:bodyPr/>
          <a:lstStyle/>
          <a:p>
            <a:endParaRPr lang="zh-CN" altLang="en-US">
              <a:solidFill>
                <a:prstClr val="black"/>
              </a:solidFill>
            </a:endParaRPr>
          </a:p>
        </p:txBody>
      </p:sp>
      <p:sp>
        <p:nvSpPr>
          <p:cNvPr id="29" name="Rectangle 11"/>
          <p:cNvSpPr>
            <a:spLocks noChangeArrowheads="1"/>
          </p:cNvSpPr>
          <p:nvPr/>
        </p:nvSpPr>
        <p:spPr bwMode="auto">
          <a:xfrm>
            <a:off x="401955" y="1059180"/>
            <a:ext cx="8399780" cy="3627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oAutofit/>
          </a:bodyPr>
          <a:lstStyle/>
          <a:p>
            <a:pPr indent="457200" fontAlgn="auto">
              <a:lnSpc>
                <a:spcPct val="110000"/>
              </a:lnSpc>
              <a:buNone/>
            </a:pPr>
            <a:r>
              <a:rPr lang="zh-CN" altLang="en-US" sz="2000" dirty="0">
                <a:latin typeface="华文楷体" panose="02010600040101010101" charset="-122"/>
                <a:ea typeface="华文楷体" panose="02010600040101010101" charset="-122"/>
                <a:cs typeface="华文楷体" panose="02010600040101010101" charset="-122"/>
                <a:sym typeface="+mn-ea"/>
              </a:rPr>
              <a:t>一方面，由于在可获得的信息中有大量不准确的、不真实的、有偏见的信息，因此确认你找到的信息来源是真实的、可证实的就显得尤为重要。</a:t>
            </a:r>
            <a:endParaRPr lang="zh-CN" altLang="en-US" sz="2000" dirty="0">
              <a:latin typeface="华文楷体" panose="02010600040101010101" charset="-122"/>
              <a:ea typeface="华文楷体" panose="02010600040101010101" charset="-122"/>
              <a:cs typeface="华文楷体" panose="02010600040101010101" charset="-122"/>
              <a:sym typeface="+mn-ea"/>
            </a:endParaRPr>
          </a:p>
          <a:p>
            <a:pPr indent="457200" fontAlgn="auto">
              <a:lnSpc>
                <a:spcPct val="110000"/>
              </a:lnSpc>
              <a:buNone/>
            </a:pPr>
            <a:r>
              <a:rPr lang="zh-CN" altLang="en-US" sz="2000" dirty="0">
                <a:latin typeface="华文楷体" panose="02010600040101010101" charset="-122"/>
                <a:ea typeface="华文楷体" panose="02010600040101010101" charset="-122"/>
                <a:cs typeface="华文楷体" panose="02010600040101010101" charset="-122"/>
                <a:sym typeface="+mn-ea"/>
              </a:rPr>
              <a:t>另一方面，获得的信息是否有用，对你的研究是否有帮助，也是评价信息资源时应该考虑的重要问题。 </a:t>
            </a:r>
            <a:endParaRPr lang="zh-CN" altLang="en-US" sz="2000" b="1" dirty="0">
              <a:latin typeface="华文楷体" panose="02010600040101010101" charset="-122"/>
              <a:ea typeface="华文楷体" panose="02010600040101010101" charset="-122"/>
              <a:cs typeface="华文楷体" panose="02010600040101010101" charset="-122"/>
            </a:endParaRPr>
          </a:p>
          <a:p>
            <a:pPr indent="457200" fontAlgn="auto">
              <a:lnSpc>
                <a:spcPct val="110000"/>
              </a:lnSpc>
              <a:buNone/>
            </a:pPr>
            <a:r>
              <a:rPr lang="zh-CN" altLang="en-US" sz="2000" b="1" dirty="0">
                <a:solidFill>
                  <a:srgbClr val="FF0066"/>
                </a:solidFill>
                <a:latin typeface="华文楷体" panose="02010600040101010101" charset="-122"/>
                <a:ea typeface="华文楷体" panose="02010600040101010101" charset="-122"/>
                <a:cs typeface="华文楷体" panose="02010600040101010101" charset="-122"/>
                <a:sym typeface="+mn-ea"/>
              </a:rPr>
              <a:t>值得注意的是</a:t>
            </a:r>
            <a:r>
              <a:rPr lang="zh-CN" altLang="en-US" sz="2000" b="1" dirty="0">
                <a:latin typeface="华文楷体" panose="02010600040101010101" charset="-122"/>
                <a:ea typeface="华文楷体" panose="02010600040101010101" charset="-122"/>
                <a:cs typeface="华文楷体" panose="02010600040101010101" charset="-122"/>
                <a:sym typeface="+mn-ea"/>
              </a:rPr>
              <a:t>：</a:t>
            </a:r>
            <a:endParaRPr lang="zh-CN" altLang="en-US" sz="2000" dirty="0">
              <a:latin typeface="华文楷体" panose="02010600040101010101" charset="-122"/>
              <a:ea typeface="华文楷体" panose="02010600040101010101" charset="-122"/>
              <a:cs typeface="华文楷体" panose="02010600040101010101" charset="-122"/>
            </a:endParaRPr>
          </a:p>
          <a:p>
            <a:pPr indent="457200" fontAlgn="auto">
              <a:lnSpc>
                <a:spcPct val="110000"/>
              </a:lnSpc>
              <a:buNone/>
            </a:pPr>
            <a:r>
              <a:rPr lang="zh-CN" altLang="en-US" sz="2000" dirty="0">
                <a:solidFill>
                  <a:schemeClr val="tx1"/>
                </a:solidFill>
                <a:latin typeface="华文楷体" panose="02010600040101010101" charset="-122"/>
                <a:ea typeface="华文楷体" panose="02010600040101010101" charset="-122"/>
                <a:cs typeface="华文楷体" panose="02010600040101010101" charset="-122"/>
                <a:sym typeface="+mn-ea"/>
              </a:rPr>
              <a:t>图书馆中的资源通常更容易评价</a:t>
            </a:r>
            <a:r>
              <a:rPr lang="zh-CN" altLang="en-US" sz="2000" dirty="0">
                <a:latin typeface="华文楷体" panose="02010600040101010101" charset="-122"/>
                <a:ea typeface="华文楷体" panose="02010600040101010101" charset="-122"/>
                <a:cs typeface="华文楷体" panose="02010600040101010101" charset="-122"/>
                <a:sym typeface="+mn-ea"/>
              </a:rPr>
              <a:t>，因为当你看到它们时，这些资源已经被审查、评价过两次了。首先，作者和编辑要确定信息是准确的，然后图书馆员要确定该资料是否适合图书馆收藏。而对于网上资源通常没有经过这样的审查，因此需要你更仔细地评价。目前，许多图书馆员对网上资源按照专题进行收集、整理、评价后做成网络资源导航，对大家有一定的帮助。</a:t>
            </a:r>
            <a:endParaRPr lang="zh-CN" altLang="en-US" sz="2000" dirty="0">
              <a:latin typeface="华文楷体" panose="02010600040101010101" charset="-122"/>
              <a:ea typeface="华文楷体" panose="02010600040101010101" charset="-122"/>
              <a:cs typeface="华文楷体" panose="02010600040101010101" charset="-122"/>
            </a:endParaRPr>
          </a:p>
          <a:p>
            <a:pPr indent="0" fontAlgn="auto">
              <a:lnSpc>
                <a:spcPct val="110000"/>
              </a:lnSpc>
              <a:spcBef>
                <a:spcPct val="0"/>
              </a:spcBef>
              <a:buNone/>
            </a:pPr>
            <a:endParaRPr lang="zh-CN" altLang="en-US" sz="2000" dirty="0">
              <a:latin typeface="华文楷体" panose="02010600040101010101" charset="-122"/>
              <a:ea typeface="华文楷体" panose="02010600040101010101" charset="-122"/>
              <a:cs typeface="华文楷体" panose="02010600040101010101" charset="-122"/>
            </a:endParaRPr>
          </a:p>
          <a:p>
            <a:pPr indent="0" fontAlgn="auto">
              <a:spcAft>
                <a:spcPts val="0"/>
              </a:spcAft>
              <a:buClr>
                <a:srgbClr val="FF6BB5"/>
              </a:buClr>
              <a:buFont typeface="Wingdings" panose="05000000000000000000" pitchFamily="2" charset="2"/>
              <a:buNone/>
            </a:pPr>
            <a:endParaRPr lang="zh-CN" altLang="en-US" sz="2000" b="1" dirty="0">
              <a:solidFill>
                <a:schemeClr val="tx1"/>
              </a:solidFill>
              <a:latin typeface="华文楷体" panose="02010600040101010101" charset="-122"/>
              <a:ea typeface="华文楷体" panose="02010600040101010101" charset="-122"/>
              <a:cs typeface="华文楷体" panose="02010600040101010101" charset="-122"/>
              <a:sym typeface="Arial" panose="020B0604020202020204" pitchFamily="34" charset="0"/>
            </a:endParaRPr>
          </a:p>
        </p:txBody>
      </p:sp>
      <p:sp>
        <p:nvSpPr>
          <p:cNvPr id="2" name="文本框 1"/>
          <p:cNvSpPr txBox="1"/>
          <p:nvPr/>
        </p:nvSpPr>
        <p:spPr>
          <a:xfrm>
            <a:off x="467995" y="411480"/>
            <a:ext cx="7369175" cy="398780"/>
          </a:xfrm>
          <a:prstGeom prst="rect">
            <a:avLst/>
          </a:prstGeom>
          <a:noFill/>
        </p:spPr>
        <p:txBody>
          <a:bodyPr wrap="square" rtlCol="0" anchor="t">
            <a:spAutoFit/>
          </a:bodyPr>
          <a:p>
            <a:r>
              <a:rPr lang="zh-CN" altLang="en-US" sz="2000" kern="0" dirty="0">
                <a:latin typeface="华文楷体" panose="02010600040101010101" charset="-122"/>
                <a:ea typeface="华文楷体" panose="02010600040101010101" charset="-122"/>
                <a:cs typeface="华文楷体" panose="02010600040101010101" charset="-122"/>
                <a:sym typeface="+mn-ea"/>
              </a:rPr>
              <a:t>（</a:t>
            </a:r>
            <a:r>
              <a:rPr lang="en-US" altLang="zh-CN" sz="2000" kern="0" dirty="0">
                <a:latin typeface="华文楷体" panose="02010600040101010101" charset="-122"/>
                <a:ea typeface="华文楷体" panose="02010600040101010101" charset="-122"/>
                <a:cs typeface="华文楷体" panose="02010600040101010101" charset="-122"/>
                <a:sym typeface="+mn-ea"/>
              </a:rPr>
              <a:t>2</a:t>
            </a:r>
            <a:r>
              <a:rPr lang="zh-CN" altLang="en-US" sz="2000" kern="0" dirty="0">
                <a:latin typeface="华文楷体" panose="02010600040101010101" charset="-122"/>
                <a:ea typeface="华文楷体" panose="02010600040101010101" charset="-122"/>
                <a:cs typeface="华文楷体" panose="02010600040101010101" charset="-122"/>
                <a:sym typeface="+mn-ea"/>
              </a:rPr>
              <a:t>）评价信息考虑的</a:t>
            </a:r>
            <a:r>
              <a:rPr lang="zh-CN" altLang="en-US" sz="2000" kern="0" dirty="0">
                <a:latin typeface="华文楷体" panose="02010600040101010101" charset="-122"/>
                <a:ea typeface="华文楷体" panose="02010600040101010101" charset="-122"/>
                <a:cs typeface="华文楷体" panose="02010600040101010101" charset="-122"/>
                <a:sym typeface="+mn-ea"/>
              </a:rPr>
              <a:t>问题</a:t>
            </a:r>
            <a:endParaRPr lang="zh-CN" altLang="en-US" sz="2000" kern="0" dirty="0">
              <a:latin typeface="华文楷体" panose="02010600040101010101" charset="-122"/>
              <a:ea typeface="华文楷体" panose="02010600040101010101" charset="-122"/>
              <a:cs typeface="华文楷体" panose="02010600040101010101"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Bottom)">
                                      <p:cBhvr>
                                        <p:cTn id="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 descr="D:\1稻壳模板\ppt\2016.4\小清新水彩花卉毕业答辩模板\未标题-5.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36971" y="-98774"/>
            <a:ext cx="911574" cy="971998"/>
          </a:xfrm>
          <a:prstGeom prst="rect">
            <a:avLst/>
          </a:prstGeom>
          <a:noFill/>
          <a:extLst>
            <a:ext uri="{909E8E84-426E-40DD-AFC4-6F175D3DCCD1}">
              <a14:hiddenFill xmlns:a14="http://schemas.microsoft.com/office/drawing/2010/main">
                <a:solidFill>
                  <a:srgbClr val="FFFFFF"/>
                </a:solidFill>
              </a14:hiddenFill>
            </a:ext>
          </a:extLst>
        </p:spPr>
      </p:pic>
      <p:sp>
        <p:nvSpPr>
          <p:cNvPr id="28" name="Rectangle 21"/>
          <p:cNvSpPr>
            <a:spLocks noChangeArrowheads="1"/>
          </p:cNvSpPr>
          <p:nvPr/>
        </p:nvSpPr>
        <p:spPr bwMode="auto">
          <a:xfrm>
            <a:off x="757555" y="1203960"/>
            <a:ext cx="7406005" cy="2668905"/>
          </a:xfrm>
          <a:prstGeom prst="rect">
            <a:avLst/>
          </a:prstGeom>
          <a:solidFill>
            <a:schemeClr val="bg1">
              <a:lumMod val="95000"/>
              <a:alpha val="50000"/>
            </a:schemeClr>
          </a:solidFill>
          <a:ln>
            <a:noFill/>
          </a:ln>
        </p:spPr>
        <p:txBody>
          <a:bodyPr/>
          <a:lstStyle/>
          <a:p>
            <a:endParaRPr lang="zh-CN" altLang="en-US">
              <a:solidFill>
                <a:prstClr val="black"/>
              </a:solidFill>
            </a:endParaRPr>
          </a:p>
        </p:txBody>
      </p:sp>
      <p:sp>
        <p:nvSpPr>
          <p:cNvPr id="29" name="Rectangle 11"/>
          <p:cNvSpPr>
            <a:spLocks noChangeArrowheads="1"/>
          </p:cNvSpPr>
          <p:nvPr/>
        </p:nvSpPr>
        <p:spPr bwMode="auto">
          <a:xfrm>
            <a:off x="827405" y="1491615"/>
            <a:ext cx="7191375" cy="258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oAutofit/>
          </a:bodyPr>
          <a:lstStyle/>
          <a:p>
            <a:pPr indent="457200" fontAlgn="auto">
              <a:lnSpc>
                <a:spcPct val="130000"/>
              </a:lnSpc>
              <a:buNone/>
            </a:pPr>
            <a:r>
              <a:rPr lang="zh-CN" altLang="en-US" sz="2000" dirty="0">
                <a:latin typeface="华文楷体" panose="02010600040101010101" charset="-122"/>
                <a:ea typeface="华文楷体" panose="02010600040101010101" charset="-122"/>
                <a:cs typeface="华文楷体" panose="02010600040101010101" charset="-122"/>
                <a:sym typeface="+mn-ea"/>
              </a:rPr>
              <a:t>当对信息进行评价和选择之后，你必须要合理地利用它们，应该做到：</a:t>
            </a:r>
            <a:endParaRPr lang="zh-CN" altLang="en-US" sz="2000" dirty="0">
              <a:latin typeface="华文楷体" panose="02010600040101010101" charset="-122"/>
              <a:ea typeface="华文楷体" panose="02010600040101010101" charset="-122"/>
              <a:cs typeface="华文楷体" panose="02010600040101010101" charset="-122"/>
            </a:endParaRPr>
          </a:p>
          <a:p>
            <a:pPr indent="457200" fontAlgn="auto">
              <a:lnSpc>
                <a:spcPct val="130000"/>
              </a:lnSpc>
              <a:buNone/>
            </a:pPr>
            <a:r>
              <a:rPr lang="zh-CN" altLang="zh-CN" sz="2000" dirty="0">
                <a:latin typeface="华文楷体" panose="02010600040101010101" charset="-122"/>
                <a:ea typeface="华文楷体" panose="02010600040101010101" charset="-122"/>
                <a:cs typeface="华文楷体" panose="02010600040101010101" charset="-122"/>
                <a:sym typeface="+mn-ea"/>
              </a:rPr>
              <a:t>1. </a:t>
            </a:r>
            <a:r>
              <a:rPr lang="zh-CN" altLang="en-US" sz="2000" dirty="0">
                <a:latin typeface="华文楷体" panose="02010600040101010101" charset="-122"/>
                <a:ea typeface="华文楷体" panose="02010600040101010101" charset="-122"/>
                <a:cs typeface="华文楷体" panose="02010600040101010101" charset="-122"/>
                <a:sym typeface="+mn-ea"/>
              </a:rPr>
              <a:t>遵守图书馆合理使用</a:t>
            </a:r>
            <a:r>
              <a:rPr lang="zh-CN" altLang="en-US" sz="2000" dirty="0">
                <a:latin typeface="华文楷体" panose="02010600040101010101" charset="-122"/>
                <a:ea typeface="华文楷体" panose="02010600040101010101" charset="-122"/>
                <a:cs typeface="华文楷体" panose="02010600040101010101" charset="-122"/>
                <a:sym typeface="+mn-ea"/>
                <a:hlinkClick r:id="rId2"/>
              </a:rPr>
              <a:t>电子资源的版权公告</a:t>
            </a:r>
            <a:endParaRPr lang="zh-CN" altLang="en-US" sz="2000" dirty="0">
              <a:latin typeface="华文楷体" panose="02010600040101010101" charset="-122"/>
              <a:ea typeface="华文楷体" panose="02010600040101010101" charset="-122"/>
              <a:cs typeface="华文楷体" panose="02010600040101010101" charset="-122"/>
            </a:endParaRPr>
          </a:p>
          <a:p>
            <a:pPr indent="457200" fontAlgn="auto">
              <a:lnSpc>
                <a:spcPct val="130000"/>
              </a:lnSpc>
              <a:buNone/>
            </a:pPr>
            <a:r>
              <a:rPr lang="zh-CN" altLang="zh-CN" sz="2000" dirty="0">
                <a:latin typeface="华文楷体" panose="02010600040101010101" charset="-122"/>
                <a:ea typeface="华文楷体" panose="02010600040101010101" charset="-122"/>
                <a:cs typeface="华文楷体" panose="02010600040101010101" charset="-122"/>
                <a:sym typeface="+mn-ea"/>
              </a:rPr>
              <a:t>2. </a:t>
            </a:r>
            <a:r>
              <a:rPr lang="zh-CN" altLang="en-US" sz="2000" dirty="0">
                <a:latin typeface="华文楷体" panose="02010600040101010101" charset="-122"/>
                <a:ea typeface="华文楷体" panose="02010600040101010101" charset="-122"/>
                <a:cs typeface="华文楷体" panose="02010600040101010101" charset="-122"/>
                <a:sym typeface="+mn-ea"/>
              </a:rPr>
              <a:t>合理、正确地使用他人的观点和成果，避免剽窃</a:t>
            </a:r>
            <a:endParaRPr lang="zh-CN" altLang="en-US" sz="2000" dirty="0">
              <a:latin typeface="华文楷体" panose="02010600040101010101" charset="-122"/>
              <a:ea typeface="华文楷体" panose="02010600040101010101" charset="-122"/>
              <a:cs typeface="华文楷体" panose="02010600040101010101" charset="-122"/>
            </a:endParaRPr>
          </a:p>
          <a:p>
            <a:pPr indent="457200" fontAlgn="auto">
              <a:lnSpc>
                <a:spcPct val="130000"/>
              </a:lnSpc>
              <a:buNone/>
            </a:pPr>
            <a:r>
              <a:rPr lang="zh-CN" altLang="zh-CN" sz="2000" dirty="0">
                <a:latin typeface="华文楷体" panose="02010600040101010101" charset="-122"/>
                <a:ea typeface="华文楷体" panose="02010600040101010101" charset="-122"/>
                <a:cs typeface="华文楷体" panose="02010600040101010101" charset="-122"/>
                <a:sym typeface="+mn-ea"/>
              </a:rPr>
              <a:t>3. </a:t>
            </a:r>
            <a:r>
              <a:rPr lang="zh-CN" altLang="en-US" sz="2000" dirty="0">
                <a:latin typeface="华文楷体" panose="02010600040101010101" charset="-122"/>
                <a:ea typeface="华文楷体" panose="02010600040101010101" charset="-122"/>
                <a:cs typeface="华文楷体" panose="02010600040101010101" charset="-122"/>
                <a:sym typeface="+mn-ea"/>
              </a:rPr>
              <a:t>写作论文时，合理引用他人的原文，并正确标注引用出处 </a:t>
            </a:r>
            <a:endParaRPr lang="zh-CN" altLang="en-US" sz="2000" dirty="0">
              <a:latin typeface="华文楷体" panose="02010600040101010101" charset="-122"/>
              <a:ea typeface="华文楷体" panose="02010600040101010101" charset="-122"/>
              <a:cs typeface="华文楷体" panose="02010600040101010101" charset="-122"/>
            </a:endParaRPr>
          </a:p>
          <a:p>
            <a:pPr indent="0" fontAlgn="auto">
              <a:spcAft>
                <a:spcPts val="0"/>
              </a:spcAft>
              <a:buClr>
                <a:srgbClr val="FF6BB5"/>
              </a:buClr>
              <a:buFont typeface="Wingdings" panose="05000000000000000000" pitchFamily="2" charset="2"/>
              <a:buNone/>
            </a:pPr>
            <a:endParaRPr lang="zh-CN" altLang="en-US" sz="2000" b="1" dirty="0">
              <a:solidFill>
                <a:schemeClr val="tx1"/>
              </a:solidFill>
              <a:latin typeface="华文楷体" panose="02010600040101010101" charset="-122"/>
              <a:ea typeface="华文楷体" panose="02010600040101010101" charset="-122"/>
              <a:cs typeface="华文楷体" panose="02010600040101010101"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Bottom)">
                                      <p:cBhvr>
                                        <p:cTn id="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 descr="D:\1稻壳模板\ppt\2016.4\小清新水彩花卉毕业答辩模板\未标题-5.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36971" y="-98774"/>
            <a:ext cx="911574" cy="971998"/>
          </a:xfrm>
          <a:prstGeom prst="rect">
            <a:avLst/>
          </a:prstGeom>
          <a:noFill/>
          <a:extLst>
            <a:ext uri="{909E8E84-426E-40DD-AFC4-6F175D3DCCD1}">
              <a14:hiddenFill xmlns:a14="http://schemas.microsoft.com/office/drawing/2010/main">
                <a:solidFill>
                  <a:srgbClr val="FFFFFF"/>
                </a:solidFill>
              </a14:hiddenFill>
            </a:ext>
          </a:extLst>
        </p:spPr>
      </p:pic>
      <p:sp>
        <p:nvSpPr>
          <p:cNvPr id="28" name="Rectangle 21"/>
          <p:cNvSpPr>
            <a:spLocks noChangeArrowheads="1"/>
          </p:cNvSpPr>
          <p:nvPr/>
        </p:nvSpPr>
        <p:spPr bwMode="auto">
          <a:xfrm>
            <a:off x="757555" y="1203960"/>
            <a:ext cx="7630795" cy="2966085"/>
          </a:xfrm>
          <a:prstGeom prst="rect">
            <a:avLst/>
          </a:prstGeom>
          <a:solidFill>
            <a:schemeClr val="bg1">
              <a:lumMod val="95000"/>
              <a:alpha val="50000"/>
            </a:schemeClr>
          </a:solidFill>
          <a:ln>
            <a:noFill/>
          </a:ln>
        </p:spPr>
        <p:txBody>
          <a:bodyPr/>
          <a:lstStyle/>
          <a:p>
            <a:endParaRPr lang="zh-CN" altLang="en-US">
              <a:solidFill>
                <a:prstClr val="black"/>
              </a:solidFill>
            </a:endParaRPr>
          </a:p>
        </p:txBody>
      </p:sp>
      <p:sp>
        <p:nvSpPr>
          <p:cNvPr id="29" name="Rectangle 11"/>
          <p:cNvSpPr>
            <a:spLocks noChangeArrowheads="1"/>
          </p:cNvSpPr>
          <p:nvPr/>
        </p:nvSpPr>
        <p:spPr bwMode="auto">
          <a:xfrm>
            <a:off x="1043940" y="1419225"/>
            <a:ext cx="6972300" cy="258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oAutofit/>
          </a:bodyPr>
          <a:lstStyle/>
          <a:p>
            <a:pPr indent="457200" fontAlgn="auto">
              <a:lnSpc>
                <a:spcPct val="130000"/>
              </a:lnSpc>
              <a:buNone/>
            </a:pPr>
            <a:r>
              <a:rPr lang="zh-CN" altLang="en-US" sz="2000" dirty="0">
                <a:latin typeface="华文楷体" panose="02010600040101010101" charset="-122"/>
                <a:ea typeface="华文楷体" panose="02010600040101010101" charset="-122"/>
                <a:cs typeface="华文楷体" panose="02010600040101010101" charset="-122"/>
                <a:sym typeface="+mn-ea"/>
              </a:rPr>
              <a:t>图书馆电子资源是指国内外出版商发行的并由图书馆购买了校内使用权或被赋予校内试用权或有权免费使用的各种网络数据库、光盘数据库及自建数据库。</a:t>
            </a:r>
            <a:endParaRPr lang="zh-CN" altLang="en-US" sz="2000" dirty="0">
              <a:latin typeface="华文楷体" panose="02010600040101010101" charset="-122"/>
              <a:ea typeface="华文楷体" panose="02010600040101010101" charset="-122"/>
              <a:cs typeface="华文楷体" panose="02010600040101010101" charset="-122"/>
              <a:sym typeface="+mn-ea"/>
            </a:endParaRPr>
          </a:p>
          <a:p>
            <a:pPr indent="457200" fontAlgn="auto">
              <a:lnSpc>
                <a:spcPct val="130000"/>
              </a:lnSpc>
              <a:buNone/>
            </a:pPr>
            <a:r>
              <a:rPr lang="zh-CN" altLang="en-US" sz="2000" dirty="0">
                <a:latin typeface="华文楷体" panose="02010600040101010101" charset="-122"/>
                <a:ea typeface="华文楷体" panose="02010600040101010101" charset="-122"/>
                <a:cs typeface="华文楷体" panose="02010600040101010101" charset="-122"/>
                <a:sym typeface="+mn-ea"/>
              </a:rPr>
              <a:t>为了保护电子资源的知识产权，也为了保证广大合法用户的正当权益，图书馆要求各使用单位和个人要合理使用图书馆的电子资源，重视并遵守电子资源的使用规定。 </a:t>
            </a:r>
            <a:endParaRPr lang="zh-CN" altLang="en-US" sz="2000" dirty="0">
              <a:latin typeface="华文楷体" panose="02010600040101010101" charset="-122"/>
              <a:ea typeface="华文楷体" panose="02010600040101010101" charset="-122"/>
              <a:cs typeface="华文楷体" panose="02010600040101010101" charset="-122"/>
            </a:endParaRPr>
          </a:p>
          <a:p>
            <a:pPr indent="0" fontAlgn="auto">
              <a:spcAft>
                <a:spcPts val="0"/>
              </a:spcAft>
              <a:buClr>
                <a:srgbClr val="FF6BB5"/>
              </a:buClr>
              <a:buFont typeface="Wingdings" panose="05000000000000000000" pitchFamily="2" charset="2"/>
              <a:buNone/>
            </a:pPr>
            <a:endParaRPr lang="zh-CN" altLang="en-US" sz="2000" b="1" dirty="0">
              <a:solidFill>
                <a:schemeClr val="tx1"/>
              </a:solidFill>
              <a:latin typeface="华文楷体" panose="02010600040101010101" charset="-122"/>
              <a:ea typeface="华文楷体" panose="02010600040101010101" charset="-122"/>
              <a:cs typeface="华文楷体" panose="02010600040101010101" charset="-122"/>
              <a:sym typeface="Arial" panose="020B0604020202020204" pitchFamily="34" charset="0"/>
            </a:endParaRPr>
          </a:p>
        </p:txBody>
      </p:sp>
      <p:sp>
        <p:nvSpPr>
          <p:cNvPr id="2" name="文本框 1"/>
          <p:cNvSpPr txBox="1"/>
          <p:nvPr/>
        </p:nvSpPr>
        <p:spPr>
          <a:xfrm>
            <a:off x="539750" y="483235"/>
            <a:ext cx="4598035" cy="652145"/>
          </a:xfrm>
          <a:prstGeom prst="rect">
            <a:avLst/>
          </a:prstGeom>
          <a:noFill/>
        </p:spPr>
        <p:txBody>
          <a:bodyPr wrap="square" rtlCol="0" anchor="t">
            <a:noAutofit/>
          </a:bodyPr>
          <a:p>
            <a:pPr marR="0" indent="457200" algn="l" defTabSz="914400" rtl="0" fontAlgn="base">
              <a:lnSpc>
                <a:spcPct val="120000"/>
              </a:lnSpc>
              <a:spcBef>
                <a:spcPts val="0"/>
              </a:spcBef>
              <a:spcAft>
                <a:spcPct val="0"/>
              </a:spcAft>
              <a:buClrTx/>
              <a:buSzTx/>
              <a:buFont typeface="Arial" panose="020B0604020202020204" pitchFamily="34" charset="0"/>
              <a:buNone/>
            </a:pPr>
            <a:r>
              <a:rPr lang="zh-CN" altLang="zh-CN" sz="2000" dirty="0">
                <a:solidFill>
                  <a:schemeClr val="tx1"/>
                </a:solidFill>
                <a:latin typeface="华文楷体" panose="02010600040101010101" charset="-122"/>
                <a:ea typeface="华文楷体" panose="02010600040101010101" charset="-122"/>
                <a:cs typeface="华文楷体" panose="02010600040101010101" charset="-122"/>
                <a:sym typeface="+mn-ea"/>
              </a:rPr>
              <a:t>1. </a:t>
            </a:r>
            <a:r>
              <a:rPr lang="zh-CN" altLang="en-US" sz="2000" dirty="0" smtClean="0">
                <a:solidFill>
                  <a:schemeClr val="tx1"/>
                </a:solidFill>
                <a:latin typeface="华文楷体" panose="02010600040101010101" charset="-122"/>
                <a:ea typeface="华文楷体" panose="02010600040101010101" charset="-122"/>
                <a:sym typeface="+mn-ea"/>
              </a:rPr>
              <a:t>图书馆电子资源使用管理规定</a:t>
            </a:r>
            <a:endParaRPr lang="zh-CN" altLang="en-US" sz="2000" dirty="0" smtClean="0">
              <a:solidFill>
                <a:schemeClr val="tx1"/>
              </a:solidFill>
              <a:latin typeface="华文楷体" panose="02010600040101010101" charset="-122"/>
              <a:ea typeface="华文楷体" panose="02010600040101010101" charset="-122"/>
              <a:sym typeface="+mn-ea"/>
            </a:endParaRPr>
          </a:p>
          <a:p>
            <a:pPr marR="0" indent="457200" algn="l" defTabSz="914400" rtl="0" fontAlgn="base">
              <a:lnSpc>
                <a:spcPct val="120000"/>
              </a:lnSpc>
              <a:spcBef>
                <a:spcPts val="0"/>
              </a:spcBef>
              <a:spcAft>
                <a:spcPct val="0"/>
              </a:spcAft>
              <a:buClrTx/>
              <a:buSzTx/>
              <a:buFont typeface="Arial" panose="020B0604020202020204" pitchFamily="34" charset="0"/>
              <a:buNone/>
            </a:pPr>
            <a:r>
              <a:rPr lang="zh-CN" altLang="en-US" sz="2000" kern="0" dirty="0">
                <a:latin typeface="华文楷体" panose="02010600040101010101" charset="-122"/>
                <a:ea typeface="华文楷体" panose="02010600040101010101" charset="-122"/>
                <a:cs typeface="华文楷体" panose="02010600040101010101" charset="-122"/>
                <a:sym typeface="+mn-ea"/>
              </a:rPr>
              <a:t> </a:t>
            </a:r>
            <a:endParaRPr lang="zh-CN" altLang="en-US" sz="2000" kern="0" dirty="0">
              <a:latin typeface="华文楷体" panose="02010600040101010101" charset="-122"/>
              <a:ea typeface="华文楷体" panose="02010600040101010101" charset="-122"/>
              <a:cs typeface="华文楷体" panose="02010600040101010101"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Bottom)">
                                      <p:cBhvr>
                                        <p:cTn id="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1"/>
          <p:cNvSpPr>
            <a:spLocks noChangeArrowheads="1"/>
          </p:cNvSpPr>
          <p:nvPr/>
        </p:nvSpPr>
        <p:spPr bwMode="auto">
          <a:xfrm>
            <a:off x="1115695" y="1325880"/>
            <a:ext cx="7054215" cy="2971800"/>
          </a:xfrm>
          <a:prstGeom prst="rect">
            <a:avLst/>
          </a:prstGeom>
          <a:solidFill>
            <a:schemeClr val="bg1">
              <a:lumMod val="95000"/>
              <a:alpha val="50000"/>
            </a:schemeClr>
          </a:solidFill>
          <a:ln>
            <a:noFill/>
          </a:ln>
        </p:spPr>
        <p:txBody>
          <a:bodyPr/>
          <a:lstStyle/>
          <a:p>
            <a:endParaRPr lang="zh-CN" altLang="en-US">
              <a:solidFill>
                <a:prstClr val="black"/>
              </a:solidFill>
            </a:endParaRPr>
          </a:p>
        </p:txBody>
      </p:sp>
      <p:pic>
        <p:nvPicPr>
          <p:cNvPr id="21" name="Picture 2" descr="D:\1稻壳模板\ppt\2016.4\小清新水彩花卉毕业答辩模板\未标题-5.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36971" y="-98774"/>
            <a:ext cx="911574" cy="971998"/>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1"/>
          <p:cNvSpPr>
            <a:spLocks noChangeArrowheads="1"/>
          </p:cNvSpPr>
          <p:nvPr/>
        </p:nvSpPr>
        <p:spPr bwMode="auto">
          <a:xfrm>
            <a:off x="1187450" y="1347470"/>
            <a:ext cx="6833235" cy="1584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oAutofit/>
          </a:bodyPr>
          <a:lstStyle/>
          <a:p>
            <a:pPr>
              <a:lnSpc>
                <a:spcPct val="110000"/>
              </a:lnSpc>
              <a:spcBef>
                <a:spcPct val="35000"/>
              </a:spcBef>
              <a:spcAft>
                <a:spcPct val="35000"/>
              </a:spcAft>
              <a:buNone/>
            </a:pPr>
            <a:r>
              <a:rPr lang="en-US" altLang="zh-CN" sz="2000" dirty="0">
                <a:latin typeface="华文新魏" panose="02010800040101010101" pitchFamily="2" charset="-122"/>
                <a:ea typeface="华文新魏" panose="02010800040101010101" pitchFamily="2" charset="-122"/>
                <a:sym typeface="+mn-ea"/>
              </a:rPr>
              <a:t>④</a:t>
            </a:r>
            <a:r>
              <a:rPr lang="zh-CN" altLang="en-US" sz="2000" dirty="0">
                <a:latin typeface="华文新魏" panose="02010800040101010101" pitchFamily="2" charset="-122"/>
                <a:ea typeface="华文新魏" panose="02010800040101010101" pitchFamily="2" charset="-122"/>
                <a:sym typeface="+mn-ea"/>
              </a:rPr>
              <a:t>为了适应知识经济的挑战，</a:t>
            </a:r>
            <a:r>
              <a:rPr lang="en-US" altLang="zh-CN" sz="2000" dirty="0">
                <a:latin typeface="华文新魏" panose="02010800040101010101" pitchFamily="2" charset="-122"/>
                <a:ea typeface="华文新魏" panose="02010800040101010101" pitchFamily="2" charset="-122"/>
                <a:sym typeface="+mn-ea"/>
              </a:rPr>
              <a:t>1993</a:t>
            </a:r>
            <a:r>
              <a:rPr lang="zh-CN" altLang="en-US" sz="2000" dirty="0">
                <a:latin typeface="华文新魏" panose="02010800040101010101" pitchFamily="2" charset="-122"/>
                <a:ea typeface="华文新魏" panose="02010800040101010101" pitchFamily="2" charset="-122"/>
                <a:sym typeface="+mn-ea"/>
              </a:rPr>
              <a:t>年法国提出了“国家信息基础结构”行动计划；</a:t>
            </a:r>
            <a:endParaRPr lang="zh-CN" altLang="en-US" sz="2000" dirty="0">
              <a:latin typeface="华文新魏" panose="02010800040101010101" pitchFamily="2" charset="-122"/>
              <a:ea typeface="华文新魏" panose="02010800040101010101" pitchFamily="2" charset="-122"/>
            </a:endParaRPr>
          </a:p>
          <a:p>
            <a:pPr>
              <a:lnSpc>
                <a:spcPct val="110000"/>
              </a:lnSpc>
              <a:spcBef>
                <a:spcPct val="35000"/>
              </a:spcBef>
              <a:spcAft>
                <a:spcPct val="35000"/>
              </a:spcAft>
              <a:buNone/>
            </a:pPr>
            <a:r>
              <a:rPr lang="en-US" altLang="zh-CN" sz="2000" dirty="0">
                <a:latin typeface="华文新魏" panose="02010800040101010101" pitchFamily="2" charset="-122"/>
                <a:ea typeface="华文新魏" panose="02010800040101010101" pitchFamily="2" charset="-122"/>
                <a:sym typeface="+mn-ea"/>
              </a:rPr>
              <a:t>⑤1994</a:t>
            </a:r>
            <a:r>
              <a:rPr lang="zh-CN" altLang="en-US" sz="2000" dirty="0">
                <a:latin typeface="华文新魏" panose="02010800040101010101" pitchFamily="2" charset="-122"/>
                <a:ea typeface="华文新魏" panose="02010800040101010101" pitchFamily="2" charset="-122"/>
                <a:sym typeface="+mn-ea"/>
              </a:rPr>
              <a:t>年欧盟宣布在欧洲建立信息社会的计划，确定了欧洲信息社会应用领域；</a:t>
            </a:r>
            <a:endParaRPr lang="zh-CN" altLang="en-US" sz="2000" dirty="0">
              <a:latin typeface="华文新魏" panose="02010800040101010101" pitchFamily="2" charset="-122"/>
              <a:ea typeface="华文新魏" panose="02010800040101010101" pitchFamily="2" charset="-122"/>
              <a:sym typeface="+mn-ea"/>
            </a:endParaRPr>
          </a:p>
          <a:p>
            <a:pPr>
              <a:spcAft>
                <a:spcPct val="25000"/>
              </a:spcAft>
              <a:buNone/>
            </a:pPr>
            <a:r>
              <a:rPr lang="en-US" altLang="zh-CN" sz="2000" dirty="0">
                <a:latin typeface="华文新魏" panose="02010800040101010101" pitchFamily="2" charset="-122"/>
                <a:ea typeface="华文新魏" panose="02010800040101010101" pitchFamily="2" charset="-122"/>
                <a:sym typeface="+mn-ea"/>
              </a:rPr>
              <a:t>⑥</a:t>
            </a:r>
            <a:r>
              <a:rPr lang="zh-CN" altLang="en-US" sz="2000" dirty="0">
                <a:latin typeface="华文新魏" panose="02010800040101010101" pitchFamily="2" charset="-122"/>
                <a:ea typeface="华文新魏" panose="02010800040101010101" pitchFamily="2" charset="-122"/>
                <a:sym typeface="+mn-ea"/>
              </a:rPr>
              <a:t>俄罗斯在</a:t>
            </a:r>
            <a:r>
              <a:rPr lang="en-US" altLang="zh-CN" sz="2000" dirty="0">
                <a:latin typeface="华文新魏" panose="02010800040101010101" pitchFamily="2" charset="-122"/>
                <a:ea typeface="华文新魏" panose="02010800040101010101" pitchFamily="2" charset="-122"/>
                <a:sym typeface="+mn-ea"/>
              </a:rPr>
              <a:t>1994</a:t>
            </a:r>
            <a:r>
              <a:rPr lang="zh-CN" altLang="en-US" sz="2000" dirty="0">
                <a:latin typeface="华文新魏" panose="02010800040101010101" pitchFamily="2" charset="-122"/>
                <a:ea typeface="华文新魏" panose="02010800040101010101" pitchFamily="2" charset="-122"/>
                <a:sym typeface="+mn-ea"/>
              </a:rPr>
              <a:t>年成立了俄联邦信息政策委员会，俄杜马</a:t>
            </a:r>
            <a:r>
              <a:rPr lang="en-US" altLang="zh-CN" sz="2000" dirty="0">
                <a:latin typeface="华文新魏" panose="02010800040101010101" pitchFamily="2" charset="-122"/>
                <a:ea typeface="华文新魏" panose="02010800040101010101" pitchFamily="2" charset="-122"/>
                <a:sym typeface="+mn-ea"/>
              </a:rPr>
              <a:t>1995</a:t>
            </a:r>
            <a:r>
              <a:rPr lang="zh-CN" altLang="en-US" sz="2000" dirty="0">
                <a:latin typeface="华文新魏" panose="02010800040101010101" pitchFamily="2" charset="-122"/>
                <a:ea typeface="华文新魏" panose="02010800040101010101" pitchFamily="2" charset="-122"/>
                <a:sym typeface="+mn-ea"/>
              </a:rPr>
              <a:t>年通过了</a:t>
            </a:r>
            <a:r>
              <a:rPr lang="en-US" altLang="zh-CN" sz="2000" dirty="0">
                <a:latin typeface="华文新魏" panose="02010800040101010101" pitchFamily="2" charset="-122"/>
                <a:ea typeface="华文新魏" panose="02010800040101010101" pitchFamily="2" charset="-122"/>
                <a:sym typeface="+mn-ea"/>
              </a:rPr>
              <a:t>《</a:t>
            </a:r>
            <a:r>
              <a:rPr lang="zh-CN" altLang="en-US" sz="2000" dirty="0">
                <a:latin typeface="华文新魏" panose="02010800040101010101" pitchFamily="2" charset="-122"/>
                <a:ea typeface="华文新魏" panose="02010800040101010101" pitchFamily="2" charset="-122"/>
                <a:sym typeface="+mn-ea"/>
              </a:rPr>
              <a:t>俄罗斯信息、信息化和信息保护法</a:t>
            </a:r>
            <a:r>
              <a:rPr lang="en-US" altLang="zh-CN" sz="2000" dirty="0">
                <a:latin typeface="华文新魏" panose="02010800040101010101" pitchFamily="2" charset="-122"/>
                <a:ea typeface="华文新魏" panose="02010800040101010101" pitchFamily="2" charset="-122"/>
                <a:sym typeface="+mn-ea"/>
              </a:rPr>
              <a:t>》</a:t>
            </a:r>
            <a:r>
              <a:rPr lang="zh-CN" altLang="en-US" sz="2000" dirty="0">
                <a:latin typeface="华文新魏" panose="02010800040101010101" pitchFamily="2" charset="-122"/>
                <a:ea typeface="华文新魏" panose="02010800040101010101" pitchFamily="2" charset="-122"/>
                <a:sym typeface="+mn-ea"/>
              </a:rPr>
              <a:t>；</a:t>
            </a:r>
            <a:endParaRPr lang="zh-CN" altLang="en-US" sz="2000" dirty="0">
              <a:latin typeface="华文新魏" panose="02010800040101010101" pitchFamily="2" charset="-122"/>
              <a:ea typeface="华文新魏" panose="02010800040101010101" pitchFamily="2" charset="-122"/>
            </a:endParaRPr>
          </a:p>
          <a:p>
            <a:pPr>
              <a:spcAft>
                <a:spcPct val="25000"/>
              </a:spcAft>
              <a:buNone/>
            </a:pPr>
            <a:r>
              <a:rPr lang="en-US" altLang="zh-CN" sz="2000" dirty="0">
                <a:latin typeface="华文新魏" panose="02010800040101010101" pitchFamily="2" charset="-122"/>
                <a:ea typeface="华文新魏" panose="02010800040101010101" pitchFamily="2" charset="-122"/>
                <a:sym typeface="+mn-ea"/>
              </a:rPr>
              <a:t>⑦</a:t>
            </a:r>
            <a:r>
              <a:rPr lang="zh-CN" altLang="en-US" sz="2000" dirty="0">
                <a:latin typeface="华文新魏" panose="02010800040101010101" pitchFamily="2" charset="-122"/>
                <a:ea typeface="华文新魏" panose="02010800040101010101" pitchFamily="2" charset="-122"/>
                <a:sym typeface="+mn-ea"/>
              </a:rPr>
              <a:t>意大利、加拿大、南非等国家也都以政府行为采取相应的对策和行动。</a:t>
            </a:r>
            <a:endParaRPr lang="zh-CN" altLang="en-US" sz="2000" dirty="0">
              <a:latin typeface="华文新魏" panose="02010800040101010101" pitchFamily="2" charset="-122"/>
              <a:ea typeface="华文新魏" panose="02010800040101010101" pitchFamily="2" charset="-122"/>
            </a:endParaRPr>
          </a:p>
          <a:p>
            <a:pPr>
              <a:lnSpc>
                <a:spcPct val="110000"/>
              </a:lnSpc>
              <a:spcBef>
                <a:spcPct val="35000"/>
              </a:spcBef>
              <a:spcAft>
                <a:spcPct val="35000"/>
              </a:spcAft>
              <a:buNone/>
            </a:pPr>
            <a:endParaRPr lang="zh-CN" altLang="en-US" sz="2000" dirty="0">
              <a:latin typeface="华文新魏" panose="02010800040101010101" pitchFamily="2" charset="-122"/>
              <a:ea typeface="华文新魏" panose="02010800040101010101" pitchFamily="2" charset="-122"/>
            </a:endParaRPr>
          </a:p>
          <a:p>
            <a:pPr indent="457200" fontAlgn="auto">
              <a:lnSpc>
                <a:spcPct val="140000"/>
              </a:lnSpc>
              <a:buNone/>
            </a:pPr>
            <a:endParaRPr lang="zh-CN" altLang="en-US" sz="2000" dirty="0"/>
          </a:p>
          <a:p>
            <a:pPr>
              <a:lnSpc>
                <a:spcPct val="120000"/>
              </a:lnSpc>
            </a:pPr>
            <a:endParaRPr lang="zh-CN" altLang="en-US" sz="2000" b="1" dirty="0">
              <a:solidFill>
                <a:srgbClr val="FF0000"/>
              </a:solidFill>
              <a:latin typeface="幼圆" panose="02010509060101010101" pitchFamily="49" charset="-122"/>
              <a:ea typeface="幼圆" panose="02010509060101010101" pitchFamily="49" charset="-122"/>
            </a:endParaRPr>
          </a:p>
        </p:txBody>
      </p:sp>
      <p:sp>
        <p:nvSpPr>
          <p:cNvPr id="4" name="文本框 3"/>
          <p:cNvSpPr txBox="1"/>
          <p:nvPr/>
        </p:nvSpPr>
        <p:spPr>
          <a:xfrm>
            <a:off x="683260" y="483235"/>
            <a:ext cx="7569835" cy="763270"/>
          </a:xfrm>
          <a:prstGeom prst="rect">
            <a:avLst/>
          </a:prstGeom>
          <a:noFill/>
        </p:spPr>
        <p:txBody>
          <a:bodyPr wrap="square" rtlCol="0">
            <a:noAutofit/>
          </a:bodyPr>
          <a:p>
            <a:r>
              <a:rPr lang="en-US" altLang="zh-CN" sz="3200" noProof="0">
                <a:ln>
                  <a:noFill/>
                </a:ln>
                <a:solidFill>
                  <a:srgbClr val="CC3300"/>
                </a:solidFill>
                <a:effectLst>
                  <a:outerShdw blurRad="38100" dist="38100" dir="2700000" algn="tl">
                    <a:srgbClr val="C0C0C0"/>
                  </a:outerShdw>
                </a:effectLst>
                <a:uLnTx/>
                <a:uFillTx/>
                <a:latin typeface="Arial" panose="020B0604020202020204" pitchFamily="34" charset="0"/>
                <a:ea typeface="隶书" panose="02010509060101010101" pitchFamily="49" charset="-122"/>
                <a:sym typeface="+mn-ea"/>
              </a:rPr>
              <a:t>4</a:t>
            </a:r>
            <a:r>
              <a:rPr lang="zh-CN" altLang="en-US" sz="3200" noProof="0">
                <a:ln>
                  <a:noFill/>
                </a:ln>
                <a:solidFill>
                  <a:srgbClr val="CC3300"/>
                </a:solidFill>
                <a:effectLst>
                  <a:outerShdw blurRad="38100" dist="38100" dir="2700000" algn="tl">
                    <a:srgbClr val="C0C0C0"/>
                  </a:outerShdw>
                </a:effectLst>
                <a:uLnTx/>
                <a:uFillTx/>
                <a:latin typeface="Arial" panose="020B0604020202020204" pitchFamily="34" charset="0"/>
                <a:ea typeface="隶书" panose="02010509060101010101" pitchFamily="49" charset="-122"/>
                <a:sym typeface="+mn-ea"/>
              </a:rPr>
              <a:t>、</a:t>
            </a:r>
            <a:r>
              <a:rPr lang="zh-CN" sz="3200" noProof="0">
                <a:ln>
                  <a:noFill/>
                </a:ln>
                <a:solidFill>
                  <a:srgbClr val="CC3300"/>
                </a:solidFill>
                <a:effectLst>
                  <a:outerShdw blurRad="38100" dist="38100" dir="2700000" algn="tl">
                    <a:srgbClr val="C0C0C0"/>
                  </a:outerShdw>
                </a:effectLst>
                <a:uLnTx/>
                <a:uFillTx/>
                <a:latin typeface="Arial" panose="020B0604020202020204" pitchFamily="34" charset="0"/>
                <a:ea typeface="隶书" panose="02010509060101010101" pitchFamily="49" charset="-122"/>
                <a:sym typeface="+mn-ea"/>
              </a:rPr>
              <a:t>国外文献检索课</a:t>
            </a:r>
            <a:r>
              <a:rPr lang="zh-CN" sz="3200" noProof="0">
                <a:ln>
                  <a:noFill/>
                </a:ln>
                <a:solidFill>
                  <a:srgbClr val="CC3300"/>
                </a:solidFill>
                <a:effectLst>
                  <a:outerShdw blurRad="38100" dist="38100" dir="2700000" algn="tl">
                    <a:srgbClr val="C0C0C0"/>
                  </a:outerShdw>
                </a:effectLst>
                <a:uLnTx/>
                <a:uFillTx/>
                <a:latin typeface="Arial" panose="020B0604020202020204" pitchFamily="34" charset="0"/>
                <a:ea typeface="隶书" panose="02010509060101010101" pitchFamily="49" charset="-122"/>
                <a:sym typeface="+mn-ea"/>
              </a:rPr>
              <a:t>情况简介</a:t>
            </a:r>
            <a:endParaRPr lang="zh-CN" sz="3200" noProof="0">
              <a:ln>
                <a:noFill/>
              </a:ln>
              <a:solidFill>
                <a:srgbClr val="CC3300"/>
              </a:solidFill>
              <a:effectLst>
                <a:outerShdw blurRad="38100" dist="38100" dir="2700000" algn="tl">
                  <a:srgbClr val="C0C0C0"/>
                </a:outerShdw>
              </a:effectLst>
              <a:uLnTx/>
              <a:uFillTx/>
              <a:latin typeface="Arial" panose="020B0604020202020204" pitchFamily="34" charset="0"/>
              <a:ea typeface="隶书" panose="02010509060101010101" pitchFamily="49"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slide(fromBottom)">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 descr="D:\1稻壳模板\ppt\2016.4\小清新水彩花卉毕业答辩模板\未标题-5.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36971" y="-98774"/>
            <a:ext cx="911574" cy="971998"/>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39"/>
          <p:cNvSpPr>
            <a:spLocks noChangeArrowheads="1"/>
          </p:cNvSpPr>
          <p:nvPr/>
        </p:nvSpPr>
        <p:spPr bwMode="auto">
          <a:xfrm>
            <a:off x="971550" y="628015"/>
            <a:ext cx="3892550" cy="307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anose="020B0604020202020204" pitchFamily="34" charset="0"/>
              <a:buNone/>
            </a:pPr>
            <a:r>
              <a:rPr lang="zh-CN" altLang="en-US" sz="2000" dirty="0" smtClean="0">
                <a:latin typeface="华文楷体" panose="02010600040101010101" charset="-122"/>
                <a:ea typeface="华文楷体" panose="02010600040101010101" charset="-122"/>
                <a:sym typeface="+mn-ea"/>
              </a:rPr>
              <a:t>图书馆电子资源使用管理规定</a:t>
            </a:r>
            <a:endParaRPr lang="zh-CN" altLang="en-US" sz="2000" dirty="0" smtClean="0">
              <a:solidFill>
                <a:schemeClr val="bg1">
                  <a:lumMod val="50000"/>
                </a:schemeClr>
              </a:solidFill>
              <a:latin typeface="微软雅黑 Light" panose="020B0502040204020203" pitchFamily="34" charset="-122"/>
              <a:ea typeface="微软雅黑 Light" panose="020B0502040204020203" pitchFamily="34" charset="-122"/>
              <a:sym typeface="+mn-ea"/>
            </a:endParaRPr>
          </a:p>
        </p:txBody>
      </p:sp>
      <p:sp>
        <p:nvSpPr>
          <p:cNvPr id="28" name="Rectangle 21"/>
          <p:cNvSpPr>
            <a:spLocks noChangeArrowheads="1"/>
          </p:cNvSpPr>
          <p:nvPr/>
        </p:nvSpPr>
        <p:spPr bwMode="auto">
          <a:xfrm>
            <a:off x="757555" y="1203960"/>
            <a:ext cx="7630795" cy="2966085"/>
          </a:xfrm>
          <a:prstGeom prst="rect">
            <a:avLst/>
          </a:prstGeom>
          <a:solidFill>
            <a:schemeClr val="bg1">
              <a:lumMod val="95000"/>
              <a:alpha val="50000"/>
            </a:schemeClr>
          </a:solidFill>
          <a:ln>
            <a:noFill/>
          </a:ln>
        </p:spPr>
        <p:txBody>
          <a:bodyPr/>
          <a:lstStyle/>
          <a:p>
            <a:endParaRPr lang="zh-CN" altLang="en-US">
              <a:solidFill>
                <a:prstClr val="black"/>
              </a:solidFill>
            </a:endParaRPr>
          </a:p>
        </p:txBody>
      </p:sp>
      <p:sp>
        <p:nvSpPr>
          <p:cNvPr id="29" name="Rectangle 11"/>
          <p:cNvSpPr>
            <a:spLocks noChangeArrowheads="1"/>
          </p:cNvSpPr>
          <p:nvPr/>
        </p:nvSpPr>
        <p:spPr bwMode="auto">
          <a:xfrm>
            <a:off x="827405" y="1491615"/>
            <a:ext cx="7191375" cy="258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oAutofit/>
          </a:bodyPr>
          <a:lstStyle/>
          <a:p>
            <a:pPr indent="457200" fontAlgn="auto">
              <a:lnSpc>
                <a:spcPct val="130000"/>
              </a:lnSpc>
              <a:buNone/>
            </a:pPr>
            <a:r>
              <a:rPr lang="zh-CN" altLang="en-US" sz="2000" dirty="0">
                <a:latin typeface="华文楷体" panose="02010600040101010101" charset="-122"/>
                <a:ea typeface="华文楷体" panose="02010600040101010101" charset="-122"/>
                <a:cs typeface="华文楷体" panose="02010600040101010101" charset="-122"/>
                <a:sym typeface="+mn-ea"/>
              </a:rPr>
              <a:t>一、严禁使用任何自动下载软件或智能机器人下载工具批量下载图书馆购买的电子资源。</a:t>
            </a:r>
            <a:endParaRPr lang="zh-CN" altLang="en-US" sz="2000" dirty="0">
              <a:latin typeface="华文楷体" panose="02010600040101010101" charset="-122"/>
              <a:ea typeface="华文楷体" panose="02010600040101010101" charset="-122"/>
              <a:cs typeface="华文楷体" panose="02010600040101010101" charset="-122"/>
              <a:sym typeface="+mn-ea"/>
            </a:endParaRPr>
          </a:p>
          <a:p>
            <a:pPr indent="457200" fontAlgn="auto">
              <a:lnSpc>
                <a:spcPct val="130000"/>
              </a:lnSpc>
              <a:buNone/>
            </a:pPr>
            <a:r>
              <a:rPr lang="zh-CN" altLang="en-US" sz="2000" dirty="0">
                <a:latin typeface="华文楷体" panose="02010600040101010101" charset="-122"/>
                <a:ea typeface="华文楷体" panose="02010600040101010101" charset="-122"/>
                <a:cs typeface="华文楷体" panose="02010600040101010101" charset="-122"/>
                <a:sym typeface="+mn-ea"/>
              </a:rPr>
              <a:t>二、不得连续、批量地进行下载、浏览、检索全文数据库等操作（超出正常阅读、浏览速度，如短时间内下载量超过上百篇，整本下载电子图书或者整卷、整期下载期刊、会议论文等）。</a:t>
            </a:r>
            <a:endParaRPr lang="zh-CN" altLang="en-US" sz="2000" dirty="0">
              <a:latin typeface="华文楷体" panose="02010600040101010101" charset="-122"/>
              <a:ea typeface="华文楷体" panose="02010600040101010101" charset="-122"/>
              <a:cs typeface="华文楷体" panose="02010600040101010101"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Bottom)">
                                      <p:cBhvr>
                                        <p:cTn id="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 descr="D:\1稻壳模板\ppt\2016.4\小清新水彩花卉毕业答辩模板\未标题-5.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36971" y="-98774"/>
            <a:ext cx="911574" cy="971998"/>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39"/>
          <p:cNvSpPr>
            <a:spLocks noChangeArrowheads="1"/>
          </p:cNvSpPr>
          <p:nvPr/>
        </p:nvSpPr>
        <p:spPr bwMode="auto">
          <a:xfrm>
            <a:off x="971550" y="628015"/>
            <a:ext cx="3892550" cy="307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anose="020B0604020202020204" pitchFamily="34" charset="0"/>
              <a:buNone/>
            </a:pPr>
            <a:r>
              <a:rPr lang="zh-CN" altLang="en-US" sz="2000" dirty="0" smtClean="0">
                <a:latin typeface="华文楷体" panose="02010600040101010101" charset="-122"/>
                <a:ea typeface="华文楷体" panose="02010600040101010101" charset="-122"/>
                <a:sym typeface="+mn-ea"/>
              </a:rPr>
              <a:t>图书馆电子资源使用管理规定</a:t>
            </a:r>
            <a:endParaRPr lang="zh-CN" altLang="en-US" sz="2000" dirty="0" smtClean="0">
              <a:solidFill>
                <a:schemeClr val="bg1">
                  <a:lumMod val="50000"/>
                </a:schemeClr>
              </a:solidFill>
              <a:latin typeface="微软雅黑 Light" panose="020B0502040204020203" pitchFamily="34" charset="-122"/>
              <a:ea typeface="微软雅黑 Light" panose="020B0502040204020203" pitchFamily="34" charset="-122"/>
              <a:sym typeface="+mn-ea"/>
            </a:endParaRPr>
          </a:p>
        </p:txBody>
      </p:sp>
      <p:sp>
        <p:nvSpPr>
          <p:cNvPr id="28" name="Rectangle 21"/>
          <p:cNvSpPr>
            <a:spLocks noChangeArrowheads="1"/>
          </p:cNvSpPr>
          <p:nvPr/>
        </p:nvSpPr>
        <p:spPr bwMode="auto">
          <a:xfrm>
            <a:off x="757555" y="1203960"/>
            <a:ext cx="7630795" cy="3502025"/>
          </a:xfrm>
          <a:prstGeom prst="rect">
            <a:avLst/>
          </a:prstGeom>
          <a:solidFill>
            <a:schemeClr val="bg1">
              <a:lumMod val="95000"/>
              <a:alpha val="50000"/>
            </a:schemeClr>
          </a:solidFill>
          <a:ln>
            <a:noFill/>
          </a:ln>
        </p:spPr>
        <p:txBody>
          <a:bodyPr/>
          <a:lstStyle/>
          <a:p>
            <a:endParaRPr lang="zh-CN" altLang="en-US">
              <a:solidFill>
                <a:prstClr val="black"/>
              </a:solidFill>
            </a:endParaRPr>
          </a:p>
        </p:txBody>
      </p:sp>
      <p:sp>
        <p:nvSpPr>
          <p:cNvPr id="29" name="Rectangle 11"/>
          <p:cNvSpPr>
            <a:spLocks noChangeArrowheads="1"/>
          </p:cNvSpPr>
          <p:nvPr/>
        </p:nvSpPr>
        <p:spPr bwMode="auto">
          <a:xfrm>
            <a:off x="971550" y="1347470"/>
            <a:ext cx="7191375" cy="258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oAutofit/>
          </a:bodyPr>
          <a:lstStyle/>
          <a:p>
            <a:pPr indent="457200" fontAlgn="auto">
              <a:lnSpc>
                <a:spcPct val="130000"/>
              </a:lnSpc>
              <a:buNone/>
            </a:pPr>
            <a:r>
              <a:rPr lang="zh-CN" altLang="en-US" sz="2000" dirty="0">
                <a:latin typeface="华文楷体" panose="02010600040101010101" charset="-122"/>
                <a:ea typeface="华文楷体" panose="02010600040101010101" charset="-122"/>
                <a:cs typeface="华文楷体" panose="02010600040101010101" charset="-122"/>
                <a:sym typeface="+mn-ea"/>
              </a:rPr>
              <a:t>三、不得将所获得的文献提供给校外人员（如将全文下载到本地硬盘以后送给非本单位用户非法使用）；不得将个人网络账号或VPN账号提供给校外人员使用；更不允许利用获得的文献资料进行非法牟利，将下载的文献用于系统地分发、再销售、再授权，向其他任何非法用户提供大批量的文献传递。读者有义务妥善保管个人网络账号及电脑（服务器），如出现账号被盗、电脑受攻击等情况而造成了电子资源的违规使用，读者将承担相应责任。</a:t>
            </a:r>
            <a:endParaRPr lang="zh-CN" altLang="en-US" sz="2000" dirty="0">
              <a:latin typeface="华文楷体" panose="02010600040101010101" charset="-122"/>
              <a:ea typeface="华文楷体" panose="02010600040101010101" charset="-122"/>
              <a:cs typeface="华文楷体" panose="02010600040101010101"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Bottom)">
                                      <p:cBhvr>
                                        <p:cTn id="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 descr="D:\1稻壳模板\ppt\2016.4\小清新水彩花卉毕业答辩模板\未标题-5.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36971" y="-98774"/>
            <a:ext cx="911574" cy="971998"/>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39"/>
          <p:cNvSpPr>
            <a:spLocks noChangeArrowheads="1"/>
          </p:cNvSpPr>
          <p:nvPr/>
        </p:nvSpPr>
        <p:spPr bwMode="auto">
          <a:xfrm>
            <a:off x="971550" y="628015"/>
            <a:ext cx="3892550" cy="307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anose="020B0604020202020204" pitchFamily="34" charset="0"/>
              <a:buNone/>
            </a:pPr>
            <a:r>
              <a:rPr lang="zh-CN" altLang="en-US" sz="2000" dirty="0" smtClean="0">
                <a:latin typeface="华文楷体" panose="02010600040101010101" charset="-122"/>
                <a:ea typeface="华文楷体" panose="02010600040101010101" charset="-122"/>
                <a:sym typeface="+mn-ea"/>
              </a:rPr>
              <a:t>图书馆电子资源使用管理规定</a:t>
            </a:r>
            <a:endParaRPr lang="zh-CN" altLang="en-US" sz="2000" dirty="0" smtClean="0">
              <a:solidFill>
                <a:schemeClr val="bg1">
                  <a:lumMod val="50000"/>
                </a:schemeClr>
              </a:solidFill>
              <a:latin typeface="微软雅黑 Light" panose="020B0502040204020203" pitchFamily="34" charset="-122"/>
              <a:ea typeface="微软雅黑 Light" panose="020B0502040204020203" pitchFamily="34" charset="-122"/>
              <a:sym typeface="+mn-ea"/>
            </a:endParaRPr>
          </a:p>
        </p:txBody>
      </p:sp>
      <p:sp>
        <p:nvSpPr>
          <p:cNvPr id="28" name="Rectangle 21"/>
          <p:cNvSpPr>
            <a:spLocks noChangeArrowheads="1"/>
          </p:cNvSpPr>
          <p:nvPr/>
        </p:nvSpPr>
        <p:spPr bwMode="auto">
          <a:xfrm>
            <a:off x="757555" y="1203960"/>
            <a:ext cx="7630795" cy="2966085"/>
          </a:xfrm>
          <a:prstGeom prst="rect">
            <a:avLst/>
          </a:prstGeom>
          <a:solidFill>
            <a:schemeClr val="bg1">
              <a:lumMod val="95000"/>
              <a:alpha val="50000"/>
            </a:schemeClr>
          </a:solidFill>
          <a:ln>
            <a:noFill/>
          </a:ln>
        </p:spPr>
        <p:txBody>
          <a:bodyPr/>
          <a:lstStyle/>
          <a:p>
            <a:endParaRPr lang="zh-CN" altLang="en-US">
              <a:solidFill>
                <a:prstClr val="black"/>
              </a:solidFill>
            </a:endParaRPr>
          </a:p>
        </p:txBody>
      </p:sp>
      <p:sp>
        <p:nvSpPr>
          <p:cNvPr id="29" name="Rectangle 11"/>
          <p:cNvSpPr>
            <a:spLocks noChangeArrowheads="1"/>
          </p:cNvSpPr>
          <p:nvPr/>
        </p:nvSpPr>
        <p:spPr bwMode="auto">
          <a:xfrm>
            <a:off x="1043940" y="1582420"/>
            <a:ext cx="6894195" cy="258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oAutofit/>
          </a:bodyPr>
          <a:lstStyle/>
          <a:p>
            <a:pPr indent="457200" fontAlgn="auto">
              <a:lnSpc>
                <a:spcPct val="130000"/>
              </a:lnSpc>
              <a:buNone/>
            </a:pPr>
            <a:r>
              <a:rPr lang="zh-CN" altLang="en-US" sz="2000" dirty="0">
                <a:latin typeface="华文楷体" panose="02010600040101010101" charset="-122"/>
                <a:ea typeface="华文楷体" panose="02010600040101010101" charset="-122"/>
                <a:cs typeface="华文楷体" panose="02010600040101010101" charset="-122"/>
                <a:sym typeface="+mn-ea"/>
              </a:rPr>
              <a:t>四、校内任何个人不得设置代理服务器阅读或下载电子资源。校内单位若由于特殊需要需设置代理服务器，一定要事先得到图书馆允许，并且保证该服务器不允许校园外IP通过它访问图书馆购买的电子资源。</a:t>
            </a:r>
            <a:endParaRPr lang="zh-CN" altLang="en-US" sz="2000" dirty="0">
              <a:latin typeface="华文楷体" panose="02010600040101010101" charset="-122"/>
              <a:ea typeface="华文楷体" panose="02010600040101010101" charset="-122"/>
              <a:cs typeface="华文楷体" panose="02010600040101010101"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Bottom)">
                                      <p:cBhvr>
                                        <p:cTn id="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 descr="D:\1稻壳模板\ppt\2016.4\小清新水彩花卉毕业答辩模板\未标题-5.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36971" y="-98774"/>
            <a:ext cx="911574" cy="971998"/>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39"/>
          <p:cNvSpPr>
            <a:spLocks noChangeArrowheads="1"/>
          </p:cNvSpPr>
          <p:nvPr/>
        </p:nvSpPr>
        <p:spPr bwMode="auto">
          <a:xfrm>
            <a:off x="971550" y="628015"/>
            <a:ext cx="3892550" cy="307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anose="020B0604020202020204" pitchFamily="34" charset="0"/>
              <a:buNone/>
            </a:pPr>
            <a:r>
              <a:rPr lang="zh-CN" altLang="en-US" sz="2000" dirty="0" smtClean="0">
                <a:latin typeface="华文楷体" panose="02010600040101010101" charset="-122"/>
                <a:ea typeface="华文楷体" panose="02010600040101010101" charset="-122"/>
                <a:sym typeface="+mn-ea"/>
              </a:rPr>
              <a:t>图书馆电子资源使用管理规定</a:t>
            </a:r>
            <a:endParaRPr lang="zh-CN" altLang="en-US" sz="2000" dirty="0" smtClean="0">
              <a:solidFill>
                <a:schemeClr val="bg1">
                  <a:lumMod val="50000"/>
                </a:schemeClr>
              </a:solidFill>
              <a:latin typeface="微软雅黑 Light" panose="020B0502040204020203" pitchFamily="34" charset="-122"/>
              <a:ea typeface="微软雅黑 Light" panose="020B0502040204020203" pitchFamily="34" charset="-122"/>
              <a:sym typeface="+mn-ea"/>
            </a:endParaRPr>
          </a:p>
        </p:txBody>
      </p:sp>
      <p:sp>
        <p:nvSpPr>
          <p:cNvPr id="28" name="Rectangle 21"/>
          <p:cNvSpPr>
            <a:spLocks noChangeArrowheads="1"/>
          </p:cNvSpPr>
          <p:nvPr/>
        </p:nvSpPr>
        <p:spPr bwMode="auto">
          <a:xfrm>
            <a:off x="757555" y="1203960"/>
            <a:ext cx="7630795" cy="3181350"/>
          </a:xfrm>
          <a:prstGeom prst="rect">
            <a:avLst/>
          </a:prstGeom>
          <a:solidFill>
            <a:schemeClr val="bg1">
              <a:lumMod val="95000"/>
              <a:alpha val="50000"/>
            </a:schemeClr>
          </a:solidFill>
          <a:ln>
            <a:noFill/>
          </a:ln>
        </p:spPr>
        <p:txBody>
          <a:bodyPr/>
          <a:lstStyle/>
          <a:p>
            <a:endParaRPr lang="zh-CN" altLang="en-US">
              <a:solidFill>
                <a:prstClr val="black"/>
              </a:solidFill>
            </a:endParaRPr>
          </a:p>
        </p:txBody>
      </p:sp>
      <p:sp>
        <p:nvSpPr>
          <p:cNvPr id="29" name="Rectangle 11"/>
          <p:cNvSpPr>
            <a:spLocks noChangeArrowheads="1"/>
          </p:cNvSpPr>
          <p:nvPr/>
        </p:nvSpPr>
        <p:spPr bwMode="auto">
          <a:xfrm>
            <a:off x="1043940" y="1582420"/>
            <a:ext cx="6894195" cy="258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oAutofit/>
          </a:bodyPr>
          <a:lstStyle/>
          <a:p>
            <a:pPr indent="457200" fontAlgn="auto">
              <a:lnSpc>
                <a:spcPct val="130000"/>
              </a:lnSpc>
              <a:buNone/>
            </a:pPr>
            <a:r>
              <a:rPr lang="zh-CN" altLang="en-US" sz="2000" dirty="0">
                <a:latin typeface="华文楷体" panose="02010600040101010101" charset="-122"/>
                <a:ea typeface="华文楷体" panose="02010600040101010101" charset="-122"/>
                <a:cs typeface="华文楷体" panose="02010600040101010101" charset="-122"/>
                <a:sym typeface="+mn-ea"/>
              </a:rPr>
              <a:t>五、如发现违规行为，图书馆将协同学校网络中心和有部门进行调查，并进行如下处理：</a:t>
            </a:r>
            <a:endParaRPr lang="zh-CN" altLang="en-US" sz="2000" dirty="0">
              <a:latin typeface="华文楷体" panose="02010600040101010101" charset="-122"/>
              <a:ea typeface="华文楷体" panose="02010600040101010101" charset="-122"/>
              <a:cs typeface="华文楷体" panose="02010600040101010101" charset="-122"/>
              <a:sym typeface="+mn-ea"/>
            </a:endParaRPr>
          </a:p>
          <a:p>
            <a:pPr indent="457200" fontAlgn="auto">
              <a:lnSpc>
                <a:spcPct val="130000"/>
              </a:lnSpc>
              <a:buNone/>
            </a:pPr>
            <a:r>
              <a:rPr lang="zh-CN" altLang="en-US" sz="2000" dirty="0">
                <a:latin typeface="华文楷体" panose="02010600040101010101" charset="-122"/>
                <a:ea typeface="华文楷体" panose="02010600040101010101" charset="-122"/>
                <a:cs typeface="华文楷体" panose="02010600040101010101" charset="-122"/>
                <a:sym typeface="+mn-ea"/>
              </a:rPr>
              <a:t>1、一经查实将通知所在单位，责成违规当事人到图书馆接受调查并提交书面检查，并在学校进行通报批评。</a:t>
            </a:r>
            <a:endParaRPr lang="zh-CN" altLang="en-US" sz="2000" dirty="0">
              <a:latin typeface="华文楷体" panose="02010600040101010101" charset="-122"/>
              <a:ea typeface="华文楷体" panose="02010600040101010101" charset="-122"/>
              <a:cs typeface="华文楷体" panose="02010600040101010101" charset="-122"/>
              <a:sym typeface="+mn-ea"/>
            </a:endParaRPr>
          </a:p>
          <a:p>
            <a:pPr indent="457200" fontAlgn="auto">
              <a:lnSpc>
                <a:spcPct val="130000"/>
              </a:lnSpc>
              <a:buNone/>
            </a:pPr>
            <a:r>
              <a:rPr lang="zh-CN" altLang="en-US" sz="2000" dirty="0">
                <a:latin typeface="华文楷体" panose="02010600040101010101" charset="-122"/>
                <a:ea typeface="华文楷体" panose="02010600040101010101" charset="-122"/>
                <a:cs typeface="华文楷体" panose="02010600040101010101" charset="-122"/>
                <a:sym typeface="+mn-ea"/>
              </a:rPr>
              <a:t>2、图书馆、网络中心、违规者所在院系的有关人员到场监督违规者删除恶意下载的数据。</a:t>
            </a:r>
            <a:endParaRPr lang="zh-CN" altLang="en-US" sz="2000" dirty="0">
              <a:latin typeface="华文楷体" panose="02010600040101010101" charset="-122"/>
              <a:ea typeface="华文楷体" panose="02010600040101010101" charset="-122"/>
              <a:cs typeface="华文楷体" panose="02010600040101010101"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Bottom)">
                                      <p:cBhvr>
                                        <p:cTn id="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 descr="D:\1稻壳模板\ppt\2016.4\小清新水彩花卉毕业答辩模板\未标题-5.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36971" y="-98774"/>
            <a:ext cx="911574" cy="971998"/>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39"/>
          <p:cNvSpPr>
            <a:spLocks noChangeArrowheads="1"/>
          </p:cNvSpPr>
          <p:nvPr/>
        </p:nvSpPr>
        <p:spPr bwMode="auto">
          <a:xfrm>
            <a:off x="971550" y="628015"/>
            <a:ext cx="3892550" cy="307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anose="020B0604020202020204" pitchFamily="34" charset="0"/>
              <a:buNone/>
            </a:pPr>
            <a:r>
              <a:rPr lang="zh-CN" altLang="en-US" sz="2000" dirty="0" smtClean="0">
                <a:latin typeface="华文楷体" panose="02010600040101010101" charset="-122"/>
                <a:ea typeface="华文楷体" panose="02010600040101010101" charset="-122"/>
                <a:sym typeface="+mn-ea"/>
              </a:rPr>
              <a:t>图书馆电子资源使用管理规定</a:t>
            </a:r>
            <a:endParaRPr lang="zh-CN" altLang="en-US" sz="2000" dirty="0" smtClean="0">
              <a:solidFill>
                <a:schemeClr val="bg1">
                  <a:lumMod val="50000"/>
                </a:schemeClr>
              </a:solidFill>
              <a:latin typeface="微软雅黑 Light" panose="020B0502040204020203" pitchFamily="34" charset="-122"/>
              <a:ea typeface="微软雅黑 Light" panose="020B0502040204020203" pitchFamily="34" charset="-122"/>
              <a:sym typeface="+mn-ea"/>
            </a:endParaRPr>
          </a:p>
        </p:txBody>
      </p:sp>
      <p:sp>
        <p:nvSpPr>
          <p:cNvPr id="28" name="Rectangle 21"/>
          <p:cNvSpPr>
            <a:spLocks noChangeArrowheads="1"/>
          </p:cNvSpPr>
          <p:nvPr/>
        </p:nvSpPr>
        <p:spPr bwMode="auto">
          <a:xfrm>
            <a:off x="757555" y="1203960"/>
            <a:ext cx="7630795" cy="3413760"/>
          </a:xfrm>
          <a:prstGeom prst="rect">
            <a:avLst/>
          </a:prstGeom>
          <a:solidFill>
            <a:schemeClr val="bg1">
              <a:lumMod val="95000"/>
              <a:alpha val="50000"/>
            </a:schemeClr>
          </a:solidFill>
          <a:ln>
            <a:noFill/>
          </a:ln>
        </p:spPr>
        <p:txBody>
          <a:bodyPr/>
          <a:lstStyle/>
          <a:p>
            <a:endParaRPr lang="zh-CN" altLang="en-US">
              <a:solidFill>
                <a:prstClr val="black"/>
              </a:solidFill>
            </a:endParaRPr>
          </a:p>
        </p:txBody>
      </p:sp>
      <p:sp>
        <p:nvSpPr>
          <p:cNvPr id="29" name="Rectangle 11"/>
          <p:cNvSpPr>
            <a:spLocks noChangeArrowheads="1"/>
          </p:cNvSpPr>
          <p:nvPr/>
        </p:nvSpPr>
        <p:spPr bwMode="auto">
          <a:xfrm>
            <a:off x="971550" y="1563370"/>
            <a:ext cx="6894195" cy="258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oAutofit/>
          </a:bodyPr>
          <a:lstStyle/>
          <a:p>
            <a:pPr indent="457200" fontAlgn="auto">
              <a:lnSpc>
                <a:spcPct val="130000"/>
              </a:lnSpc>
              <a:buNone/>
            </a:pPr>
            <a:r>
              <a:rPr lang="zh-CN" altLang="en-US" sz="2000" dirty="0">
                <a:latin typeface="华文楷体" panose="02010600040101010101" charset="-122"/>
                <a:ea typeface="华文楷体" panose="02010600040101010101" charset="-122"/>
                <a:cs typeface="华文楷体" panose="02010600040101010101" charset="-122"/>
                <a:sym typeface="+mn-ea"/>
              </a:rPr>
              <a:t>3、情节严重者，除以上处理外将冻结网络账号两个月并报请学校予以纪律处分。</a:t>
            </a:r>
            <a:endParaRPr lang="zh-CN" altLang="en-US" sz="2000" dirty="0">
              <a:latin typeface="华文楷体" panose="02010600040101010101" charset="-122"/>
              <a:ea typeface="华文楷体" panose="02010600040101010101" charset="-122"/>
              <a:cs typeface="华文楷体" panose="02010600040101010101" charset="-122"/>
              <a:sym typeface="+mn-ea"/>
            </a:endParaRPr>
          </a:p>
          <a:p>
            <a:pPr indent="457200" fontAlgn="auto">
              <a:lnSpc>
                <a:spcPct val="130000"/>
              </a:lnSpc>
              <a:buNone/>
            </a:pPr>
            <a:r>
              <a:rPr lang="zh-CN" altLang="en-US" sz="2000" dirty="0">
                <a:latin typeface="华文楷体" panose="02010600040101010101" charset="-122"/>
                <a:ea typeface="华文楷体" panose="02010600040101010101" charset="-122"/>
                <a:cs typeface="华文楷体" panose="02010600040101010101" charset="-122"/>
                <a:sym typeface="+mn-ea"/>
              </a:rPr>
              <a:t>4、因违规行为给学校造成一切损失（例如给使用电子资源的代理服务器造成大量国际流量费等），由违规者承担赔偿责任。</a:t>
            </a:r>
            <a:endParaRPr lang="zh-CN" altLang="en-US" sz="2000" dirty="0">
              <a:latin typeface="华文楷体" panose="02010600040101010101" charset="-122"/>
              <a:ea typeface="华文楷体" panose="02010600040101010101" charset="-122"/>
              <a:cs typeface="华文楷体" panose="02010600040101010101" charset="-122"/>
              <a:sym typeface="+mn-ea"/>
            </a:endParaRPr>
          </a:p>
          <a:p>
            <a:pPr indent="457200" fontAlgn="auto">
              <a:lnSpc>
                <a:spcPct val="130000"/>
              </a:lnSpc>
              <a:buNone/>
            </a:pPr>
            <a:r>
              <a:rPr lang="zh-CN" altLang="en-US" sz="2000" dirty="0">
                <a:latin typeface="华文楷体" panose="02010600040101010101" charset="-122"/>
                <a:ea typeface="华文楷体" panose="02010600040101010101" charset="-122"/>
                <a:cs typeface="华文楷体" panose="02010600040101010101" charset="-122"/>
                <a:sym typeface="+mn-ea"/>
              </a:rPr>
              <a:t>5、对于引起知识产权纠纷的，违规者必须承担由此而引起的法律责任。</a:t>
            </a:r>
            <a:endParaRPr lang="zh-CN" altLang="en-US" sz="2000" dirty="0">
              <a:latin typeface="华文楷体" panose="02010600040101010101" charset="-122"/>
              <a:ea typeface="华文楷体" panose="02010600040101010101" charset="-122"/>
              <a:cs typeface="华文楷体" panose="02010600040101010101"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Bottom)">
                                      <p:cBhvr>
                                        <p:cTn id="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 descr="D:\1稻壳模板\ppt\2016.4\小清新水彩花卉毕业答辩模板\未标题-5.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36971" y="-98774"/>
            <a:ext cx="911574" cy="971998"/>
          </a:xfrm>
          <a:prstGeom prst="rect">
            <a:avLst/>
          </a:prstGeom>
          <a:noFill/>
          <a:extLst>
            <a:ext uri="{909E8E84-426E-40DD-AFC4-6F175D3DCCD1}">
              <a14:hiddenFill xmlns:a14="http://schemas.microsoft.com/office/drawing/2010/main">
                <a:solidFill>
                  <a:srgbClr val="FFFFFF"/>
                </a:solidFill>
              </a14:hiddenFill>
            </a:ext>
          </a:extLst>
        </p:spPr>
      </p:pic>
      <p:sp>
        <p:nvSpPr>
          <p:cNvPr id="28" name="Rectangle 21"/>
          <p:cNvSpPr>
            <a:spLocks noChangeArrowheads="1"/>
          </p:cNvSpPr>
          <p:nvPr/>
        </p:nvSpPr>
        <p:spPr bwMode="auto">
          <a:xfrm>
            <a:off x="383540" y="771525"/>
            <a:ext cx="8661400" cy="4196715"/>
          </a:xfrm>
          <a:prstGeom prst="rect">
            <a:avLst/>
          </a:prstGeom>
          <a:solidFill>
            <a:schemeClr val="bg1">
              <a:lumMod val="95000"/>
              <a:alpha val="50000"/>
            </a:schemeClr>
          </a:solidFill>
          <a:ln>
            <a:noFill/>
          </a:ln>
        </p:spPr>
        <p:txBody>
          <a:bodyPr/>
          <a:lstStyle/>
          <a:p>
            <a:endParaRPr lang="zh-CN" altLang="en-US">
              <a:solidFill>
                <a:prstClr val="black"/>
              </a:solidFill>
            </a:endParaRPr>
          </a:p>
        </p:txBody>
      </p:sp>
      <p:sp>
        <p:nvSpPr>
          <p:cNvPr id="29" name="Rectangle 11"/>
          <p:cNvSpPr>
            <a:spLocks noChangeArrowheads="1"/>
          </p:cNvSpPr>
          <p:nvPr/>
        </p:nvSpPr>
        <p:spPr bwMode="auto">
          <a:xfrm>
            <a:off x="611505" y="915670"/>
            <a:ext cx="8131810" cy="258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oAutofit/>
          </a:bodyPr>
          <a:lstStyle/>
          <a:p>
            <a:pPr indent="457200" fontAlgn="auto">
              <a:buNone/>
            </a:pPr>
            <a:r>
              <a:rPr lang="zh-CN" altLang="en-US" sz="2000" dirty="0">
                <a:latin typeface="华文楷体" panose="02010600040101010101" charset="-122"/>
                <a:ea typeface="华文楷体" panose="02010600040101010101" charset="-122"/>
                <a:cs typeface="华文楷体" panose="02010600040101010101" charset="-122"/>
                <a:sym typeface="+mn-ea"/>
              </a:rPr>
              <a:t>研究工作中重要的环节就是通过研究他人已有的成果来形成自己的观点。当你引用他人－－甚至是概述或解释在书本、文章或网页中发现的信息时，你必须声明原作者。 </a:t>
            </a:r>
            <a:endParaRPr lang="zh-CN" altLang="en-US" sz="2000" dirty="0">
              <a:latin typeface="华文楷体" panose="02010600040101010101" charset="-122"/>
              <a:ea typeface="华文楷体" panose="02010600040101010101" charset="-122"/>
              <a:cs typeface="华文楷体" panose="02010600040101010101" charset="-122"/>
            </a:endParaRPr>
          </a:p>
          <a:p>
            <a:pPr indent="457200" fontAlgn="auto">
              <a:buNone/>
            </a:pPr>
            <a:r>
              <a:rPr lang="zh-CN" altLang="en-US" sz="2000" dirty="0">
                <a:latin typeface="华文楷体" panose="02010600040101010101" charset="-122"/>
                <a:ea typeface="华文楷体" panose="02010600040101010101" charset="-122"/>
                <a:cs typeface="华文楷体" panose="02010600040101010101" charset="-122"/>
                <a:sym typeface="+mn-ea"/>
              </a:rPr>
              <a:t>如果你使用其他人的言语或想法而没有声明原作者的话，那么你正在进行一种形式的偷窃。在没有声明原作者的情况下，从网页或其他资源中复制原文并将它们粘贴在你的文章中，也是不正当的行为。 </a:t>
            </a:r>
            <a:endParaRPr lang="zh-CN" altLang="en-US" sz="2000" dirty="0">
              <a:latin typeface="华文楷体" panose="02010600040101010101" charset="-122"/>
              <a:ea typeface="华文楷体" panose="02010600040101010101" charset="-122"/>
              <a:cs typeface="华文楷体" panose="02010600040101010101" charset="-122"/>
            </a:endParaRPr>
          </a:p>
          <a:p>
            <a:pPr indent="457200" fontAlgn="auto">
              <a:buNone/>
            </a:pPr>
            <a:endParaRPr lang="zh-CN" altLang="en-US" sz="2000" dirty="0">
              <a:latin typeface="华文楷体" panose="02010600040101010101" charset="-122"/>
              <a:ea typeface="华文楷体" panose="02010600040101010101" charset="-122"/>
              <a:cs typeface="华文楷体" panose="02010600040101010101" charset="-122"/>
              <a:sym typeface="+mn-ea"/>
            </a:endParaRPr>
          </a:p>
          <a:p>
            <a:pPr indent="457200" fontAlgn="auto">
              <a:buNone/>
            </a:pPr>
            <a:r>
              <a:rPr lang="zh-CN" altLang="en-US" sz="2000" dirty="0">
                <a:latin typeface="华文楷体" panose="02010600040101010101" charset="-122"/>
                <a:ea typeface="华文楷体" panose="02010600040101010101" charset="-122"/>
                <a:cs typeface="华文楷体" panose="02010600040101010101" charset="-122"/>
                <a:sym typeface="+mn-ea"/>
              </a:rPr>
              <a:t>如何避免剽窃？</a:t>
            </a:r>
            <a:endParaRPr lang="zh-CN" altLang="en-US" sz="2000" dirty="0">
              <a:latin typeface="华文楷体" panose="02010600040101010101" charset="-122"/>
              <a:ea typeface="华文楷体" panose="02010600040101010101" charset="-122"/>
              <a:cs typeface="华文楷体" panose="02010600040101010101" charset="-122"/>
            </a:endParaRPr>
          </a:p>
          <a:p>
            <a:pPr indent="457200" fontAlgn="auto">
              <a:buNone/>
            </a:pPr>
            <a:r>
              <a:rPr lang="en-US" altLang="zh-CN" sz="2000" dirty="0">
                <a:latin typeface="华文楷体" panose="02010600040101010101" charset="-122"/>
                <a:ea typeface="华文楷体" panose="02010600040101010101" charset="-122"/>
                <a:cs typeface="华文楷体" panose="02010600040101010101" charset="-122"/>
                <a:sym typeface="+mn-ea"/>
              </a:rPr>
              <a:t>1.</a:t>
            </a:r>
            <a:r>
              <a:rPr lang="zh-CN" altLang="en-US" sz="2000" dirty="0">
                <a:latin typeface="华文楷体" panose="02010600040101010101" charset="-122"/>
                <a:ea typeface="华文楷体" panose="02010600040101010101" charset="-122"/>
                <a:cs typeface="华文楷体" panose="02010600040101010101" charset="-122"/>
                <a:sym typeface="+mn-ea"/>
              </a:rPr>
              <a:t>对你在何处发现这些独特的观点做出清楚、准确的说明。 </a:t>
            </a:r>
            <a:endParaRPr lang="zh-CN" altLang="en-US" sz="2000" dirty="0">
              <a:latin typeface="华文楷体" panose="02010600040101010101" charset="-122"/>
              <a:ea typeface="华文楷体" panose="02010600040101010101" charset="-122"/>
              <a:cs typeface="华文楷体" panose="02010600040101010101" charset="-122"/>
            </a:endParaRPr>
          </a:p>
          <a:p>
            <a:pPr indent="457200" fontAlgn="auto">
              <a:buNone/>
            </a:pPr>
            <a:r>
              <a:rPr lang="en-US" altLang="zh-CN" sz="2000" dirty="0">
                <a:latin typeface="华文楷体" panose="02010600040101010101" charset="-122"/>
                <a:ea typeface="华文楷体" panose="02010600040101010101" charset="-122"/>
                <a:cs typeface="华文楷体" panose="02010600040101010101" charset="-122"/>
                <a:sym typeface="+mn-ea"/>
              </a:rPr>
              <a:t>2.</a:t>
            </a:r>
            <a:r>
              <a:rPr lang="zh-CN" altLang="en-US" sz="2000" dirty="0">
                <a:latin typeface="华文楷体" panose="02010600040101010101" charset="-122"/>
                <a:ea typeface="华文楷体" panose="02010600040101010101" charset="-122"/>
                <a:cs typeface="华文楷体" panose="02010600040101010101" charset="-122"/>
                <a:sym typeface="+mn-ea"/>
              </a:rPr>
              <a:t>对引用的每一个观点，记录下完整的引用信息。 </a:t>
            </a:r>
            <a:endParaRPr lang="zh-CN" altLang="en-US" sz="2000" dirty="0">
              <a:latin typeface="华文楷体" panose="02010600040101010101" charset="-122"/>
              <a:ea typeface="华文楷体" panose="02010600040101010101" charset="-122"/>
              <a:cs typeface="华文楷体" panose="02010600040101010101" charset="-122"/>
            </a:endParaRPr>
          </a:p>
          <a:p>
            <a:pPr indent="457200" fontAlgn="auto">
              <a:buNone/>
            </a:pPr>
            <a:r>
              <a:rPr lang="en-US" altLang="zh-CN" sz="2000" dirty="0">
                <a:latin typeface="华文楷体" panose="02010600040101010101" charset="-122"/>
                <a:ea typeface="华文楷体" panose="02010600040101010101" charset="-122"/>
                <a:cs typeface="华文楷体" panose="02010600040101010101" charset="-122"/>
                <a:sym typeface="+mn-ea"/>
              </a:rPr>
              <a:t>3.</a:t>
            </a:r>
            <a:r>
              <a:rPr lang="zh-CN" altLang="en-US" sz="2000" dirty="0">
                <a:latin typeface="华文楷体" panose="02010600040101010101" charset="-122"/>
                <a:ea typeface="华文楷体" panose="02010600040101010101" charset="-122"/>
                <a:cs typeface="华文楷体" panose="02010600040101010101" charset="-122"/>
                <a:sym typeface="+mn-ea"/>
              </a:rPr>
              <a:t>在直接引用他人的言语时使用引用符号。</a:t>
            </a:r>
            <a:endParaRPr lang="zh-CN" altLang="en-US" sz="2000" dirty="0">
              <a:latin typeface="华文楷体" panose="02010600040101010101" charset="-122"/>
              <a:ea typeface="华文楷体" panose="02010600040101010101" charset="-122"/>
              <a:cs typeface="华文楷体" panose="02010600040101010101" charset="-122"/>
            </a:endParaRPr>
          </a:p>
          <a:p>
            <a:pPr indent="457200" fontAlgn="auto">
              <a:buNone/>
            </a:pPr>
            <a:r>
              <a:rPr lang="en-US" altLang="zh-CN" sz="2000" dirty="0">
                <a:latin typeface="华文楷体" panose="02010600040101010101" charset="-122"/>
                <a:ea typeface="华文楷体" panose="02010600040101010101" charset="-122"/>
                <a:cs typeface="华文楷体" panose="02010600040101010101" charset="-122"/>
                <a:sym typeface="+mn-ea"/>
              </a:rPr>
              <a:t>4.</a:t>
            </a:r>
            <a:r>
              <a:rPr lang="zh-CN" altLang="en-US" sz="2000" dirty="0">
                <a:latin typeface="华文楷体" panose="02010600040101010101" charset="-122"/>
                <a:ea typeface="华文楷体" panose="02010600040101010101" charset="-122"/>
                <a:cs typeface="华文楷体" panose="02010600040101010101" charset="-122"/>
                <a:sym typeface="+mn-ea"/>
              </a:rPr>
              <a:t>在任何引用的地方注明原作者。 </a:t>
            </a:r>
            <a:endParaRPr lang="zh-CN" altLang="en-US" sz="2000" dirty="0">
              <a:latin typeface="华文楷体" panose="02010600040101010101" charset="-122"/>
              <a:ea typeface="华文楷体" panose="02010600040101010101" charset="-122"/>
              <a:cs typeface="华文楷体" panose="02010600040101010101" charset="-122"/>
            </a:endParaRPr>
          </a:p>
          <a:p>
            <a:pPr indent="457200" fontAlgn="auto">
              <a:buNone/>
            </a:pPr>
            <a:r>
              <a:rPr lang="zh-CN" altLang="en-US" sz="2000" dirty="0">
                <a:latin typeface="华文楷体" panose="02010600040101010101" charset="-122"/>
                <a:ea typeface="华文楷体" panose="02010600040101010101" charset="-122"/>
                <a:cs typeface="华文楷体" panose="02010600040101010101" charset="-122"/>
                <a:sym typeface="+mn-ea"/>
              </a:rPr>
              <a:t>那么，</a:t>
            </a:r>
            <a:r>
              <a:rPr lang="zh-CN" altLang="en-US" sz="2000" dirty="0">
                <a:solidFill>
                  <a:srgbClr val="FF0066"/>
                </a:solidFill>
                <a:latin typeface="华文楷体" panose="02010600040101010101" charset="-122"/>
                <a:ea typeface="华文楷体" panose="02010600040101010101" charset="-122"/>
                <a:cs typeface="华文楷体" panose="02010600040101010101" charset="-122"/>
                <a:sym typeface="+mn-ea"/>
              </a:rPr>
              <a:t>什么是正确的引用？什么情况需要标明引用的信息来源呢</a:t>
            </a:r>
            <a:r>
              <a:rPr lang="zh-CN" altLang="en-US" sz="2000" dirty="0">
                <a:solidFill>
                  <a:srgbClr val="FF0000"/>
                </a:solidFill>
                <a:latin typeface="华文楷体" panose="02010600040101010101" charset="-122"/>
                <a:ea typeface="华文楷体" panose="02010600040101010101" charset="-122"/>
                <a:cs typeface="华文楷体" panose="02010600040101010101" charset="-122"/>
                <a:sym typeface="+mn-ea"/>
              </a:rPr>
              <a:t>？</a:t>
            </a:r>
            <a:endParaRPr lang="zh-CN" altLang="en-US" sz="2000" dirty="0">
              <a:solidFill>
                <a:srgbClr val="FF0000"/>
              </a:solidFill>
              <a:latin typeface="华文楷体" panose="02010600040101010101" charset="-122"/>
              <a:ea typeface="华文楷体" panose="02010600040101010101" charset="-122"/>
              <a:cs typeface="华文楷体" panose="02010600040101010101" charset="-122"/>
              <a:sym typeface="+mn-ea"/>
            </a:endParaRPr>
          </a:p>
        </p:txBody>
      </p:sp>
      <p:sp>
        <p:nvSpPr>
          <p:cNvPr id="2" name="文本框 1"/>
          <p:cNvSpPr txBox="1"/>
          <p:nvPr/>
        </p:nvSpPr>
        <p:spPr>
          <a:xfrm>
            <a:off x="467360" y="267335"/>
            <a:ext cx="6902450" cy="460375"/>
          </a:xfrm>
          <a:prstGeom prst="rect">
            <a:avLst/>
          </a:prstGeom>
          <a:noFill/>
        </p:spPr>
        <p:txBody>
          <a:bodyPr wrap="square" rtlCol="0" anchor="t">
            <a:spAutoFit/>
          </a:bodyPr>
          <a:p>
            <a:pPr marR="0" indent="457200" algn="l" defTabSz="914400" rtl="0" fontAlgn="base">
              <a:lnSpc>
                <a:spcPct val="120000"/>
              </a:lnSpc>
              <a:spcBef>
                <a:spcPts val="0"/>
              </a:spcBef>
              <a:spcAft>
                <a:spcPct val="0"/>
              </a:spcAft>
              <a:buClrTx/>
              <a:buSzTx/>
              <a:buFont typeface="Arial" panose="020B0604020202020204" pitchFamily="34" charset="0"/>
              <a:buNone/>
            </a:pPr>
            <a:r>
              <a:rPr lang="zh-CN" altLang="zh-CN" sz="2000" dirty="0">
                <a:latin typeface="华文楷体" panose="02010600040101010101" charset="-122"/>
                <a:ea typeface="华文楷体" panose="02010600040101010101" charset="-122"/>
                <a:cs typeface="华文楷体" panose="02010600040101010101" charset="-122"/>
                <a:sym typeface="+mn-ea"/>
              </a:rPr>
              <a:t>2. </a:t>
            </a:r>
            <a:r>
              <a:rPr lang="zh-CN" altLang="en-US" sz="2000" dirty="0">
                <a:latin typeface="华文楷体" panose="02010600040101010101" charset="-122"/>
                <a:ea typeface="华文楷体" panose="02010600040101010101" charset="-122"/>
                <a:cs typeface="华文楷体" panose="02010600040101010101" charset="-122"/>
                <a:sym typeface="+mn-ea"/>
              </a:rPr>
              <a:t>合理、正确地使用他人的观点和成果，避免剽窃</a:t>
            </a:r>
            <a:r>
              <a:rPr lang="zh-CN" altLang="en-US" sz="2000" kern="0" dirty="0">
                <a:latin typeface="华文楷体" panose="02010600040101010101" charset="-122"/>
                <a:ea typeface="华文楷体" panose="02010600040101010101" charset="-122"/>
                <a:cs typeface="华文楷体" panose="02010600040101010101" charset="-122"/>
                <a:sym typeface="+mn-ea"/>
              </a:rPr>
              <a:t> </a:t>
            </a:r>
            <a:endParaRPr lang="zh-CN" altLang="en-US" sz="2000" kern="0" dirty="0">
              <a:latin typeface="华文楷体" panose="02010600040101010101" charset="-122"/>
              <a:ea typeface="华文楷体" panose="02010600040101010101" charset="-122"/>
              <a:cs typeface="华文楷体" panose="02010600040101010101"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Bottom)">
                                      <p:cBhvr>
                                        <p:cTn id="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 descr="D:\1稻壳模板\ppt\2016.4\小清新水彩花卉毕业答辩模板\未标题-5.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36971" y="-98774"/>
            <a:ext cx="911574" cy="971998"/>
          </a:xfrm>
          <a:prstGeom prst="rect">
            <a:avLst/>
          </a:prstGeom>
          <a:noFill/>
          <a:extLst>
            <a:ext uri="{909E8E84-426E-40DD-AFC4-6F175D3DCCD1}">
              <a14:hiddenFill xmlns:a14="http://schemas.microsoft.com/office/drawing/2010/main">
                <a:solidFill>
                  <a:srgbClr val="FFFFFF"/>
                </a:solidFill>
              </a14:hiddenFill>
            </a:ext>
          </a:extLst>
        </p:spPr>
      </p:pic>
      <p:sp>
        <p:nvSpPr>
          <p:cNvPr id="28" name="Rectangle 21"/>
          <p:cNvSpPr>
            <a:spLocks noChangeArrowheads="1"/>
          </p:cNvSpPr>
          <p:nvPr/>
        </p:nvSpPr>
        <p:spPr bwMode="auto">
          <a:xfrm>
            <a:off x="410210" y="771525"/>
            <a:ext cx="8634730" cy="4187190"/>
          </a:xfrm>
          <a:prstGeom prst="rect">
            <a:avLst/>
          </a:prstGeom>
          <a:solidFill>
            <a:schemeClr val="bg1">
              <a:lumMod val="95000"/>
              <a:alpha val="50000"/>
            </a:schemeClr>
          </a:solidFill>
          <a:ln>
            <a:noFill/>
          </a:ln>
        </p:spPr>
        <p:txBody>
          <a:bodyPr/>
          <a:lstStyle/>
          <a:p>
            <a:endParaRPr lang="zh-CN" altLang="en-US">
              <a:solidFill>
                <a:prstClr val="black"/>
              </a:solidFill>
            </a:endParaRPr>
          </a:p>
        </p:txBody>
      </p:sp>
      <p:sp>
        <p:nvSpPr>
          <p:cNvPr id="29" name="Rectangle 11"/>
          <p:cNvSpPr>
            <a:spLocks noChangeArrowheads="1"/>
          </p:cNvSpPr>
          <p:nvPr/>
        </p:nvSpPr>
        <p:spPr bwMode="auto">
          <a:xfrm>
            <a:off x="611505" y="915670"/>
            <a:ext cx="8131810" cy="258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oAutofit/>
          </a:bodyPr>
          <a:lstStyle/>
          <a:p>
            <a:pPr indent="457200" fontAlgn="auto">
              <a:lnSpc>
                <a:spcPct val="120000"/>
              </a:lnSpc>
              <a:buNone/>
            </a:pPr>
            <a:r>
              <a:rPr lang="zh-CN" altLang="en-US" sz="2000" dirty="0">
                <a:latin typeface="华文楷体" panose="02010600040101010101" charset="-122"/>
                <a:ea typeface="华文楷体" panose="02010600040101010101" charset="-122"/>
                <a:cs typeface="华文楷体" panose="02010600040101010101" charset="-122"/>
                <a:sym typeface="+mn-ea"/>
              </a:rPr>
              <a:t>标明自己的引用文献是对撰写论文中所使用资料的一种说明。引用材料可以位于文章中或在作品最后的参考文献列表中作出说明。判断什么需要标明引用并不是非常简单的事情，可以遵循以下的一些原则： </a:t>
            </a:r>
            <a:endParaRPr lang="zh-CN" altLang="en-US" sz="2000" dirty="0">
              <a:latin typeface="华文楷体" panose="02010600040101010101" charset="-122"/>
              <a:ea typeface="华文楷体" panose="02010600040101010101" charset="-122"/>
              <a:cs typeface="华文楷体" panose="02010600040101010101" charset="-122"/>
            </a:endParaRPr>
          </a:p>
          <a:p>
            <a:pPr indent="457200" fontAlgn="auto">
              <a:lnSpc>
                <a:spcPct val="120000"/>
              </a:lnSpc>
              <a:buNone/>
            </a:pPr>
            <a:r>
              <a:rPr lang="zh-CN" altLang="en-US" sz="2000" dirty="0">
                <a:latin typeface="华文楷体" panose="02010600040101010101" charset="-122"/>
                <a:ea typeface="华文楷体" panose="02010600040101010101" charset="-122"/>
                <a:cs typeface="华文楷体" panose="02010600040101010101" charset="-122"/>
                <a:sym typeface="+mn-ea"/>
              </a:rPr>
              <a:t>如果你在开始研究之前已经知道的信息，通常你并不需要将它作为引用部分；</a:t>
            </a:r>
            <a:endParaRPr lang="zh-CN" altLang="en-US" sz="2000" dirty="0">
              <a:latin typeface="华文楷体" panose="02010600040101010101" charset="-122"/>
              <a:ea typeface="华文楷体" panose="02010600040101010101" charset="-122"/>
              <a:cs typeface="华文楷体" panose="02010600040101010101" charset="-122"/>
            </a:endParaRPr>
          </a:p>
          <a:p>
            <a:pPr indent="457200" fontAlgn="auto">
              <a:lnSpc>
                <a:spcPct val="120000"/>
              </a:lnSpc>
              <a:buNone/>
            </a:pPr>
            <a:r>
              <a:rPr lang="zh-CN" altLang="zh-CN" sz="2000" dirty="0">
                <a:latin typeface="华文楷体" panose="02010600040101010101" charset="-122"/>
                <a:ea typeface="华文楷体" panose="02010600040101010101" charset="-122"/>
                <a:cs typeface="华文楷体" panose="02010600040101010101" charset="-122"/>
                <a:sym typeface="+mn-ea"/>
              </a:rPr>
              <a:t>1. </a:t>
            </a:r>
            <a:r>
              <a:rPr lang="zh-CN" altLang="en-US" sz="2000" dirty="0">
                <a:latin typeface="华文楷体" panose="02010600040101010101" charset="-122"/>
                <a:ea typeface="华文楷体" panose="02010600040101010101" charset="-122"/>
                <a:cs typeface="华文楷体" panose="02010600040101010101" charset="-122"/>
                <a:sym typeface="+mn-ea"/>
              </a:rPr>
              <a:t>对于众所周知的事实，也不必标明引用出处；</a:t>
            </a:r>
            <a:endParaRPr lang="zh-CN" altLang="en-US" sz="2000" dirty="0">
              <a:latin typeface="华文楷体" panose="02010600040101010101" charset="-122"/>
              <a:ea typeface="华文楷体" panose="02010600040101010101" charset="-122"/>
              <a:cs typeface="华文楷体" panose="02010600040101010101" charset="-122"/>
            </a:endParaRPr>
          </a:p>
          <a:p>
            <a:pPr indent="457200" fontAlgn="auto">
              <a:lnSpc>
                <a:spcPct val="120000"/>
              </a:lnSpc>
              <a:buNone/>
            </a:pPr>
            <a:r>
              <a:rPr lang="zh-CN" altLang="zh-CN" sz="2000" dirty="0">
                <a:latin typeface="华文楷体" panose="02010600040101010101" charset="-122"/>
                <a:ea typeface="华文楷体" panose="02010600040101010101" charset="-122"/>
                <a:cs typeface="华文楷体" panose="02010600040101010101" charset="-122"/>
                <a:sym typeface="+mn-ea"/>
              </a:rPr>
              <a:t>2. </a:t>
            </a:r>
            <a:r>
              <a:rPr lang="zh-CN" altLang="en-US" sz="2000" dirty="0">
                <a:latin typeface="华文楷体" panose="02010600040101010101" charset="-122"/>
                <a:ea typeface="华文楷体" panose="02010600040101010101" charset="-122"/>
                <a:cs typeface="华文楷体" panose="02010600040101010101" charset="-122"/>
                <a:sym typeface="+mn-ea"/>
              </a:rPr>
              <a:t>对于日期之类可以在许多百科全书中找到的信息，不必说明；</a:t>
            </a:r>
            <a:endParaRPr lang="zh-CN" altLang="en-US" sz="2000" dirty="0">
              <a:latin typeface="华文楷体" panose="02010600040101010101" charset="-122"/>
              <a:ea typeface="华文楷体" panose="02010600040101010101" charset="-122"/>
              <a:cs typeface="华文楷体" panose="02010600040101010101" charset="-122"/>
            </a:endParaRPr>
          </a:p>
          <a:p>
            <a:pPr indent="457200" fontAlgn="auto">
              <a:lnSpc>
                <a:spcPct val="120000"/>
              </a:lnSpc>
              <a:buNone/>
            </a:pPr>
            <a:r>
              <a:rPr lang="zh-CN" altLang="zh-CN" sz="2000" dirty="0">
                <a:latin typeface="华文楷体" panose="02010600040101010101" charset="-122"/>
                <a:ea typeface="华文楷体" panose="02010600040101010101" charset="-122"/>
                <a:cs typeface="华文楷体" panose="02010600040101010101" charset="-122"/>
                <a:sym typeface="+mn-ea"/>
              </a:rPr>
              <a:t>3. </a:t>
            </a:r>
            <a:r>
              <a:rPr lang="zh-CN" altLang="en-US" sz="2000" dirty="0">
                <a:latin typeface="华文楷体" panose="02010600040101010101" charset="-122"/>
                <a:ea typeface="华文楷体" panose="02010600040101010101" charset="-122"/>
                <a:cs typeface="华文楷体" panose="02010600040101010101" charset="-122"/>
                <a:sym typeface="+mn-ea"/>
              </a:rPr>
              <a:t>引用语，统计数据和他人的观点等等应该在你的文章中被列为引用的内容。 </a:t>
            </a:r>
            <a:endParaRPr lang="zh-CN" altLang="en-US" sz="2000" dirty="0">
              <a:latin typeface="华文楷体" panose="02010600040101010101" charset="-122"/>
              <a:ea typeface="华文楷体" panose="02010600040101010101" charset="-122"/>
              <a:cs typeface="华文楷体" panose="02010600040101010101" charset="-122"/>
            </a:endParaRPr>
          </a:p>
          <a:p>
            <a:pPr indent="457200" fontAlgn="auto">
              <a:lnSpc>
                <a:spcPct val="120000"/>
              </a:lnSpc>
              <a:buNone/>
            </a:pPr>
            <a:r>
              <a:rPr lang="zh-CN" altLang="zh-CN" sz="2000" dirty="0">
                <a:latin typeface="华文楷体" panose="02010600040101010101" charset="-122"/>
                <a:ea typeface="华文楷体" panose="02010600040101010101" charset="-122"/>
                <a:cs typeface="华文楷体" panose="02010600040101010101" charset="-122"/>
                <a:sym typeface="+mn-ea"/>
              </a:rPr>
              <a:t>4. </a:t>
            </a:r>
            <a:r>
              <a:rPr lang="zh-CN" altLang="en-US" sz="2000" dirty="0">
                <a:latin typeface="华文楷体" panose="02010600040101010101" charset="-122"/>
                <a:ea typeface="华文楷体" panose="02010600040101010101" charset="-122"/>
                <a:cs typeface="华文楷体" panose="02010600040101010101" charset="-122"/>
                <a:sym typeface="+mn-ea"/>
              </a:rPr>
              <a:t>需要注意的是，在论文中引用他人的观点时，要使用</a:t>
            </a:r>
            <a:r>
              <a:rPr lang="zh-CN" altLang="en-US" sz="2000" dirty="0">
                <a:latin typeface="华文楷体" panose="02010600040101010101" charset="-122"/>
                <a:ea typeface="华文楷体" panose="02010600040101010101" charset="-122"/>
                <a:cs typeface="华文楷体" panose="02010600040101010101" charset="-122"/>
                <a:sym typeface="+mn-ea"/>
              </a:rPr>
              <a:t>参考文献</a:t>
            </a:r>
            <a:r>
              <a:rPr lang="zh-CN" altLang="en-US" sz="2000" dirty="0">
                <a:latin typeface="华文楷体" panose="02010600040101010101" charset="-122"/>
                <a:ea typeface="华文楷体" panose="02010600040101010101" charset="-122"/>
                <a:cs typeface="华文楷体" panose="02010600040101010101" charset="-122"/>
                <a:sym typeface="+mn-ea"/>
              </a:rPr>
              <a:t>正确的格式。</a:t>
            </a:r>
            <a:endParaRPr lang="zh-CN" altLang="en-US" sz="2000" dirty="0">
              <a:latin typeface="华文楷体" panose="02010600040101010101" charset="-122"/>
              <a:ea typeface="华文楷体" panose="02010600040101010101" charset="-122"/>
              <a:cs typeface="华文楷体" panose="02010600040101010101" charset="-122"/>
              <a:sym typeface="+mn-ea"/>
            </a:endParaRPr>
          </a:p>
        </p:txBody>
      </p:sp>
      <p:sp>
        <p:nvSpPr>
          <p:cNvPr id="2" name="文本框 1"/>
          <p:cNvSpPr txBox="1"/>
          <p:nvPr/>
        </p:nvSpPr>
        <p:spPr>
          <a:xfrm>
            <a:off x="395605" y="267335"/>
            <a:ext cx="7564120" cy="460375"/>
          </a:xfrm>
          <a:prstGeom prst="rect">
            <a:avLst/>
          </a:prstGeom>
          <a:noFill/>
        </p:spPr>
        <p:txBody>
          <a:bodyPr wrap="square" rtlCol="0" anchor="t">
            <a:spAutoFit/>
          </a:bodyPr>
          <a:p>
            <a:pPr marR="0" indent="457200" algn="l" defTabSz="914400" rtl="0" fontAlgn="base">
              <a:lnSpc>
                <a:spcPct val="120000"/>
              </a:lnSpc>
              <a:spcBef>
                <a:spcPts val="0"/>
              </a:spcBef>
              <a:spcAft>
                <a:spcPct val="0"/>
              </a:spcAft>
              <a:buClrTx/>
              <a:buSzTx/>
              <a:buFont typeface="Arial" panose="020B0604020202020204" pitchFamily="34" charset="0"/>
              <a:buNone/>
            </a:pPr>
            <a:r>
              <a:rPr lang="zh-CN" altLang="zh-CN" sz="2000" dirty="0">
                <a:latin typeface="华文楷体" panose="02010600040101010101" charset="-122"/>
                <a:ea typeface="华文楷体" panose="02010600040101010101" charset="-122"/>
                <a:cs typeface="华文楷体" panose="02010600040101010101" charset="-122"/>
                <a:sym typeface="+mn-ea"/>
              </a:rPr>
              <a:t>3. </a:t>
            </a:r>
            <a:r>
              <a:rPr lang="zh-CN" altLang="en-US" sz="2000" dirty="0">
                <a:latin typeface="华文楷体" panose="02010600040101010101" charset="-122"/>
                <a:ea typeface="华文楷体" panose="02010600040101010101" charset="-122"/>
                <a:cs typeface="华文楷体" panose="02010600040101010101" charset="-122"/>
                <a:sym typeface="+mn-ea"/>
              </a:rPr>
              <a:t>写作论文时，合理引用他人的原文，并正确标注引用出处</a:t>
            </a:r>
            <a:endParaRPr lang="zh-CN" altLang="en-US" sz="2000" kern="0" dirty="0">
              <a:latin typeface="华文楷体" panose="02010600040101010101" charset="-122"/>
              <a:ea typeface="华文楷体" panose="02010600040101010101" charset="-122"/>
              <a:cs typeface="华文楷体" panose="02010600040101010101"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Bottom)">
                                      <p:cBhvr>
                                        <p:cTn id="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2" name="Text Box 50"/>
          <p:cNvSpPr txBox="1">
            <a:spLocks noChangeArrowheads="1"/>
          </p:cNvSpPr>
          <p:nvPr/>
        </p:nvSpPr>
        <p:spPr bwMode="auto">
          <a:xfrm>
            <a:off x="1547813" y="2822056"/>
            <a:ext cx="323850" cy="244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zh-CN" sz="1000" dirty="0">
                <a:solidFill>
                  <a:prstClr val="white"/>
                </a:solidFill>
              </a:rPr>
              <a:t>01</a:t>
            </a:r>
            <a:endParaRPr lang="en-US" altLang="zh-CN" sz="1000" dirty="0">
              <a:solidFill>
                <a:prstClr val="white"/>
              </a:solidFill>
            </a:endParaRPr>
          </a:p>
        </p:txBody>
      </p:sp>
      <p:sp>
        <p:nvSpPr>
          <p:cNvPr id="3129" name="Rectangle 57"/>
          <p:cNvSpPr>
            <a:spLocks noChangeArrowheads="1"/>
          </p:cNvSpPr>
          <p:nvPr/>
        </p:nvSpPr>
        <p:spPr bwMode="auto">
          <a:xfrm>
            <a:off x="611505" y="1275715"/>
            <a:ext cx="753935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indent="457200" fontAlgn="auto">
              <a:lnSpc>
                <a:spcPct val="130000"/>
              </a:lnSpc>
              <a:buClrTx/>
              <a:buNone/>
            </a:pPr>
            <a:r>
              <a:rPr lang="en-US" altLang="zh-CN" sz="2000" dirty="0">
                <a:solidFill>
                  <a:schemeClr val="tx1"/>
                </a:solidFill>
                <a:latin typeface="华文楷体" panose="02010600040101010101" charset="-122"/>
                <a:ea typeface="华文楷体" panose="02010600040101010101" charset="-122"/>
                <a:cs typeface="华文楷体" panose="02010600040101010101" charset="-122"/>
                <a:sym typeface="+mn-ea"/>
              </a:rPr>
              <a:t>1.</a:t>
            </a:r>
            <a:r>
              <a:rPr lang="zh-CN" altLang="en-US" sz="2000" dirty="0">
                <a:solidFill>
                  <a:schemeClr val="tx1"/>
                </a:solidFill>
                <a:latin typeface="华文楷体" panose="02010600040101010101" charset="-122"/>
                <a:ea typeface="华文楷体" panose="02010600040101010101" charset="-122"/>
                <a:cs typeface="华文楷体" panose="02010600040101010101" charset="-122"/>
                <a:sym typeface="+mn-ea"/>
              </a:rPr>
              <a:t>名词解释：信息、知识、文献、情报</a:t>
            </a:r>
            <a:endParaRPr lang="zh-CN" altLang="en-US" sz="2000" dirty="0">
              <a:solidFill>
                <a:schemeClr val="tx1"/>
              </a:solidFill>
              <a:latin typeface="华文楷体" panose="02010600040101010101" charset="-122"/>
              <a:ea typeface="华文楷体" panose="02010600040101010101" charset="-122"/>
              <a:cs typeface="华文楷体" panose="02010600040101010101" charset="-122"/>
            </a:endParaRPr>
          </a:p>
          <a:p>
            <a:pPr indent="457200" fontAlgn="auto">
              <a:lnSpc>
                <a:spcPct val="130000"/>
              </a:lnSpc>
              <a:buClrTx/>
              <a:buNone/>
            </a:pPr>
            <a:r>
              <a:rPr lang="en-US" altLang="zh-CN" sz="2000" dirty="0">
                <a:solidFill>
                  <a:schemeClr val="tx1"/>
                </a:solidFill>
                <a:latin typeface="华文楷体" panose="02010600040101010101" charset="-122"/>
                <a:ea typeface="华文楷体" panose="02010600040101010101" charset="-122"/>
                <a:cs typeface="华文楷体" panose="02010600040101010101" charset="-122"/>
                <a:sym typeface="+mn-ea"/>
              </a:rPr>
              <a:t>2.</a:t>
            </a:r>
            <a:r>
              <a:rPr lang="zh-CN" altLang="en-US" sz="2000" dirty="0">
                <a:solidFill>
                  <a:schemeClr val="tx1"/>
                </a:solidFill>
                <a:latin typeface="华文楷体" panose="02010600040101010101" charset="-122"/>
                <a:ea typeface="华文楷体" panose="02010600040101010101" charset="-122"/>
                <a:cs typeface="华文楷体" panose="02010600040101010101" charset="-122"/>
                <a:sym typeface="+mn-ea"/>
              </a:rPr>
              <a:t>如何理解信息、知识、文献、情报文献之间的关系。</a:t>
            </a:r>
            <a:endParaRPr lang="zh-CN" altLang="en-US" sz="2000" dirty="0">
              <a:solidFill>
                <a:schemeClr val="tx1"/>
              </a:solidFill>
              <a:latin typeface="华文楷体" panose="02010600040101010101" charset="-122"/>
              <a:ea typeface="华文楷体" panose="02010600040101010101" charset="-122"/>
              <a:cs typeface="华文楷体" panose="02010600040101010101" charset="-122"/>
            </a:endParaRPr>
          </a:p>
          <a:p>
            <a:pPr indent="457200" fontAlgn="auto">
              <a:lnSpc>
                <a:spcPct val="130000"/>
              </a:lnSpc>
              <a:buClrTx/>
              <a:buNone/>
            </a:pPr>
            <a:r>
              <a:rPr lang="en-US" altLang="zh-CN" sz="2000" dirty="0">
                <a:solidFill>
                  <a:schemeClr val="tx1"/>
                </a:solidFill>
                <a:latin typeface="华文楷体" panose="02010600040101010101" charset="-122"/>
                <a:ea typeface="华文楷体" panose="02010600040101010101" charset="-122"/>
                <a:cs typeface="华文楷体" panose="02010600040101010101" charset="-122"/>
                <a:sym typeface="+mn-ea"/>
              </a:rPr>
              <a:t>3.</a:t>
            </a:r>
            <a:r>
              <a:rPr lang="zh-CN" altLang="en-US" sz="2000" dirty="0">
                <a:solidFill>
                  <a:schemeClr val="tx1"/>
                </a:solidFill>
                <a:latin typeface="华文楷体" panose="02010600040101010101" charset="-122"/>
                <a:ea typeface="华文楷体" panose="02010600040101010101" charset="-122"/>
                <a:cs typeface="华文楷体" panose="02010600040101010101" charset="-122"/>
                <a:sym typeface="+mn-ea"/>
              </a:rPr>
              <a:t>文献信息资源有哪些分类方法？从文献加工的角度有哪些类型？</a:t>
            </a:r>
            <a:endParaRPr lang="zh-CN" altLang="en-US" sz="2000" dirty="0">
              <a:solidFill>
                <a:schemeClr val="tx1"/>
              </a:solidFill>
              <a:latin typeface="华文楷体" panose="02010600040101010101" charset="-122"/>
              <a:ea typeface="华文楷体" panose="02010600040101010101" charset="-122"/>
              <a:cs typeface="华文楷体" panose="02010600040101010101" charset="-122"/>
              <a:sym typeface="+mn-ea"/>
            </a:endParaRPr>
          </a:p>
        </p:txBody>
      </p:sp>
      <p:pic>
        <p:nvPicPr>
          <p:cNvPr id="24" name="Picture 2" descr="D:\1稻壳模板\ppt\2016.4\小清新水彩花卉毕业答辩模板\未标题-5.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36971" y="-98774"/>
            <a:ext cx="911574" cy="971998"/>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39"/>
          <p:cNvSpPr>
            <a:spLocks noChangeArrowheads="1"/>
          </p:cNvSpPr>
          <p:nvPr/>
        </p:nvSpPr>
        <p:spPr bwMode="auto">
          <a:xfrm>
            <a:off x="827151" y="484102"/>
            <a:ext cx="2778059" cy="307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anose="020B0604020202020204" pitchFamily="34" charset="0"/>
              <a:buNone/>
            </a:pPr>
            <a:r>
              <a:rPr lang="zh-CN" altLang="en-US" sz="2000" dirty="0" smtClean="0">
                <a:solidFill>
                  <a:schemeClr val="bg1">
                    <a:lumMod val="50000"/>
                  </a:schemeClr>
                </a:solidFill>
                <a:latin typeface="微软雅黑 Light" panose="020B0502040204020203" pitchFamily="34" charset="-122"/>
                <a:ea typeface="微软雅黑 Light" panose="020B0502040204020203" pitchFamily="34" charset="-122"/>
              </a:rPr>
              <a:t>思考题：</a:t>
            </a:r>
            <a:endParaRPr lang="zh-CN" altLang="en-US" sz="2000" dirty="0" smtClean="0">
              <a:solidFill>
                <a:schemeClr val="bg1">
                  <a:lumMod val="50000"/>
                </a:schemeClr>
              </a:solidFill>
              <a:latin typeface="微软雅黑 Light" panose="020B0502040204020203" pitchFamily="34" charset="-122"/>
              <a:ea typeface="微软雅黑 Light" panose="020B0502040204020203"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619672" y="1919322"/>
            <a:ext cx="5904656" cy="584775"/>
          </a:xfrm>
          <a:prstGeom prst="rect">
            <a:avLst/>
          </a:prstGeom>
          <a:noFill/>
        </p:spPr>
        <p:txBody>
          <a:bodyPr wrap="square" lIns="0" rIns="0" rtlCol="0">
            <a:spAutoFit/>
          </a:bodyPr>
          <a:lstStyle/>
          <a:p>
            <a:pPr algn="dist"/>
            <a:r>
              <a:rPr lang="zh-CN" altLang="en-US" sz="3200" dirty="0" smtClean="0">
                <a:ln w="6350">
                  <a:noFill/>
                </a:ln>
                <a:solidFill>
                  <a:schemeClr val="bg1">
                    <a:lumMod val="50000"/>
                  </a:schemeClr>
                </a:solidFill>
                <a:latin typeface="微软雅黑 Light" panose="020B0502040204020203" pitchFamily="34" charset="-122"/>
                <a:ea typeface="微软雅黑 Light" panose="020B0502040204020203" pitchFamily="34" charset="-122"/>
              </a:rPr>
              <a:t>谢谢大家</a:t>
            </a:r>
            <a:endParaRPr lang="zh-CN" altLang="en-US" sz="3200" dirty="0">
              <a:ln w="6350">
                <a:noFill/>
              </a:ln>
              <a:solidFill>
                <a:schemeClr val="accent3"/>
              </a:solidFill>
              <a:latin typeface="微软雅黑 Light" panose="020B0502040204020203" pitchFamily="34" charset="-122"/>
              <a:ea typeface="微软雅黑 Light" panose="020B0502040204020203" pitchFamily="34" charset="-122"/>
            </a:endParaRPr>
          </a:p>
        </p:txBody>
      </p:sp>
      <p:sp>
        <p:nvSpPr>
          <p:cNvPr id="8" name="矩形 7"/>
          <p:cNvSpPr/>
          <p:nvPr/>
        </p:nvSpPr>
        <p:spPr>
          <a:xfrm>
            <a:off x="1619672" y="2567394"/>
            <a:ext cx="5904656" cy="276999"/>
          </a:xfrm>
          <a:prstGeom prst="rect">
            <a:avLst/>
          </a:prstGeom>
          <a:ln w="6350">
            <a:solidFill>
              <a:schemeClr val="bg1">
                <a:lumMod val="50000"/>
              </a:schemeClr>
            </a:solidFill>
          </a:ln>
        </p:spPr>
        <p:txBody>
          <a:bodyPr wrap="square">
            <a:spAutoFit/>
          </a:bodyPr>
          <a:lstStyle/>
          <a:p>
            <a:pPr algn="dist"/>
            <a:r>
              <a:rPr lang="en-US" altLang="zh-CN" sz="1200" dirty="0" smtClean="0">
                <a:solidFill>
                  <a:schemeClr val="bg1">
                    <a:lumMod val="50000"/>
                  </a:schemeClr>
                </a:solidFill>
                <a:latin typeface="微软雅黑 Light" panose="020B0502040204020203" pitchFamily="34" charset="-122"/>
                <a:ea typeface="微软雅黑 Light" panose="020B0502040204020203" pitchFamily="34" charset="-122"/>
              </a:rPr>
              <a:t>Thanks for your listening.</a:t>
            </a:r>
            <a:endParaRPr lang="en-US" altLang="zh-CN" sz="1200" dirty="0">
              <a:solidFill>
                <a:schemeClr val="bg1">
                  <a:lumMod val="50000"/>
                </a:schemeClr>
              </a:solidFill>
              <a:latin typeface="微软雅黑 Light" panose="020B0502040204020203" pitchFamily="34" charset="-122"/>
              <a:ea typeface="微软雅黑 Light" panose="020B0502040204020203" pitchFamily="34" charset="-122"/>
            </a:endParaRPr>
          </a:p>
        </p:txBody>
      </p:sp>
      <p:pic>
        <p:nvPicPr>
          <p:cNvPr id="2" name="Picture 2" descr="D:\1稻壳模板\ppt\2016.4\小清新水彩花卉毕业答辩模板\小清新水彩花卉毕业答辩模板.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rot="10800000">
            <a:off x="894522" y="3773806"/>
            <a:ext cx="7354956" cy="136969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1"/>
          <p:cNvSpPr>
            <a:spLocks noChangeArrowheads="1"/>
          </p:cNvSpPr>
          <p:nvPr/>
        </p:nvSpPr>
        <p:spPr bwMode="auto">
          <a:xfrm>
            <a:off x="1115695" y="1325880"/>
            <a:ext cx="7477760" cy="3622040"/>
          </a:xfrm>
          <a:prstGeom prst="rect">
            <a:avLst/>
          </a:prstGeom>
          <a:solidFill>
            <a:schemeClr val="bg1">
              <a:lumMod val="95000"/>
              <a:alpha val="50000"/>
            </a:schemeClr>
          </a:solidFill>
          <a:ln>
            <a:noFill/>
          </a:ln>
        </p:spPr>
        <p:txBody>
          <a:bodyPr/>
          <a:lstStyle/>
          <a:p>
            <a:endParaRPr lang="zh-CN" altLang="en-US">
              <a:solidFill>
                <a:prstClr val="black"/>
              </a:solidFill>
            </a:endParaRPr>
          </a:p>
        </p:txBody>
      </p:sp>
      <p:pic>
        <p:nvPicPr>
          <p:cNvPr id="21" name="Picture 2" descr="D:\1稻壳模板\ppt\2016.4\小清新水彩花卉毕业答辩模板\未标题-5.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36971" y="-98774"/>
            <a:ext cx="911574" cy="971998"/>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1"/>
          <p:cNvSpPr>
            <a:spLocks noChangeArrowheads="1"/>
          </p:cNvSpPr>
          <p:nvPr/>
        </p:nvSpPr>
        <p:spPr bwMode="auto">
          <a:xfrm>
            <a:off x="1331595" y="1491615"/>
            <a:ext cx="6833235" cy="1584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oAutofit/>
          </a:bodyPr>
          <a:lstStyle/>
          <a:p>
            <a:pPr indent="457200" fontAlgn="auto">
              <a:lnSpc>
                <a:spcPct val="80000"/>
              </a:lnSpc>
              <a:buNone/>
            </a:pPr>
            <a:r>
              <a:rPr lang="zh-CN" altLang="en-US" sz="2000" b="1" dirty="0">
                <a:latin typeface="华文楷体" panose="02010600040101010101" charset="-122"/>
                <a:ea typeface="华文楷体" panose="02010600040101010101" charset="-122"/>
                <a:cs typeface="华文楷体" panose="02010600040101010101" charset="-122"/>
                <a:sym typeface="+mn-ea"/>
              </a:rPr>
              <a:t>第一阶段　</a:t>
            </a:r>
            <a:r>
              <a:rPr lang="en-US" altLang="zh-CN" sz="2000" b="1" dirty="0">
                <a:latin typeface="华文楷体" panose="02010600040101010101" charset="-122"/>
                <a:ea typeface="华文楷体" panose="02010600040101010101" charset="-122"/>
                <a:cs typeface="华文楷体" panose="02010600040101010101" charset="-122"/>
                <a:sym typeface="+mn-ea"/>
              </a:rPr>
              <a:t>1949</a:t>
            </a:r>
            <a:r>
              <a:rPr lang="zh-CN" altLang="en-US" sz="2000" b="1" dirty="0">
                <a:latin typeface="华文楷体" panose="02010600040101010101" charset="-122"/>
                <a:ea typeface="华文楷体" panose="02010600040101010101" charset="-122"/>
                <a:cs typeface="华文楷体" panose="02010600040101010101" charset="-122"/>
                <a:sym typeface="+mn-ea"/>
              </a:rPr>
              <a:t>年以前的目录学教育阶段</a:t>
            </a:r>
            <a:endParaRPr lang="zh-CN" altLang="en-US" sz="2000" b="1" dirty="0">
              <a:latin typeface="华文楷体" panose="02010600040101010101" charset="-122"/>
              <a:ea typeface="华文楷体" panose="02010600040101010101" charset="-122"/>
              <a:cs typeface="华文楷体" panose="02010600040101010101" charset="-122"/>
            </a:endParaRPr>
          </a:p>
          <a:p>
            <a:pPr indent="457200" fontAlgn="auto">
              <a:lnSpc>
                <a:spcPct val="120000"/>
              </a:lnSpc>
            </a:pPr>
            <a:endParaRPr lang="zh-CN" altLang="en-US" dirty="0">
              <a:latin typeface="华文楷体" panose="02010600040101010101" charset="-122"/>
              <a:ea typeface="华文楷体" panose="02010600040101010101" charset="-122"/>
              <a:cs typeface="华文楷体" panose="02010600040101010101" charset="-122"/>
              <a:sym typeface="+mn-ea"/>
            </a:endParaRPr>
          </a:p>
          <a:p>
            <a:pPr indent="457200" fontAlgn="auto">
              <a:lnSpc>
                <a:spcPct val="120000"/>
              </a:lnSpc>
            </a:pPr>
            <a:r>
              <a:rPr lang="zh-CN" altLang="en-US" dirty="0">
                <a:latin typeface="华文楷体" panose="02010600040101010101" charset="-122"/>
                <a:ea typeface="华文楷体" panose="02010600040101010101" charset="-122"/>
                <a:cs typeface="华文楷体" panose="02010600040101010101" charset="-122"/>
                <a:sym typeface="+mn-ea"/>
              </a:rPr>
              <a:t>我国自古代起就比较重视目录学教育，到清朝乾嘉时期，目录学一度成为“显学”（著名的学说、学派），成为学人必读的一门学问。到了近代，在教育界人士和文化学者的热心倡导下，用户教育以目录学、参考工具书使用法为主要内容在大学讲坛上得到了传播。这段时期，图书馆学情报学用户教育处于萌芽时期，图书馆利用的教育刚出现，但因体制等原因没有坚持下去。如东南大学</a:t>
            </a:r>
            <a:r>
              <a:rPr lang="en-US" altLang="zh-CN" dirty="0">
                <a:latin typeface="华文楷体" panose="02010600040101010101" charset="-122"/>
                <a:ea typeface="华文楷体" panose="02010600040101010101" charset="-122"/>
                <a:cs typeface="华文楷体" panose="02010600040101010101" charset="-122"/>
                <a:sym typeface="+mn-ea"/>
              </a:rPr>
              <a:t>1920</a:t>
            </a:r>
            <a:r>
              <a:rPr lang="zh-CN" altLang="en-US" dirty="0">
                <a:latin typeface="华文楷体" panose="02010600040101010101" charset="-122"/>
                <a:ea typeface="华文楷体" panose="02010600040101010101" charset="-122"/>
                <a:cs typeface="华文楷体" panose="02010600040101010101" charset="-122"/>
                <a:sym typeface="+mn-ea"/>
              </a:rPr>
              <a:t>年曾办过几次图书馆暑期学校，也搞过读者培训，但到</a:t>
            </a:r>
            <a:r>
              <a:rPr lang="en-US" altLang="zh-CN" dirty="0">
                <a:latin typeface="华文楷体" panose="02010600040101010101" charset="-122"/>
                <a:ea typeface="华文楷体" panose="02010600040101010101" charset="-122"/>
                <a:cs typeface="华文楷体" panose="02010600040101010101" charset="-122"/>
                <a:sym typeface="+mn-ea"/>
              </a:rPr>
              <a:t>1930</a:t>
            </a:r>
            <a:r>
              <a:rPr lang="zh-CN" altLang="en-US" dirty="0">
                <a:latin typeface="华文楷体" panose="02010600040101010101" charset="-122"/>
                <a:ea typeface="华文楷体" panose="02010600040101010101" charset="-122"/>
                <a:cs typeface="华文楷体" panose="02010600040101010101" charset="-122"/>
                <a:sym typeface="+mn-ea"/>
              </a:rPr>
              <a:t>年以后，由于学校内外条件的变迁、人事变动而未能继续下去。</a:t>
            </a:r>
            <a:endParaRPr lang="zh-CN" altLang="en-US" dirty="0">
              <a:latin typeface="华文楷体" panose="02010600040101010101" charset="-122"/>
              <a:ea typeface="华文楷体" panose="02010600040101010101" charset="-122"/>
              <a:cs typeface="华文楷体" panose="02010600040101010101" charset="-122"/>
            </a:endParaRPr>
          </a:p>
          <a:p>
            <a:pPr indent="457200" fontAlgn="auto">
              <a:lnSpc>
                <a:spcPct val="140000"/>
              </a:lnSpc>
              <a:buNone/>
            </a:pPr>
            <a:endParaRPr lang="zh-CN" altLang="en-US" sz="2000" dirty="0"/>
          </a:p>
          <a:p>
            <a:pPr>
              <a:lnSpc>
                <a:spcPct val="120000"/>
              </a:lnSpc>
            </a:pPr>
            <a:endParaRPr lang="zh-CN" altLang="en-US" sz="2000" b="1" dirty="0">
              <a:solidFill>
                <a:srgbClr val="FF0000"/>
              </a:solidFill>
              <a:latin typeface="幼圆" panose="02010509060101010101" pitchFamily="49" charset="-122"/>
              <a:ea typeface="幼圆" panose="02010509060101010101" pitchFamily="49" charset="-122"/>
            </a:endParaRPr>
          </a:p>
        </p:txBody>
      </p:sp>
      <p:sp>
        <p:nvSpPr>
          <p:cNvPr id="4" name="文本框 3"/>
          <p:cNvSpPr txBox="1"/>
          <p:nvPr/>
        </p:nvSpPr>
        <p:spPr>
          <a:xfrm>
            <a:off x="683260" y="483235"/>
            <a:ext cx="7569835" cy="763270"/>
          </a:xfrm>
          <a:prstGeom prst="rect">
            <a:avLst/>
          </a:prstGeom>
          <a:noFill/>
        </p:spPr>
        <p:txBody>
          <a:bodyPr wrap="square" rtlCol="0">
            <a:noAutofit/>
          </a:bodyPr>
          <a:p>
            <a:r>
              <a:rPr lang="en-US" altLang="zh-CN" sz="3200" noProof="0">
                <a:ln>
                  <a:noFill/>
                </a:ln>
                <a:solidFill>
                  <a:srgbClr val="CC3300"/>
                </a:solidFill>
                <a:effectLst>
                  <a:outerShdw blurRad="38100" dist="38100" dir="2700000" algn="tl">
                    <a:srgbClr val="C0C0C0"/>
                  </a:outerShdw>
                </a:effectLst>
                <a:uLnTx/>
                <a:uFillTx/>
                <a:latin typeface="Arial" panose="020B0604020202020204" pitchFamily="34" charset="0"/>
                <a:ea typeface="隶书" panose="02010509060101010101" pitchFamily="49" charset="-122"/>
                <a:sym typeface="+mn-ea"/>
              </a:rPr>
              <a:t>5</a:t>
            </a:r>
            <a:r>
              <a:rPr lang="zh-CN" altLang="en-US" sz="3200" noProof="0">
                <a:ln>
                  <a:noFill/>
                </a:ln>
                <a:solidFill>
                  <a:srgbClr val="CC3300"/>
                </a:solidFill>
                <a:effectLst>
                  <a:outerShdw blurRad="38100" dist="38100" dir="2700000" algn="tl">
                    <a:srgbClr val="C0C0C0"/>
                  </a:outerShdw>
                </a:effectLst>
                <a:uLnTx/>
                <a:uFillTx/>
                <a:latin typeface="Arial" panose="020B0604020202020204" pitchFamily="34" charset="0"/>
                <a:ea typeface="隶书" panose="02010509060101010101" pitchFamily="49" charset="-122"/>
                <a:sym typeface="+mn-ea"/>
              </a:rPr>
              <a:t>、</a:t>
            </a:r>
            <a:r>
              <a:rPr lang="zh-CN" sz="3200" noProof="0">
                <a:ln>
                  <a:noFill/>
                </a:ln>
                <a:solidFill>
                  <a:srgbClr val="CC3300"/>
                </a:solidFill>
                <a:effectLst>
                  <a:outerShdw blurRad="38100" dist="38100" dir="2700000" algn="tl">
                    <a:srgbClr val="C0C0C0"/>
                  </a:outerShdw>
                </a:effectLst>
                <a:uLnTx/>
                <a:uFillTx/>
                <a:latin typeface="Arial" panose="020B0604020202020204" pitchFamily="34" charset="0"/>
                <a:ea typeface="隶书" panose="02010509060101010101" pitchFamily="49" charset="-122"/>
                <a:sym typeface="+mn-ea"/>
              </a:rPr>
              <a:t>我国文献检索教育发展的四个阶段</a:t>
            </a:r>
            <a:endParaRPr lang="zh-CN" sz="3200" noProof="0">
              <a:ln>
                <a:noFill/>
              </a:ln>
              <a:solidFill>
                <a:srgbClr val="CC3300"/>
              </a:solidFill>
              <a:effectLst>
                <a:outerShdw blurRad="38100" dist="38100" dir="2700000" algn="tl">
                  <a:srgbClr val="C0C0C0"/>
                </a:outerShdw>
              </a:effectLst>
              <a:uLnTx/>
              <a:uFillTx/>
              <a:latin typeface="Arial" panose="020B0604020202020204" pitchFamily="34" charset="0"/>
              <a:ea typeface="隶书" panose="02010509060101010101" pitchFamily="49"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slide(fromBottom)">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1"/>
          <p:cNvSpPr>
            <a:spLocks noChangeArrowheads="1"/>
          </p:cNvSpPr>
          <p:nvPr/>
        </p:nvSpPr>
        <p:spPr bwMode="auto">
          <a:xfrm>
            <a:off x="1115695" y="1325880"/>
            <a:ext cx="7477760" cy="3622040"/>
          </a:xfrm>
          <a:prstGeom prst="rect">
            <a:avLst/>
          </a:prstGeom>
          <a:solidFill>
            <a:schemeClr val="bg1">
              <a:lumMod val="95000"/>
              <a:alpha val="50000"/>
            </a:schemeClr>
          </a:solidFill>
          <a:ln>
            <a:noFill/>
          </a:ln>
        </p:spPr>
        <p:txBody>
          <a:bodyPr/>
          <a:lstStyle/>
          <a:p>
            <a:endParaRPr lang="zh-CN" altLang="en-US">
              <a:solidFill>
                <a:prstClr val="black"/>
              </a:solidFill>
            </a:endParaRPr>
          </a:p>
        </p:txBody>
      </p:sp>
      <p:pic>
        <p:nvPicPr>
          <p:cNvPr id="21" name="Picture 2" descr="D:\1稻壳模板\ppt\2016.4\小清新水彩花卉毕业答辩模板\未标题-5.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36971" y="-98774"/>
            <a:ext cx="911574" cy="971998"/>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1"/>
          <p:cNvSpPr>
            <a:spLocks noChangeArrowheads="1"/>
          </p:cNvSpPr>
          <p:nvPr/>
        </p:nvSpPr>
        <p:spPr bwMode="auto">
          <a:xfrm>
            <a:off x="1331595" y="1491615"/>
            <a:ext cx="6833235" cy="1584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oAutofit/>
          </a:bodyPr>
          <a:lstStyle/>
          <a:p>
            <a:pPr indent="457200" fontAlgn="auto">
              <a:lnSpc>
                <a:spcPct val="105000"/>
              </a:lnSpc>
              <a:buNone/>
            </a:pPr>
            <a:r>
              <a:rPr lang="zh-CN" altLang="en-US" sz="2000" b="1" dirty="0">
                <a:latin typeface="华文楷体" panose="02010600040101010101" charset="-122"/>
                <a:ea typeface="华文楷体" panose="02010600040101010101" charset="-122"/>
                <a:cs typeface="华文楷体" panose="02010600040101010101" charset="-122"/>
                <a:sym typeface="+mn-ea"/>
              </a:rPr>
              <a:t>第二阶段　</a:t>
            </a:r>
            <a:r>
              <a:rPr lang="en-US" altLang="zh-CN" sz="2000" b="1" dirty="0">
                <a:latin typeface="华文楷体" panose="02010600040101010101" charset="-122"/>
                <a:ea typeface="华文楷体" panose="02010600040101010101" charset="-122"/>
                <a:cs typeface="华文楷体" panose="02010600040101010101" charset="-122"/>
                <a:sym typeface="+mn-ea"/>
              </a:rPr>
              <a:t>1949-1966</a:t>
            </a:r>
            <a:r>
              <a:rPr lang="zh-CN" altLang="en-US" sz="2000" b="1" dirty="0">
                <a:latin typeface="华文楷体" panose="02010600040101010101" charset="-122"/>
                <a:ea typeface="华文楷体" panose="02010600040101010101" charset="-122"/>
                <a:cs typeface="华文楷体" panose="02010600040101010101" charset="-122"/>
                <a:sym typeface="+mn-ea"/>
              </a:rPr>
              <a:t>年的起步阶段</a:t>
            </a:r>
            <a:endParaRPr lang="zh-CN" altLang="en-US" sz="2000" b="1" dirty="0">
              <a:latin typeface="华文楷体" panose="02010600040101010101" charset="-122"/>
              <a:ea typeface="华文楷体" panose="02010600040101010101" charset="-122"/>
              <a:cs typeface="华文楷体" panose="02010600040101010101" charset="-122"/>
            </a:endParaRPr>
          </a:p>
          <a:p>
            <a:pPr indent="457200" fontAlgn="auto">
              <a:lnSpc>
                <a:spcPct val="105000"/>
              </a:lnSpc>
            </a:pPr>
            <a:endParaRPr lang="en-US" altLang="zh-CN" dirty="0">
              <a:latin typeface="华文楷体" panose="02010600040101010101" charset="-122"/>
              <a:ea typeface="华文楷体" panose="02010600040101010101" charset="-122"/>
              <a:cs typeface="华文楷体" panose="02010600040101010101" charset="-122"/>
              <a:sym typeface="+mn-ea"/>
            </a:endParaRPr>
          </a:p>
          <a:p>
            <a:pPr indent="457200" fontAlgn="auto">
              <a:lnSpc>
                <a:spcPct val="105000"/>
              </a:lnSpc>
            </a:pPr>
            <a:r>
              <a:rPr lang="en-US" altLang="zh-CN" dirty="0">
                <a:latin typeface="华文楷体" panose="02010600040101010101" charset="-122"/>
                <a:ea typeface="华文楷体" panose="02010600040101010101" charset="-122"/>
                <a:cs typeface="华文楷体" panose="02010600040101010101" charset="-122"/>
                <a:sym typeface="+mn-ea"/>
              </a:rPr>
              <a:t>1949</a:t>
            </a:r>
            <a:r>
              <a:rPr lang="zh-CN" altLang="en-US" dirty="0">
                <a:latin typeface="华文楷体" panose="02010600040101010101" charset="-122"/>
                <a:ea typeface="华文楷体" panose="02010600040101010101" charset="-122"/>
                <a:cs typeface="华文楷体" panose="02010600040101010101" charset="-122"/>
                <a:sym typeface="+mn-ea"/>
              </a:rPr>
              <a:t>年以后，我国的高等教育进入了一个新的历史时期，大学图书馆也走上了新的发展阶段，图书馆的用户教育走上起步阶段。无论在教育思想、目标、方法还是在观念形态、内容方面，大学图书馆用户教育都发生了重大的变化。召开读书座谈会、组织阅读交流活动等，南京师范学院等为学生开设了“目录学”、“语文工具书使用方法”、“中文工具书使用方法”等课程；南京工学院等从</a:t>
            </a:r>
            <a:r>
              <a:rPr lang="en-US" altLang="zh-CN" dirty="0">
                <a:latin typeface="华文楷体" panose="02010600040101010101" charset="-122"/>
                <a:ea typeface="华文楷体" panose="02010600040101010101" charset="-122"/>
                <a:cs typeface="华文楷体" panose="02010600040101010101" charset="-122"/>
                <a:sym typeface="+mn-ea"/>
              </a:rPr>
              <a:t>20</a:t>
            </a:r>
            <a:r>
              <a:rPr lang="zh-CN" altLang="en-US" dirty="0">
                <a:latin typeface="华文楷体" panose="02010600040101010101" charset="-122"/>
                <a:ea typeface="华文楷体" panose="02010600040101010101" charset="-122"/>
                <a:cs typeface="华文楷体" panose="02010600040101010101" charset="-122"/>
                <a:sym typeface="+mn-ea"/>
              </a:rPr>
              <a:t>世纪</a:t>
            </a:r>
            <a:r>
              <a:rPr lang="en-US" altLang="zh-CN" dirty="0">
                <a:latin typeface="华文楷体" panose="02010600040101010101" charset="-122"/>
                <a:ea typeface="华文楷体" panose="02010600040101010101" charset="-122"/>
                <a:cs typeface="华文楷体" panose="02010600040101010101" charset="-122"/>
                <a:sym typeface="+mn-ea"/>
              </a:rPr>
              <a:t>50</a:t>
            </a:r>
            <a:r>
              <a:rPr lang="zh-CN" altLang="en-US" dirty="0">
                <a:latin typeface="华文楷体" panose="02010600040101010101" charset="-122"/>
                <a:ea typeface="华文楷体" panose="02010600040101010101" charset="-122"/>
                <a:cs typeface="华文楷体" panose="02010600040101010101" charset="-122"/>
                <a:sym typeface="+mn-ea"/>
              </a:rPr>
              <a:t>年代中期到</a:t>
            </a:r>
            <a:r>
              <a:rPr lang="en-US" altLang="zh-CN" dirty="0">
                <a:latin typeface="华文楷体" panose="02010600040101010101" charset="-122"/>
                <a:ea typeface="华文楷体" panose="02010600040101010101" charset="-122"/>
                <a:cs typeface="华文楷体" panose="02010600040101010101" charset="-122"/>
                <a:sym typeface="+mn-ea"/>
              </a:rPr>
              <a:t>1965</a:t>
            </a:r>
            <a:r>
              <a:rPr lang="zh-CN" altLang="en-US" dirty="0">
                <a:latin typeface="华文楷体" panose="02010600040101010101" charset="-122"/>
                <a:ea typeface="华文楷体" panose="02010600040101010101" charset="-122"/>
                <a:cs typeface="华文楷体" panose="02010600040101010101" charset="-122"/>
                <a:sym typeface="+mn-ea"/>
              </a:rPr>
              <a:t>年，曾为在校大学生讲过“怎样查找科技文献”、“美国四大报告文献检索”等课程。还有一</a:t>
            </a:r>
            <a:r>
              <a:rPr lang="zh-CN" altLang="en-US" dirty="0">
                <a:latin typeface="华文楷体" panose="02010600040101010101" charset="-122"/>
                <a:ea typeface="华文楷体" panose="02010600040101010101" charset="-122"/>
                <a:cs typeface="华文楷体" panose="02010600040101010101" charset="-122"/>
                <a:sym typeface="+mn-ea"/>
              </a:rPr>
              <a:t>些学校为学生开讲了专业文献利用课。</a:t>
            </a:r>
            <a:endParaRPr lang="zh-CN" altLang="en-US" dirty="0">
              <a:latin typeface="华文楷体" panose="02010600040101010101" charset="-122"/>
              <a:ea typeface="华文楷体" panose="02010600040101010101" charset="-122"/>
              <a:cs typeface="华文楷体" panose="02010600040101010101" charset="-122"/>
            </a:endParaRPr>
          </a:p>
          <a:p>
            <a:pPr indent="457200" fontAlgn="auto">
              <a:lnSpc>
                <a:spcPct val="140000"/>
              </a:lnSpc>
              <a:buNone/>
            </a:pPr>
            <a:endParaRPr lang="zh-CN" altLang="en-US" sz="2000" dirty="0"/>
          </a:p>
          <a:p>
            <a:pPr>
              <a:lnSpc>
                <a:spcPct val="120000"/>
              </a:lnSpc>
            </a:pPr>
            <a:endParaRPr lang="zh-CN" altLang="en-US" sz="2000" b="1" dirty="0">
              <a:solidFill>
                <a:srgbClr val="FF0000"/>
              </a:solidFill>
              <a:latin typeface="幼圆" panose="02010509060101010101" pitchFamily="49" charset="-122"/>
              <a:ea typeface="幼圆" panose="02010509060101010101" pitchFamily="49" charset="-122"/>
            </a:endParaRPr>
          </a:p>
        </p:txBody>
      </p:sp>
      <p:sp>
        <p:nvSpPr>
          <p:cNvPr id="4" name="文本框 3"/>
          <p:cNvSpPr txBox="1"/>
          <p:nvPr/>
        </p:nvSpPr>
        <p:spPr>
          <a:xfrm>
            <a:off x="683260" y="483235"/>
            <a:ext cx="7569835" cy="763270"/>
          </a:xfrm>
          <a:prstGeom prst="rect">
            <a:avLst/>
          </a:prstGeom>
          <a:noFill/>
        </p:spPr>
        <p:txBody>
          <a:bodyPr wrap="square" rtlCol="0">
            <a:noAutofit/>
          </a:bodyPr>
          <a:p>
            <a:r>
              <a:rPr lang="en-US" altLang="zh-CN" sz="3200" noProof="0">
                <a:ln>
                  <a:noFill/>
                </a:ln>
                <a:solidFill>
                  <a:srgbClr val="CC3300"/>
                </a:solidFill>
                <a:effectLst>
                  <a:outerShdw blurRad="38100" dist="38100" dir="2700000" algn="tl">
                    <a:srgbClr val="C0C0C0"/>
                  </a:outerShdw>
                </a:effectLst>
                <a:uLnTx/>
                <a:uFillTx/>
                <a:latin typeface="Arial" panose="020B0604020202020204" pitchFamily="34" charset="0"/>
                <a:ea typeface="隶书" panose="02010509060101010101" pitchFamily="49" charset="-122"/>
                <a:sym typeface="+mn-ea"/>
              </a:rPr>
              <a:t>5</a:t>
            </a:r>
            <a:r>
              <a:rPr lang="zh-CN" altLang="en-US" sz="3200" noProof="0">
                <a:ln>
                  <a:noFill/>
                </a:ln>
                <a:solidFill>
                  <a:srgbClr val="CC3300"/>
                </a:solidFill>
                <a:effectLst>
                  <a:outerShdw blurRad="38100" dist="38100" dir="2700000" algn="tl">
                    <a:srgbClr val="C0C0C0"/>
                  </a:outerShdw>
                </a:effectLst>
                <a:uLnTx/>
                <a:uFillTx/>
                <a:latin typeface="Arial" panose="020B0604020202020204" pitchFamily="34" charset="0"/>
                <a:ea typeface="隶书" panose="02010509060101010101" pitchFamily="49" charset="-122"/>
                <a:sym typeface="+mn-ea"/>
              </a:rPr>
              <a:t>、</a:t>
            </a:r>
            <a:r>
              <a:rPr lang="zh-CN" sz="3200" noProof="0">
                <a:ln>
                  <a:noFill/>
                </a:ln>
                <a:solidFill>
                  <a:srgbClr val="CC3300"/>
                </a:solidFill>
                <a:effectLst>
                  <a:outerShdw blurRad="38100" dist="38100" dir="2700000" algn="tl">
                    <a:srgbClr val="C0C0C0"/>
                  </a:outerShdw>
                </a:effectLst>
                <a:uLnTx/>
                <a:uFillTx/>
                <a:latin typeface="Arial" panose="020B0604020202020204" pitchFamily="34" charset="0"/>
                <a:ea typeface="隶书" panose="02010509060101010101" pitchFamily="49" charset="-122"/>
                <a:sym typeface="+mn-ea"/>
              </a:rPr>
              <a:t>我国文献检索教育发展的四个阶段</a:t>
            </a:r>
            <a:endParaRPr lang="zh-CN" sz="3200" noProof="0">
              <a:ln>
                <a:noFill/>
              </a:ln>
              <a:solidFill>
                <a:srgbClr val="CC3300"/>
              </a:solidFill>
              <a:effectLst>
                <a:outerShdw blurRad="38100" dist="38100" dir="2700000" algn="tl">
                  <a:srgbClr val="C0C0C0"/>
                </a:outerShdw>
              </a:effectLst>
              <a:uLnTx/>
              <a:uFillTx/>
              <a:latin typeface="Arial" panose="020B0604020202020204" pitchFamily="34" charset="0"/>
              <a:ea typeface="隶书" panose="02010509060101010101" pitchFamily="49"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slide(fromBottom)">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1"/>
          <p:cNvSpPr>
            <a:spLocks noChangeArrowheads="1"/>
          </p:cNvSpPr>
          <p:nvPr/>
        </p:nvSpPr>
        <p:spPr bwMode="auto">
          <a:xfrm>
            <a:off x="1115695" y="1325880"/>
            <a:ext cx="7477760" cy="3622040"/>
          </a:xfrm>
          <a:prstGeom prst="rect">
            <a:avLst/>
          </a:prstGeom>
          <a:solidFill>
            <a:schemeClr val="bg1">
              <a:lumMod val="95000"/>
              <a:alpha val="50000"/>
            </a:schemeClr>
          </a:solidFill>
          <a:ln>
            <a:noFill/>
          </a:ln>
        </p:spPr>
        <p:txBody>
          <a:bodyPr/>
          <a:lstStyle/>
          <a:p>
            <a:endParaRPr lang="zh-CN" altLang="en-US">
              <a:solidFill>
                <a:prstClr val="black"/>
              </a:solidFill>
            </a:endParaRPr>
          </a:p>
        </p:txBody>
      </p:sp>
      <p:pic>
        <p:nvPicPr>
          <p:cNvPr id="21" name="Picture 2" descr="D:\1稻壳模板\ppt\2016.4\小清新水彩花卉毕业答辩模板\未标题-5.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36971" y="-98774"/>
            <a:ext cx="911574" cy="971998"/>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1"/>
          <p:cNvSpPr>
            <a:spLocks noChangeArrowheads="1"/>
          </p:cNvSpPr>
          <p:nvPr/>
        </p:nvSpPr>
        <p:spPr bwMode="auto">
          <a:xfrm>
            <a:off x="1331595" y="1491615"/>
            <a:ext cx="6833235" cy="1584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oAutofit/>
          </a:bodyPr>
          <a:lstStyle/>
          <a:p>
            <a:pPr indent="457200" fontAlgn="auto">
              <a:lnSpc>
                <a:spcPct val="110000"/>
              </a:lnSpc>
              <a:buNone/>
            </a:pPr>
            <a:r>
              <a:rPr lang="zh-CN" altLang="en-US" sz="2000" b="1" dirty="0">
                <a:latin typeface="华文楷体" panose="02010600040101010101" charset="-122"/>
                <a:ea typeface="华文楷体" panose="02010600040101010101" charset="-122"/>
                <a:cs typeface="华文楷体" panose="02010600040101010101" charset="-122"/>
                <a:sym typeface="+mn-ea"/>
              </a:rPr>
              <a:t>第三阶段　</a:t>
            </a:r>
            <a:r>
              <a:rPr lang="en-US" altLang="zh-CN" sz="2000" b="1" dirty="0">
                <a:latin typeface="华文楷体" panose="02010600040101010101" charset="-122"/>
                <a:ea typeface="华文楷体" panose="02010600040101010101" charset="-122"/>
                <a:cs typeface="华文楷体" panose="02010600040101010101" charset="-122"/>
                <a:sym typeface="+mn-ea"/>
              </a:rPr>
              <a:t>1976-1983</a:t>
            </a:r>
            <a:r>
              <a:rPr lang="zh-CN" altLang="en-US" sz="2000" b="1" dirty="0">
                <a:latin typeface="华文楷体" panose="02010600040101010101" charset="-122"/>
                <a:ea typeface="华文楷体" panose="02010600040101010101" charset="-122"/>
                <a:cs typeface="华文楷体" panose="02010600040101010101" charset="-122"/>
                <a:sym typeface="+mn-ea"/>
              </a:rPr>
              <a:t>年的生长时期</a:t>
            </a:r>
            <a:endParaRPr lang="zh-CN" altLang="en-US" sz="2000" b="1" dirty="0">
              <a:latin typeface="华文楷体" panose="02010600040101010101" charset="-122"/>
              <a:ea typeface="华文楷体" panose="02010600040101010101" charset="-122"/>
              <a:cs typeface="华文楷体" panose="02010600040101010101" charset="-122"/>
            </a:endParaRPr>
          </a:p>
          <a:p>
            <a:pPr indent="457200" fontAlgn="auto">
              <a:lnSpc>
                <a:spcPct val="110000"/>
              </a:lnSpc>
              <a:buNone/>
            </a:pPr>
            <a:endParaRPr lang="en-US" altLang="zh-CN" sz="2000" dirty="0">
              <a:latin typeface="华文楷体" panose="02010600040101010101" charset="-122"/>
              <a:ea typeface="华文楷体" panose="02010600040101010101" charset="-122"/>
              <a:cs typeface="华文楷体" panose="02010600040101010101" charset="-122"/>
              <a:sym typeface="+mn-ea"/>
            </a:endParaRPr>
          </a:p>
          <a:p>
            <a:pPr indent="457200" fontAlgn="auto">
              <a:lnSpc>
                <a:spcPct val="110000"/>
              </a:lnSpc>
              <a:buNone/>
            </a:pPr>
            <a:r>
              <a:rPr lang="en-US" altLang="zh-CN" dirty="0">
                <a:latin typeface="华文楷体" panose="02010600040101010101" charset="-122"/>
                <a:ea typeface="华文楷体" panose="02010600040101010101" charset="-122"/>
                <a:cs typeface="华文楷体" panose="02010600040101010101" charset="-122"/>
                <a:sym typeface="+mn-ea"/>
              </a:rPr>
              <a:t>1966-1976</a:t>
            </a:r>
            <a:r>
              <a:rPr lang="zh-CN" altLang="en-US" dirty="0">
                <a:latin typeface="华文楷体" panose="02010600040101010101" charset="-122"/>
                <a:ea typeface="华文楷体" panose="02010600040101010101" charset="-122"/>
                <a:cs typeface="华文楷体" panose="02010600040101010101" charset="-122"/>
                <a:sym typeface="+mn-ea"/>
              </a:rPr>
              <a:t>年用户教育陷入停顿或瘫痪。</a:t>
            </a:r>
            <a:endParaRPr lang="zh-CN" altLang="en-US" dirty="0">
              <a:latin typeface="华文楷体" panose="02010600040101010101" charset="-122"/>
              <a:ea typeface="华文楷体" panose="02010600040101010101" charset="-122"/>
              <a:cs typeface="华文楷体" panose="02010600040101010101" charset="-122"/>
            </a:endParaRPr>
          </a:p>
          <a:p>
            <a:pPr indent="457200" fontAlgn="auto">
              <a:lnSpc>
                <a:spcPct val="110000"/>
              </a:lnSpc>
            </a:pPr>
            <a:r>
              <a:rPr lang="en-US" altLang="zh-CN" dirty="0">
                <a:latin typeface="华文楷体" panose="02010600040101010101" charset="-122"/>
                <a:ea typeface="华文楷体" panose="02010600040101010101" charset="-122"/>
                <a:cs typeface="华文楷体" panose="02010600040101010101" charset="-122"/>
                <a:sym typeface="+mn-ea"/>
              </a:rPr>
              <a:t>1981</a:t>
            </a:r>
            <a:r>
              <a:rPr lang="zh-CN" altLang="en-US" dirty="0">
                <a:latin typeface="华文楷体" panose="02010600040101010101" charset="-122"/>
                <a:ea typeface="华文楷体" panose="02010600040101010101" charset="-122"/>
                <a:cs typeface="华文楷体" panose="02010600040101010101" charset="-122"/>
                <a:sym typeface="+mn-ea"/>
              </a:rPr>
              <a:t>年</a:t>
            </a:r>
            <a:r>
              <a:rPr lang="en-US" altLang="zh-CN" dirty="0">
                <a:latin typeface="华文楷体" panose="02010600040101010101" charset="-122"/>
                <a:ea typeface="华文楷体" panose="02010600040101010101" charset="-122"/>
                <a:cs typeface="华文楷体" panose="02010600040101010101" charset="-122"/>
                <a:sym typeface="+mn-ea"/>
              </a:rPr>
              <a:t>7</a:t>
            </a:r>
            <a:r>
              <a:rPr lang="zh-CN" altLang="en-US" dirty="0">
                <a:latin typeface="华文楷体" panose="02010600040101010101" charset="-122"/>
                <a:ea typeface="华文楷体" panose="02010600040101010101" charset="-122"/>
                <a:cs typeface="华文楷体" panose="02010600040101010101" charset="-122"/>
                <a:sym typeface="+mn-ea"/>
              </a:rPr>
              <a:t>月和</a:t>
            </a:r>
            <a:r>
              <a:rPr lang="en-US" altLang="zh-CN" dirty="0">
                <a:latin typeface="华文楷体" panose="02010600040101010101" charset="-122"/>
                <a:ea typeface="华文楷体" panose="02010600040101010101" charset="-122"/>
                <a:cs typeface="华文楷体" panose="02010600040101010101" charset="-122"/>
                <a:sym typeface="+mn-ea"/>
              </a:rPr>
              <a:t>8</a:t>
            </a:r>
            <a:r>
              <a:rPr lang="zh-CN" altLang="en-US" dirty="0">
                <a:latin typeface="华文楷体" panose="02010600040101010101" charset="-122"/>
                <a:ea typeface="华文楷体" panose="02010600040101010101" charset="-122"/>
                <a:cs typeface="华文楷体" panose="02010600040101010101" charset="-122"/>
                <a:sym typeface="+mn-ea"/>
              </a:rPr>
              <a:t>月，</a:t>
            </a:r>
            <a:r>
              <a:rPr lang="en-US" altLang="zh-CN" dirty="0">
                <a:latin typeface="华文楷体" panose="02010600040101010101" charset="-122"/>
                <a:ea typeface="华文楷体" panose="02010600040101010101" charset="-122"/>
                <a:cs typeface="华文楷体" panose="02010600040101010101" charset="-122"/>
                <a:sym typeface="+mn-ea"/>
              </a:rPr>
              <a:t>《</a:t>
            </a:r>
            <a:r>
              <a:rPr lang="zh-CN" altLang="en-US" dirty="0">
                <a:latin typeface="华文楷体" panose="02010600040101010101" charset="-122"/>
                <a:ea typeface="华文楷体" panose="02010600040101010101" charset="-122"/>
                <a:cs typeface="华文楷体" panose="02010600040101010101" charset="-122"/>
                <a:sym typeface="+mn-ea"/>
              </a:rPr>
              <a:t>人民日报</a:t>
            </a:r>
            <a:r>
              <a:rPr lang="en-US" altLang="zh-CN" dirty="0">
                <a:latin typeface="华文楷体" panose="02010600040101010101" charset="-122"/>
                <a:ea typeface="华文楷体" panose="02010600040101010101" charset="-122"/>
                <a:cs typeface="华文楷体" panose="02010600040101010101" charset="-122"/>
                <a:sym typeface="+mn-ea"/>
              </a:rPr>
              <a:t>》</a:t>
            </a:r>
            <a:r>
              <a:rPr lang="zh-CN" altLang="en-US" dirty="0">
                <a:latin typeface="华文楷体" panose="02010600040101010101" charset="-122"/>
                <a:ea typeface="华文楷体" panose="02010600040101010101" charset="-122"/>
                <a:cs typeface="华文楷体" panose="02010600040101010101" charset="-122"/>
                <a:sym typeface="+mn-ea"/>
              </a:rPr>
              <a:t>先后刊载刘毅夫、潘树广的建议在高校开设文献检索课的文章，</a:t>
            </a:r>
            <a:r>
              <a:rPr lang="en-US" altLang="zh-CN" dirty="0">
                <a:latin typeface="华文楷体" panose="02010600040101010101" charset="-122"/>
                <a:ea typeface="华文楷体" panose="02010600040101010101" charset="-122"/>
                <a:cs typeface="华文楷体" panose="02010600040101010101" charset="-122"/>
                <a:sym typeface="+mn-ea"/>
              </a:rPr>
              <a:t>1983</a:t>
            </a:r>
            <a:r>
              <a:rPr lang="zh-CN" altLang="en-US" dirty="0">
                <a:latin typeface="华文楷体" panose="02010600040101010101" charset="-122"/>
                <a:ea typeface="华文楷体" panose="02010600040101010101" charset="-122"/>
                <a:cs typeface="华文楷体" panose="02010600040101010101" charset="-122"/>
                <a:sym typeface="+mn-ea"/>
              </a:rPr>
              <a:t>年全国高校图书馆工作委员会秘书处筹办了理工、医药、农业</a:t>
            </a:r>
            <a:r>
              <a:rPr lang="en-US" altLang="zh-CN" dirty="0">
                <a:latin typeface="华文楷体" panose="02010600040101010101" charset="-122"/>
                <a:ea typeface="华文楷体" panose="02010600040101010101" charset="-122"/>
                <a:cs typeface="华文楷体" panose="02010600040101010101" charset="-122"/>
                <a:sym typeface="+mn-ea"/>
              </a:rPr>
              <a:t>3</a:t>
            </a:r>
            <a:r>
              <a:rPr lang="zh-CN" altLang="en-US" dirty="0">
                <a:latin typeface="华文楷体" panose="02010600040101010101" charset="-122"/>
                <a:ea typeface="华文楷体" panose="02010600040101010101" charset="-122"/>
                <a:cs typeface="华文楷体" panose="02010600040101010101" charset="-122"/>
                <a:sym typeface="+mn-ea"/>
              </a:rPr>
              <a:t>个文献检索课师资培训班，</a:t>
            </a:r>
            <a:r>
              <a:rPr lang="en-US" altLang="zh-CN" dirty="0">
                <a:latin typeface="华文楷体" panose="02010600040101010101" charset="-122"/>
                <a:ea typeface="华文楷体" panose="02010600040101010101" charset="-122"/>
                <a:cs typeface="华文楷体" panose="02010600040101010101" charset="-122"/>
                <a:sym typeface="+mn-ea"/>
              </a:rPr>
              <a:t>10</a:t>
            </a:r>
            <a:r>
              <a:rPr lang="zh-CN" altLang="en-US" dirty="0">
                <a:latin typeface="华文楷体" panose="02010600040101010101" charset="-122"/>
                <a:ea typeface="华文楷体" panose="02010600040101010101" charset="-122"/>
                <a:cs typeface="华文楷体" panose="02010600040101010101" charset="-122"/>
                <a:sym typeface="+mn-ea"/>
              </a:rPr>
              <a:t>月召开了“全国高校</a:t>
            </a:r>
            <a:r>
              <a:rPr lang="en-US" altLang="zh-CN" dirty="0">
                <a:latin typeface="华文楷体" panose="02010600040101010101" charset="-122"/>
                <a:ea typeface="华文楷体" panose="02010600040101010101" charset="-122"/>
                <a:cs typeface="华文楷体" panose="02010600040101010101" charset="-122"/>
                <a:sym typeface="+mn-ea"/>
              </a:rPr>
              <a:t>《</a:t>
            </a:r>
            <a:r>
              <a:rPr lang="zh-CN" altLang="en-US" dirty="0">
                <a:latin typeface="华文楷体" panose="02010600040101010101" charset="-122"/>
                <a:ea typeface="华文楷体" panose="02010600040101010101" charset="-122"/>
                <a:cs typeface="华文楷体" panose="02010600040101010101" charset="-122"/>
                <a:sym typeface="+mn-ea"/>
              </a:rPr>
              <a:t>文献检索与利用</a:t>
            </a:r>
            <a:r>
              <a:rPr lang="en-US" altLang="zh-CN" dirty="0">
                <a:latin typeface="华文楷体" panose="02010600040101010101" charset="-122"/>
                <a:ea typeface="华文楷体" panose="02010600040101010101" charset="-122"/>
                <a:cs typeface="华文楷体" panose="02010600040101010101" charset="-122"/>
                <a:sym typeface="+mn-ea"/>
              </a:rPr>
              <a:t>》</a:t>
            </a:r>
            <a:r>
              <a:rPr lang="zh-CN" altLang="en-US" dirty="0">
                <a:latin typeface="华文楷体" panose="02010600040101010101" charset="-122"/>
                <a:ea typeface="华文楷体" panose="02010600040101010101" charset="-122"/>
                <a:cs typeface="华文楷体" panose="02010600040101010101" charset="-122"/>
                <a:sym typeface="+mn-ea"/>
              </a:rPr>
              <a:t>课专题讨论会”。</a:t>
            </a:r>
            <a:endParaRPr lang="zh-CN" altLang="en-US" dirty="0">
              <a:latin typeface="华文楷体" panose="02010600040101010101" charset="-122"/>
              <a:ea typeface="华文楷体" panose="02010600040101010101" charset="-122"/>
              <a:cs typeface="华文楷体" panose="02010600040101010101" charset="-122"/>
            </a:endParaRPr>
          </a:p>
          <a:p>
            <a:pPr indent="457200" fontAlgn="auto">
              <a:lnSpc>
                <a:spcPct val="110000"/>
              </a:lnSpc>
            </a:pPr>
            <a:r>
              <a:rPr lang="zh-CN" altLang="en-US" dirty="0">
                <a:latin typeface="华文楷体" panose="02010600040101010101" charset="-122"/>
                <a:ea typeface="华文楷体" panose="02010600040101010101" charset="-122"/>
                <a:cs typeface="华文楷体" panose="02010600040101010101" charset="-122"/>
                <a:sym typeface="+mn-ea"/>
              </a:rPr>
              <a:t>国内已有一定数量的学校开设了文献检索课。</a:t>
            </a:r>
            <a:endParaRPr lang="zh-CN" altLang="en-US" dirty="0">
              <a:latin typeface="华文楷体" panose="02010600040101010101" charset="-122"/>
              <a:ea typeface="华文楷体" panose="02010600040101010101" charset="-122"/>
              <a:cs typeface="华文楷体" panose="02010600040101010101" charset="-122"/>
            </a:endParaRPr>
          </a:p>
          <a:p>
            <a:pPr indent="457200" fontAlgn="auto">
              <a:lnSpc>
                <a:spcPct val="140000"/>
              </a:lnSpc>
              <a:buNone/>
            </a:pPr>
            <a:endParaRPr lang="zh-CN" altLang="en-US" sz="2000" dirty="0"/>
          </a:p>
          <a:p>
            <a:pPr>
              <a:lnSpc>
                <a:spcPct val="120000"/>
              </a:lnSpc>
            </a:pPr>
            <a:endParaRPr lang="zh-CN" altLang="en-US" sz="2000" b="1" dirty="0">
              <a:solidFill>
                <a:srgbClr val="FF0000"/>
              </a:solidFill>
              <a:latin typeface="幼圆" panose="02010509060101010101" pitchFamily="49" charset="-122"/>
              <a:ea typeface="幼圆" panose="02010509060101010101" pitchFamily="49" charset="-122"/>
            </a:endParaRPr>
          </a:p>
        </p:txBody>
      </p:sp>
      <p:sp>
        <p:nvSpPr>
          <p:cNvPr id="4" name="文本框 3"/>
          <p:cNvSpPr txBox="1"/>
          <p:nvPr/>
        </p:nvSpPr>
        <p:spPr>
          <a:xfrm>
            <a:off x="683260" y="483235"/>
            <a:ext cx="7569835" cy="763270"/>
          </a:xfrm>
          <a:prstGeom prst="rect">
            <a:avLst/>
          </a:prstGeom>
          <a:noFill/>
        </p:spPr>
        <p:txBody>
          <a:bodyPr wrap="square" rtlCol="0">
            <a:noAutofit/>
          </a:bodyPr>
          <a:p>
            <a:r>
              <a:rPr lang="en-US" altLang="zh-CN" sz="3200" noProof="0">
                <a:ln>
                  <a:noFill/>
                </a:ln>
                <a:solidFill>
                  <a:srgbClr val="CC3300"/>
                </a:solidFill>
                <a:effectLst>
                  <a:outerShdw blurRad="38100" dist="38100" dir="2700000" algn="tl">
                    <a:srgbClr val="C0C0C0"/>
                  </a:outerShdw>
                </a:effectLst>
                <a:uLnTx/>
                <a:uFillTx/>
                <a:latin typeface="Arial" panose="020B0604020202020204" pitchFamily="34" charset="0"/>
                <a:ea typeface="隶书" panose="02010509060101010101" pitchFamily="49" charset="-122"/>
                <a:sym typeface="+mn-ea"/>
              </a:rPr>
              <a:t>5</a:t>
            </a:r>
            <a:r>
              <a:rPr lang="zh-CN" altLang="en-US" sz="3200" noProof="0">
                <a:ln>
                  <a:noFill/>
                </a:ln>
                <a:solidFill>
                  <a:srgbClr val="CC3300"/>
                </a:solidFill>
                <a:effectLst>
                  <a:outerShdw blurRad="38100" dist="38100" dir="2700000" algn="tl">
                    <a:srgbClr val="C0C0C0"/>
                  </a:outerShdw>
                </a:effectLst>
                <a:uLnTx/>
                <a:uFillTx/>
                <a:latin typeface="Arial" panose="020B0604020202020204" pitchFamily="34" charset="0"/>
                <a:ea typeface="隶书" panose="02010509060101010101" pitchFamily="49" charset="-122"/>
                <a:sym typeface="+mn-ea"/>
              </a:rPr>
              <a:t>、</a:t>
            </a:r>
            <a:r>
              <a:rPr lang="zh-CN" sz="3200" noProof="0">
                <a:ln>
                  <a:noFill/>
                </a:ln>
                <a:solidFill>
                  <a:srgbClr val="CC3300"/>
                </a:solidFill>
                <a:effectLst>
                  <a:outerShdw blurRad="38100" dist="38100" dir="2700000" algn="tl">
                    <a:srgbClr val="C0C0C0"/>
                  </a:outerShdw>
                </a:effectLst>
                <a:uLnTx/>
                <a:uFillTx/>
                <a:latin typeface="Arial" panose="020B0604020202020204" pitchFamily="34" charset="0"/>
                <a:ea typeface="隶书" panose="02010509060101010101" pitchFamily="49" charset="-122"/>
                <a:sym typeface="+mn-ea"/>
              </a:rPr>
              <a:t>我国文献检索教育发展的四个阶段</a:t>
            </a:r>
            <a:endParaRPr lang="zh-CN" sz="3200" noProof="0">
              <a:ln>
                <a:noFill/>
              </a:ln>
              <a:solidFill>
                <a:srgbClr val="CC3300"/>
              </a:solidFill>
              <a:effectLst>
                <a:outerShdw blurRad="38100" dist="38100" dir="2700000" algn="tl">
                  <a:srgbClr val="C0C0C0"/>
                </a:outerShdw>
              </a:effectLst>
              <a:uLnTx/>
              <a:uFillTx/>
              <a:latin typeface="Arial" panose="020B0604020202020204" pitchFamily="34" charset="0"/>
              <a:ea typeface="隶书" panose="02010509060101010101" pitchFamily="49"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slide(fromBottom)">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1"/>
          <p:cNvSpPr>
            <a:spLocks noChangeArrowheads="1"/>
          </p:cNvSpPr>
          <p:nvPr/>
        </p:nvSpPr>
        <p:spPr bwMode="auto">
          <a:xfrm>
            <a:off x="827405" y="843280"/>
            <a:ext cx="7649210" cy="4196715"/>
          </a:xfrm>
          <a:prstGeom prst="rect">
            <a:avLst/>
          </a:prstGeom>
          <a:solidFill>
            <a:schemeClr val="bg1">
              <a:lumMod val="95000"/>
              <a:alpha val="50000"/>
            </a:schemeClr>
          </a:solidFill>
          <a:ln>
            <a:noFill/>
          </a:ln>
        </p:spPr>
        <p:txBody>
          <a:bodyPr/>
          <a:lstStyle/>
          <a:p>
            <a:endParaRPr lang="zh-CN" altLang="en-US">
              <a:solidFill>
                <a:prstClr val="black"/>
              </a:solidFill>
            </a:endParaRPr>
          </a:p>
        </p:txBody>
      </p:sp>
      <p:pic>
        <p:nvPicPr>
          <p:cNvPr id="21" name="Picture 2" descr="D:\1稻壳模板\ppt\2016.4\小清新水彩花卉毕业答辩模板\未标题-5.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36971" y="-98774"/>
            <a:ext cx="911574" cy="971998"/>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1"/>
          <p:cNvSpPr>
            <a:spLocks noChangeArrowheads="1"/>
          </p:cNvSpPr>
          <p:nvPr/>
        </p:nvSpPr>
        <p:spPr bwMode="auto">
          <a:xfrm>
            <a:off x="1187450" y="915035"/>
            <a:ext cx="6833235" cy="1584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oAutofit/>
          </a:bodyPr>
          <a:lstStyle/>
          <a:p>
            <a:pPr indent="457200" fontAlgn="auto">
              <a:spcAft>
                <a:spcPts val="0"/>
              </a:spcAft>
              <a:buNone/>
            </a:pPr>
            <a:r>
              <a:rPr lang="zh-CN" altLang="en-US" sz="2000" b="1" dirty="0">
                <a:latin typeface="华文楷体" panose="02010600040101010101" charset="-122"/>
                <a:ea typeface="华文楷体" panose="02010600040101010101" charset="-122"/>
                <a:cs typeface="华文楷体" panose="02010600040101010101" charset="-122"/>
                <a:sym typeface="+mn-ea"/>
              </a:rPr>
              <a:t>第四阶段　</a:t>
            </a:r>
            <a:r>
              <a:rPr lang="en-US" altLang="zh-CN" sz="2000" b="1" dirty="0">
                <a:latin typeface="华文楷体" panose="02010600040101010101" charset="-122"/>
                <a:ea typeface="华文楷体" panose="02010600040101010101" charset="-122"/>
                <a:cs typeface="华文楷体" panose="02010600040101010101" charset="-122"/>
                <a:sym typeface="+mn-ea"/>
              </a:rPr>
              <a:t>1984</a:t>
            </a:r>
            <a:r>
              <a:rPr lang="zh-CN" altLang="en-US" sz="2000" b="1" dirty="0">
                <a:latin typeface="华文楷体" panose="02010600040101010101" charset="-122"/>
                <a:ea typeface="华文楷体" panose="02010600040101010101" charset="-122"/>
                <a:cs typeface="华文楷体" panose="02010600040101010101" charset="-122"/>
                <a:sym typeface="+mn-ea"/>
              </a:rPr>
              <a:t>年以后进入新的发展时期</a:t>
            </a:r>
            <a:endParaRPr lang="zh-CN" altLang="en-US" sz="2000" dirty="0">
              <a:latin typeface="华文楷体" panose="02010600040101010101" charset="-122"/>
              <a:ea typeface="华文楷体" panose="02010600040101010101" charset="-122"/>
              <a:cs typeface="华文楷体" panose="02010600040101010101" charset="-122"/>
            </a:endParaRPr>
          </a:p>
          <a:p>
            <a:pPr indent="457200" fontAlgn="auto">
              <a:spcAft>
                <a:spcPts val="0"/>
              </a:spcAft>
              <a:buNone/>
            </a:pPr>
            <a:endParaRPr lang="zh-CN" altLang="en-US" dirty="0">
              <a:latin typeface="华文楷体" panose="02010600040101010101" charset="-122"/>
              <a:ea typeface="华文楷体" panose="02010600040101010101" charset="-122"/>
              <a:cs typeface="华文楷体" panose="02010600040101010101" charset="-122"/>
              <a:sym typeface="+mn-ea"/>
            </a:endParaRPr>
          </a:p>
          <a:p>
            <a:pPr indent="457200" fontAlgn="auto">
              <a:spcAft>
                <a:spcPts val="0"/>
              </a:spcAft>
              <a:buNone/>
            </a:pPr>
            <a:r>
              <a:rPr lang="zh-CN" altLang="en-US" dirty="0">
                <a:latin typeface="华文楷体" panose="02010600040101010101" charset="-122"/>
                <a:ea typeface="华文楷体" panose="02010600040101010101" charset="-122"/>
                <a:cs typeface="华文楷体" panose="02010600040101010101" charset="-122"/>
                <a:sym typeface="+mn-ea"/>
              </a:rPr>
              <a:t> </a:t>
            </a:r>
            <a:r>
              <a:rPr lang="en-US" altLang="zh-CN" dirty="0">
                <a:latin typeface="华文楷体" panose="02010600040101010101" charset="-122"/>
                <a:ea typeface="华文楷体" panose="02010600040101010101" charset="-122"/>
                <a:cs typeface="华文楷体" panose="02010600040101010101" charset="-122"/>
                <a:sym typeface="+mn-ea"/>
              </a:rPr>
              <a:t>①</a:t>
            </a:r>
            <a:r>
              <a:rPr lang="zh-CN" altLang="en-US" dirty="0">
                <a:latin typeface="华文楷体" panose="02010600040101010101" charset="-122"/>
                <a:ea typeface="华文楷体" panose="02010600040101010101" charset="-122"/>
                <a:cs typeface="华文楷体" panose="02010600040101010101" charset="-122"/>
                <a:sym typeface="+mn-ea"/>
              </a:rPr>
              <a:t>国家重视　</a:t>
            </a:r>
            <a:r>
              <a:rPr lang="en-US" altLang="zh-CN" dirty="0">
                <a:latin typeface="华文楷体" panose="02010600040101010101" charset="-122"/>
                <a:ea typeface="华文楷体" panose="02010600040101010101" charset="-122"/>
                <a:cs typeface="华文楷体" panose="02010600040101010101" charset="-122"/>
                <a:sym typeface="+mn-ea"/>
              </a:rPr>
              <a:t>1984</a:t>
            </a:r>
            <a:r>
              <a:rPr lang="zh-CN" altLang="en-US" dirty="0">
                <a:latin typeface="华文楷体" panose="02010600040101010101" charset="-122"/>
                <a:ea typeface="华文楷体" panose="02010600040101010101" charset="-122"/>
                <a:cs typeface="华文楷体" panose="02010600040101010101" charset="-122"/>
                <a:sym typeface="+mn-ea"/>
              </a:rPr>
              <a:t>年教育部下达的</a:t>
            </a:r>
            <a:r>
              <a:rPr lang="en-US" altLang="zh-CN" dirty="0">
                <a:latin typeface="华文楷体" panose="02010600040101010101" charset="-122"/>
                <a:ea typeface="华文楷体" panose="02010600040101010101" charset="-122"/>
                <a:cs typeface="华文楷体" panose="02010600040101010101" charset="-122"/>
                <a:sym typeface="+mn-ea"/>
              </a:rPr>
              <a:t>[84]</a:t>
            </a:r>
            <a:r>
              <a:rPr lang="zh-CN" altLang="en-US" dirty="0">
                <a:latin typeface="华文楷体" panose="02010600040101010101" charset="-122"/>
                <a:ea typeface="华文楷体" panose="02010600040101010101" charset="-122"/>
                <a:cs typeface="华文楷体" panose="02010600040101010101" charset="-122"/>
                <a:sym typeface="+mn-ea"/>
              </a:rPr>
              <a:t>高教字</a:t>
            </a:r>
            <a:r>
              <a:rPr lang="en-US" altLang="zh-CN" dirty="0">
                <a:latin typeface="华文楷体" panose="02010600040101010101" charset="-122"/>
                <a:ea typeface="华文楷体" panose="02010600040101010101" charset="-122"/>
                <a:cs typeface="华文楷体" panose="02010600040101010101" charset="-122"/>
                <a:sym typeface="+mn-ea"/>
              </a:rPr>
              <a:t>004</a:t>
            </a:r>
            <a:r>
              <a:rPr lang="zh-CN" altLang="en-US" dirty="0">
                <a:latin typeface="华文楷体" panose="02010600040101010101" charset="-122"/>
                <a:ea typeface="华文楷体" panose="02010600040101010101" charset="-122"/>
                <a:cs typeface="华文楷体" panose="02010600040101010101" charset="-122"/>
                <a:sym typeface="+mn-ea"/>
              </a:rPr>
              <a:t>号文件</a:t>
            </a:r>
            <a:r>
              <a:rPr lang="en-US" altLang="zh-CN" dirty="0">
                <a:latin typeface="华文楷体" panose="02010600040101010101" charset="-122"/>
                <a:ea typeface="华文楷体" panose="02010600040101010101" charset="-122"/>
                <a:cs typeface="华文楷体" panose="02010600040101010101" charset="-122"/>
                <a:sym typeface="+mn-ea"/>
              </a:rPr>
              <a:t>《</a:t>
            </a:r>
            <a:r>
              <a:rPr lang="zh-CN" altLang="en-US" dirty="0">
                <a:latin typeface="华文楷体" panose="02010600040101010101" charset="-122"/>
                <a:ea typeface="华文楷体" panose="02010600040101010101" charset="-122"/>
                <a:cs typeface="华文楷体" panose="02010600040101010101" charset="-122"/>
                <a:sym typeface="+mn-ea"/>
              </a:rPr>
              <a:t>关于在高等学校开设文献检索与利用课的意见</a:t>
            </a:r>
            <a:r>
              <a:rPr lang="en-US" altLang="zh-CN" dirty="0">
                <a:latin typeface="华文楷体" panose="02010600040101010101" charset="-122"/>
                <a:ea typeface="华文楷体" panose="02010600040101010101" charset="-122"/>
                <a:cs typeface="华文楷体" panose="02010600040101010101" charset="-122"/>
                <a:sym typeface="+mn-ea"/>
              </a:rPr>
              <a:t>》</a:t>
            </a:r>
            <a:r>
              <a:rPr lang="zh-CN" altLang="en-US" dirty="0">
                <a:latin typeface="华文楷体" panose="02010600040101010101" charset="-122"/>
                <a:ea typeface="华文楷体" panose="02010600040101010101" charset="-122"/>
                <a:cs typeface="华文楷体" panose="02010600040101010101" charset="-122"/>
                <a:sym typeface="+mn-ea"/>
              </a:rPr>
              <a:t>。</a:t>
            </a:r>
            <a:r>
              <a:rPr lang="en-US" altLang="zh-CN" dirty="0">
                <a:latin typeface="华文楷体" panose="02010600040101010101" charset="-122"/>
                <a:ea typeface="华文楷体" panose="02010600040101010101" charset="-122"/>
                <a:cs typeface="华文楷体" panose="02010600040101010101" charset="-122"/>
                <a:sym typeface="+mn-ea"/>
              </a:rPr>
              <a:t>1985</a:t>
            </a:r>
            <a:r>
              <a:rPr lang="zh-CN" altLang="en-US" dirty="0">
                <a:latin typeface="华文楷体" panose="02010600040101010101" charset="-122"/>
                <a:ea typeface="华文楷体" panose="02010600040101010101" charset="-122"/>
                <a:cs typeface="华文楷体" panose="02010600040101010101" charset="-122"/>
                <a:sym typeface="+mn-ea"/>
              </a:rPr>
              <a:t>年</a:t>
            </a:r>
            <a:r>
              <a:rPr lang="en-US" altLang="zh-CN" dirty="0">
                <a:latin typeface="华文楷体" panose="02010600040101010101" charset="-122"/>
                <a:ea typeface="华文楷体" panose="02010600040101010101" charset="-122"/>
                <a:cs typeface="华文楷体" panose="02010600040101010101" charset="-122"/>
                <a:sym typeface="+mn-ea"/>
              </a:rPr>
              <a:t>9</a:t>
            </a:r>
            <a:r>
              <a:rPr lang="zh-CN" altLang="en-US" dirty="0">
                <a:latin typeface="华文楷体" panose="02010600040101010101" charset="-122"/>
                <a:ea typeface="华文楷体" panose="02010600040101010101" charset="-122"/>
                <a:cs typeface="华文楷体" panose="02010600040101010101" charset="-122"/>
                <a:sym typeface="+mn-ea"/>
              </a:rPr>
              <a:t>月又颁发了</a:t>
            </a:r>
            <a:r>
              <a:rPr lang="en-US" altLang="zh-CN" dirty="0">
                <a:latin typeface="华文楷体" panose="02010600040101010101" charset="-122"/>
                <a:ea typeface="华文楷体" panose="02010600040101010101" charset="-122"/>
                <a:cs typeface="华文楷体" panose="02010600040101010101" charset="-122"/>
                <a:sym typeface="+mn-ea"/>
              </a:rPr>
              <a:t>《</a:t>
            </a:r>
            <a:r>
              <a:rPr lang="zh-CN" altLang="en-US" dirty="0">
                <a:latin typeface="华文楷体" panose="02010600040101010101" charset="-122"/>
                <a:ea typeface="华文楷体" panose="02010600040101010101" charset="-122"/>
                <a:cs typeface="华文楷体" panose="02010600040101010101" charset="-122"/>
                <a:sym typeface="+mn-ea"/>
              </a:rPr>
              <a:t>关于改进和发展文献课教学的几点意见</a:t>
            </a:r>
            <a:r>
              <a:rPr lang="en-US" altLang="zh-CN" dirty="0">
                <a:latin typeface="华文楷体" panose="02010600040101010101" charset="-122"/>
                <a:ea typeface="华文楷体" panose="02010600040101010101" charset="-122"/>
                <a:cs typeface="华文楷体" panose="02010600040101010101" charset="-122"/>
                <a:sym typeface="+mn-ea"/>
              </a:rPr>
              <a:t>》</a:t>
            </a:r>
            <a:r>
              <a:rPr lang="zh-CN" altLang="en-US" dirty="0">
                <a:latin typeface="华文楷体" panose="02010600040101010101" charset="-122"/>
                <a:ea typeface="华文楷体" panose="02010600040101010101" charset="-122"/>
                <a:cs typeface="华文楷体" panose="02010600040101010101" charset="-122"/>
                <a:sym typeface="+mn-ea"/>
              </a:rPr>
              <a:t>提出了文献检索课“要逐步实现分层次连续教育”的教学指导思想，两个文件的颁发，成为用户教育兴旺发达的重要保障，也为文献检索课的教学奠定了基础。</a:t>
            </a:r>
            <a:r>
              <a:rPr lang="en-US" altLang="zh-CN" dirty="0">
                <a:latin typeface="华文楷体" panose="02010600040101010101" charset="-122"/>
                <a:ea typeface="华文楷体" panose="02010600040101010101" charset="-122"/>
                <a:cs typeface="华文楷体" panose="02010600040101010101" charset="-122"/>
                <a:sym typeface="+mn-ea"/>
              </a:rPr>
              <a:t>1992</a:t>
            </a:r>
            <a:r>
              <a:rPr lang="zh-CN" altLang="en-US" dirty="0">
                <a:latin typeface="华文楷体" panose="02010600040101010101" charset="-122"/>
                <a:ea typeface="华文楷体" panose="02010600040101010101" charset="-122"/>
                <a:cs typeface="华文楷体" panose="02010600040101010101" charset="-122"/>
                <a:sym typeface="+mn-ea"/>
              </a:rPr>
              <a:t>年</a:t>
            </a:r>
            <a:r>
              <a:rPr lang="en-US" altLang="zh-CN" dirty="0">
                <a:latin typeface="华文楷体" panose="02010600040101010101" charset="-122"/>
                <a:ea typeface="华文楷体" panose="02010600040101010101" charset="-122"/>
                <a:cs typeface="华文楷体" panose="02010600040101010101" charset="-122"/>
                <a:sym typeface="+mn-ea"/>
              </a:rPr>
              <a:t>5</a:t>
            </a:r>
            <a:r>
              <a:rPr lang="zh-CN" altLang="en-US" dirty="0">
                <a:latin typeface="华文楷体" panose="02010600040101010101" charset="-122"/>
                <a:ea typeface="华文楷体" panose="02010600040101010101" charset="-122"/>
                <a:cs typeface="华文楷体" panose="02010600040101010101" charset="-122"/>
                <a:sym typeface="+mn-ea"/>
              </a:rPr>
              <a:t>月原国家教委再次印发了</a:t>
            </a:r>
            <a:r>
              <a:rPr lang="en-US" altLang="zh-CN" dirty="0">
                <a:latin typeface="华文楷体" panose="02010600040101010101" charset="-122"/>
                <a:ea typeface="华文楷体" panose="02010600040101010101" charset="-122"/>
                <a:cs typeface="华文楷体" panose="02010600040101010101" charset="-122"/>
                <a:sym typeface="+mn-ea"/>
              </a:rPr>
              <a:t>《</a:t>
            </a:r>
            <a:r>
              <a:rPr lang="zh-CN" altLang="en-US" dirty="0">
                <a:latin typeface="华文楷体" panose="02010600040101010101" charset="-122"/>
                <a:ea typeface="华文楷体" panose="02010600040101010101" charset="-122"/>
                <a:cs typeface="华文楷体" panose="02010600040101010101" charset="-122"/>
                <a:sym typeface="+mn-ea"/>
              </a:rPr>
              <a:t>文献检索课教学基本要求</a:t>
            </a:r>
            <a:r>
              <a:rPr lang="en-US" altLang="zh-CN" dirty="0">
                <a:latin typeface="华文楷体" panose="02010600040101010101" charset="-122"/>
                <a:ea typeface="华文楷体" panose="02010600040101010101" charset="-122"/>
                <a:cs typeface="华文楷体" panose="02010600040101010101" charset="-122"/>
                <a:sym typeface="+mn-ea"/>
              </a:rPr>
              <a:t>》</a:t>
            </a:r>
            <a:r>
              <a:rPr lang="zh-CN" altLang="en-US" dirty="0">
                <a:latin typeface="华文楷体" panose="02010600040101010101" charset="-122"/>
                <a:ea typeface="华文楷体" panose="02010600040101010101" charset="-122"/>
                <a:cs typeface="华文楷体" panose="02010600040101010101" charset="-122"/>
                <a:sym typeface="+mn-ea"/>
              </a:rPr>
              <a:t>，对文献检索课的课程性质、教学目的要求等作了细致而全面的规定，从而使文献检索课从形式到内容更加规范化、系统化。</a:t>
            </a:r>
            <a:r>
              <a:rPr lang="en-US" altLang="zh-CN" dirty="0">
                <a:latin typeface="华文楷体" panose="02010600040101010101" charset="-122"/>
                <a:ea typeface="华文楷体" panose="02010600040101010101" charset="-122"/>
                <a:cs typeface="华文楷体" panose="02010600040101010101" charset="-122"/>
                <a:sym typeface="+mn-ea"/>
              </a:rPr>
              <a:t>1996</a:t>
            </a:r>
            <a:r>
              <a:rPr lang="zh-CN" altLang="en-US" dirty="0">
                <a:latin typeface="华文楷体" panose="02010600040101010101" charset="-122"/>
                <a:ea typeface="华文楷体" panose="02010600040101010101" charset="-122"/>
                <a:cs typeface="华文楷体" panose="02010600040101010101" charset="-122"/>
                <a:sym typeface="+mn-ea"/>
              </a:rPr>
              <a:t>年成立了全国文献检索课教学指导小组。</a:t>
            </a:r>
            <a:endParaRPr lang="zh-CN" altLang="en-US" dirty="0">
              <a:latin typeface="华文楷体" panose="02010600040101010101" charset="-122"/>
              <a:ea typeface="华文楷体" panose="02010600040101010101" charset="-122"/>
              <a:cs typeface="华文楷体" panose="02010600040101010101" charset="-122"/>
              <a:sym typeface="+mn-ea"/>
            </a:endParaRPr>
          </a:p>
          <a:p>
            <a:pPr indent="457200" fontAlgn="auto">
              <a:spcAft>
                <a:spcPts val="0"/>
              </a:spcAft>
              <a:buNone/>
            </a:pPr>
            <a:r>
              <a:rPr lang="en-US" altLang="zh-CN" dirty="0">
                <a:latin typeface="华文楷体" panose="02010600040101010101" charset="-122"/>
                <a:ea typeface="华文楷体" panose="02010600040101010101" charset="-122"/>
                <a:sym typeface="+mn-ea"/>
              </a:rPr>
              <a:t>②</a:t>
            </a:r>
            <a:r>
              <a:rPr lang="zh-CN" altLang="en-US" dirty="0">
                <a:latin typeface="华文楷体" panose="02010600040101010101" charset="-122"/>
                <a:ea typeface="华文楷体" panose="02010600040101010101" charset="-122"/>
                <a:sym typeface="+mn-ea"/>
              </a:rPr>
              <a:t>教学手段丰富　检索课程教育中开始应用多媒体技术编制计算机辅助教学课件，或在电子阅览室或多媒体教室进行演示性教学，或将教学内容做成交互式学习课程发布到网上供用户自学。</a:t>
            </a:r>
            <a:endParaRPr lang="zh-CN" altLang="en-US" dirty="0">
              <a:latin typeface="华文楷体" panose="02010600040101010101" charset="-122"/>
              <a:ea typeface="华文楷体" panose="02010600040101010101" charset="-122"/>
            </a:endParaRPr>
          </a:p>
          <a:p>
            <a:pPr indent="457200" fontAlgn="auto">
              <a:spcAft>
                <a:spcPts val="0"/>
              </a:spcAft>
              <a:buNone/>
            </a:pPr>
            <a:endParaRPr lang="zh-CN" altLang="en-US" sz="2000" dirty="0"/>
          </a:p>
          <a:p>
            <a:pPr>
              <a:lnSpc>
                <a:spcPct val="120000"/>
              </a:lnSpc>
            </a:pPr>
            <a:endParaRPr lang="zh-CN" altLang="en-US" sz="2000" b="1" dirty="0">
              <a:solidFill>
                <a:srgbClr val="FF0000"/>
              </a:solidFill>
              <a:latin typeface="幼圆" panose="02010509060101010101" pitchFamily="49" charset="-122"/>
              <a:ea typeface="幼圆" panose="02010509060101010101" pitchFamily="49" charset="-122"/>
            </a:endParaRPr>
          </a:p>
        </p:txBody>
      </p:sp>
      <p:sp>
        <p:nvSpPr>
          <p:cNvPr id="4" name="文本框 3"/>
          <p:cNvSpPr txBox="1"/>
          <p:nvPr/>
        </p:nvSpPr>
        <p:spPr>
          <a:xfrm>
            <a:off x="683260" y="267335"/>
            <a:ext cx="7569835" cy="763270"/>
          </a:xfrm>
          <a:prstGeom prst="rect">
            <a:avLst/>
          </a:prstGeom>
          <a:noFill/>
        </p:spPr>
        <p:txBody>
          <a:bodyPr wrap="square" rtlCol="0">
            <a:noAutofit/>
          </a:bodyPr>
          <a:p>
            <a:r>
              <a:rPr lang="en-US" altLang="zh-CN" sz="3200" noProof="0">
                <a:ln>
                  <a:noFill/>
                </a:ln>
                <a:solidFill>
                  <a:srgbClr val="CC3300"/>
                </a:solidFill>
                <a:effectLst>
                  <a:outerShdw blurRad="38100" dist="38100" dir="2700000" algn="tl">
                    <a:srgbClr val="C0C0C0"/>
                  </a:outerShdw>
                </a:effectLst>
                <a:uLnTx/>
                <a:uFillTx/>
                <a:latin typeface="Arial" panose="020B0604020202020204" pitchFamily="34" charset="0"/>
                <a:ea typeface="隶书" panose="02010509060101010101" pitchFamily="49" charset="-122"/>
                <a:sym typeface="+mn-ea"/>
              </a:rPr>
              <a:t>5</a:t>
            </a:r>
            <a:r>
              <a:rPr lang="zh-CN" altLang="en-US" sz="3200" noProof="0">
                <a:ln>
                  <a:noFill/>
                </a:ln>
                <a:solidFill>
                  <a:srgbClr val="CC3300"/>
                </a:solidFill>
                <a:effectLst>
                  <a:outerShdw blurRad="38100" dist="38100" dir="2700000" algn="tl">
                    <a:srgbClr val="C0C0C0"/>
                  </a:outerShdw>
                </a:effectLst>
                <a:uLnTx/>
                <a:uFillTx/>
                <a:latin typeface="Arial" panose="020B0604020202020204" pitchFamily="34" charset="0"/>
                <a:ea typeface="隶书" panose="02010509060101010101" pitchFamily="49" charset="-122"/>
                <a:sym typeface="+mn-ea"/>
              </a:rPr>
              <a:t>、</a:t>
            </a:r>
            <a:r>
              <a:rPr lang="zh-CN" sz="3200" noProof="0">
                <a:ln>
                  <a:noFill/>
                </a:ln>
                <a:solidFill>
                  <a:srgbClr val="CC3300"/>
                </a:solidFill>
                <a:effectLst>
                  <a:outerShdw blurRad="38100" dist="38100" dir="2700000" algn="tl">
                    <a:srgbClr val="C0C0C0"/>
                  </a:outerShdw>
                </a:effectLst>
                <a:uLnTx/>
                <a:uFillTx/>
                <a:latin typeface="Arial" panose="020B0604020202020204" pitchFamily="34" charset="0"/>
                <a:ea typeface="隶书" panose="02010509060101010101" pitchFamily="49" charset="-122"/>
                <a:sym typeface="+mn-ea"/>
              </a:rPr>
              <a:t>我国文献检索教育发展的四个阶段</a:t>
            </a:r>
            <a:endParaRPr lang="zh-CN" sz="3200" noProof="0">
              <a:ln>
                <a:noFill/>
              </a:ln>
              <a:solidFill>
                <a:srgbClr val="CC3300"/>
              </a:solidFill>
              <a:effectLst>
                <a:outerShdw blurRad="38100" dist="38100" dir="2700000" algn="tl">
                  <a:srgbClr val="C0C0C0"/>
                </a:outerShdw>
              </a:effectLst>
              <a:uLnTx/>
              <a:uFillTx/>
              <a:latin typeface="Arial" panose="020B0604020202020204" pitchFamily="34" charset="0"/>
              <a:ea typeface="隶书" panose="02010509060101010101" pitchFamily="49"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slide(fromBottom)">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1"/>
          <p:cNvSpPr>
            <a:spLocks noChangeArrowheads="1"/>
          </p:cNvSpPr>
          <p:nvPr/>
        </p:nvSpPr>
        <p:spPr bwMode="auto">
          <a:xfrm>
            <a:off x="827405" y="843280"/>
            <a:ext cx="7649210" cy="4196715"/>
          </a:xfrm>
          <a:prstGeom prst="rect">
            <a:avLst/>
          </a:prstGeom>
          <a:solidFill>
            <a:schemeClr val="bg1">
              <a:lumMod val="95000"/>
              <a:alpha val="50000"/>
            </a:schemeClr>
          </a:solidFill>
          <a:ln>
            <a:noFill/>
          </a:ln>
        </p:spPr>
        <p:txBody>
          <a:bodyPr/>
          <a:lstStyle/>
          <a:p>
            <a:endParaRPr lang="zh-CN" altLang="en-US">
              <a:solidFill>
                <a:prstClr val="black"/>
              </a:solidFill>
            </a:endParaRPr>
          </a:p>
        </p:txBody>
      </p:sp>
      <p:pic>
        <p:nvPicPr>
          <p:cNvPr id="21" name="Picture 2" descr="D:\1稻壳模板\ppt\2016.4\小清新水彩花卉毕业答辩模板\未标题-5.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36971" y="-98774"/>
            <a:ext cx="911574" cy="971998"/>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1"/>
          <p:cNvSpPr>
            <a:spLocks noChangeArrowheads="1"/>
          </p:cNvSpPr>
          <p:nvPr/>
        </p:nvSpPr>
        <p:spPr bwMode="auto">
          <a:xfrm>
            <a:off x="1187450" y="987425"/>
            <a:ext cx="6833235" cy="1584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oAutofit/>
          </a:bodyPr>
          <a:lstStyle/>
          <a:p>
            <a:pPr indent="457200" fontAlgn="auto">
              <a:spcAft>
                <a:spcPts val="0"/>
              </a:spcAft>
              <a:buNone/>
            </a:pPr>
            <a:r>
              <a:rPr lang="zh-CN" altLang="en-US" sz="2000" b="1" dirty="0">
                <a:latin typeface="华文楷体" panose="02010600040101010101" charset="-122"/>
                <a:ea typeface="华文楷体" panose="02010600040101010101" charset="-122"/>
                <a:cs typeface="华文楷体" panose="02010600040101010101" charset="-122"/>
                <a:sym typeface="+mn-ea"/>
              </a:rPr>
              <a:t>第四阶段　</a:t>
            </a:r>
            <a:r>
              <a:rPr lang="en-US" altLang="zh-CN" sz="2000" b="1" dirty="0">
                <a:latin typeface="华文楷体" panose="02010600040101010101" charset="-122"/>
                <a:ea typeface="华文楷体" panose="02010600040101010101" charset="-122"/>
                <a:cs typeface="华文楷体" panose="02010600040101010101" charset="-122"/>
                <a:sym typeface="+mn-ea"/>
              </a:rPr>
              <a:t>1984</a:t>
            </a:r>
            <a:r>
              <a:rPr lang="zh-CN" altLang="en-US" sz="2000" b="1" dirty="0">
                <a:latin typeface="华文楷体" panose="02010600040101010101" charset="-122"/>
                <a:ea typeface="华文楷体" panose="02010600040101010101" charset="-122"/>
                <a:cs typeface="华文楷体" panose="02010600040101010101" charset="-122"/>
                <a:sym typeface="+mn-ea"/>
              </a:rPr>
              <a:t>年以后进入新的发展时期</a:t>
            </a:r>
            <a:endParaRPr lang="zh-CN" altLang="en-US" sz="2000" b="1" dirty="0">
              <a:latin typeface="华文楷体" panose="02010600040101010101" charset="-122"/>
              <a:ea typeface="华文楷体" panose="02010600040101010101" charset="-122"/>
              <a:cs typeface="华文楷体" panose="02010600040101010101" charset="-122"/>
            </a:endParaRPr>
          </a:p>
          <a:p>
            <a:pPr indent="457200" fontAlgn="auto">
              <a:spcAft>
                <a:spcPts val="0"/>
              </a:spcAft>
              <a:buNone/>
            </a:pPr>
            <a:endParaRPr lang="zh-CN" altLang="en-US" dirty="0">
              <a:latin typeface="华文楷体" panose="02010600040101010101" charset="-122"/>
              <a:ea typeface="华文楷体" panose="02010600040101010101" charset="-122"/>
              <a:cs typeface="华文楷体" panose="02010600040101010101" charset="-122"/>
              <a:sym typeface="+mn-ea"/>
            </a:endParaRPr>
          </a:p>
          <a:p>
            <a:pPr indent="457200" fontAlgn="auto">
              <a:spcAft>
                <a:spcPts val="0"/>
              </a:spcAft>
              <a:buNone/>
            </a:pPr>
            <a:r>
              <a:rPr lang="en-US" altLang="zh-CN" dirty="0">
                <a:latin typeface="华文楷体" panose="02010600040101010101" charset="-122"/>
                <a:ea typeface="华文楷体" panose="02010600040101010101" charset="-122"/>
                <a:cs typeface="华文楷体" panose="02010600040101010101" charset="-122"/>
                <a:sym typeface="+mn-ea"/>
              </a:rPr>
              <a:t>③</a:t>
            </a:r>
            <a:r>
              <a:rPr lang="zh-CN" altLang="en-US" dirty="0">
                <a:latin typeface="华文楷体" panose="02010600040101010101" charset="-122"/>
                <a:ea typeface="华文楷体" panose="02010600040101010101" charset="-122"/>
                <a:cs typeface="华文楷体" panose="02010600040101010101" charset="-122"/>
                <a:sym typeface="+mn-ea"/>
              </a:rPr>
              <a:t>教学面扩大，教学队伍壮大　到</a:t>
            </a:r>
            <a:r>
              <a:rPr lang="en-US" altLang="zh-CN" dirty="0">
                <a:latin typeface="华文楷体" panose="02010600040101010101" charset="-122"/>
                <a:ea typeface="华文楷体" panose="02010600040101010101" charset="-122"/>
                <a:cs typeface="华文楷体" panose="02010600040101010101" charset="-122"/>
                <a:sym typeface="+mn-ea"/>
              </a:rPr>
              <a:t>1990</a:t>
            </a:r>
            <a:r>
              <a:rPr lang="zh-CN" altLang="en-US" dirty="0">
                <a:latin typeface="华文楷体" panose="02010600040101010101" charset="-122"/>
                <a:ea typeface="华文楷体" panose="02010600040101010101" charset="-122"/>
                <a:cs typeface="华文楷体" panose="02010600040101010101" charset="-122"/>
                <a:sym typeface="+mn-ea"/>
              </a:rPr>
              <a:t>年代中期已有</a:t>
            </a:r>
            <a:r>
              <a:rPr lang="en-US" altLang="zh-CN" dirty="0">
                <a:latin typeface="华文楷体" panose="02010600040101010101" charset="-122"/>
                <a:ea typeface="华文楷体" panose="02010600040101010101" charset="-122"/>
                <a:cs typeface="华文楷体" panose="02010600040101010101" charset="-122"/>
                <a:sym typeface="+mn-ea"/>
              </a:rPr>
              <a:t>700</a:t>
            </a:r>
            <a:r>
              <a:rPr lang="zh-CN" altLang="en-US" dirty="0">
                <a:latin typeface="华文楷体" panose="02010600040101010101" charset="-122"/>
                <a:ea typeface="华文楷体" panose="02010600040101010101" charset="-122"/>
                <a:cs typeface="华文楷体" panose="02010600040101010101" charset="-122"/>
                <a:sym typeface="+mn-ea"/>
              </a:rPr>
              <a:t>多所高校开设了“文献检索”课。形成了</a:t>
            </a:r>
            <a:r>
              <a:rPr lang="en-US" altLang="zh-CN" dirty="0">
                <a:latin typeface="华文楷体" panose="02010600040101010101" charset="-122"/>
                <a:ea typeface="华文楷体" panose="02010600040101010101" charset="-122"/>
                <a:cs typeface="华文楷体" panose="02010600040101010101" charset="-122"/>
                <a:sym typeface="+mn-ea"/>
              </a:rPr>
              <a:t>2000</a:t>
            </a:r>
            <a:r>
              <a:rPr lang="zh-CN" altLang="en-US" dirty="0">
                <a:latin typeface="华文楷体" panose="02010600040101010101" charset="-122"/>
                <a:ea typeface="华文楷体" panose="02010600040101010101" charset="-122"/>
                <a:cs typeface="华文楷体" panose="02010600040101010101" charset="-122"/>
                <a:sym typeface="+mn-ea"/>
              </a:rPr>
              <a:t>千多人的师资队伍，出版了</a:t>
            </a:r>
            <a:r>
              <a:rPr lang="en-US" altLang="zh-CN" dirty="0">
                <a:latin typeface="华文楷体" panose="02010600040101010101" charset="-122"/>
                <a:ea typeface="华文楷体" panose="02010600040101010101" charset="-122"/>
                <a:cs typeface="华文楷体" panose="02010600040101010101" charset="-122"/>
                <a:sym typeface="+mn-ea"/>
              </a:rPr>
              <a:t>600</a:t>
            </a:r>
            <a:r>
              <a:rPr lang="zh-CN" altLang="en-US" dirty="0">
                <a:latin typeface="华文楷体" panose="02010600040101010101" charset="-122"/>
                <a:ea typeface="华文楷体" panose="02010600040101010101" charset="-122"/>
                <a:cs typeface="华文楷体" panose="02010600040101010101" charset="-122"/>
                <a:sym typeface="+mn-ea"/>
              </a:rPr>
              <a:t>多种教材。经过近</a:t>
            </a:r>
            <a:r>
              <a:rPr lang="en-US" altLang="zh-CN" dirty="0">
                <a:latin typeface="华文楷体" panose="02010600040101010101" charset="-122"/>
                <a:ea typeface="华文楷体" panose="02010600040101010101" charset="-122"/>
                <a:cs typeface="华文楷体" panose="02010600040101010101" charset="-122"/>
                <a:sym typeface="+mn-ea"/>
              </a:rPr>
              <a:t>20</a:t>
            </a:r>
            <a:r>
              <a:rPr lang="zh-CN" altLang="en-US" dirty="0">
                <a:latin typeface="华文楷体" panose="02010600040101010101" charset="-122"/>
                <a:ea typeface="华文楷体" panose="02010600040101010101" charset="-122"/>
                <a:cs typeface="华文楷体" panose="02010600040101010101" charset="-122"/>
                <a:sym typeface="+mn-ea"/>
              </a:rPr>
              <a:t>余年的实践和探索，正在逐步发展成为一门具有一定理论深度和知识广度的课程。</a:t>
            </a:r>
            <a:endParaRPr lang="zh-CN" altLang="en-US" dirty="0">
              <a:latin typeface="华文楷体" panose="02010600040101010101" charset="-122"/>
              <a:ea typeface="华文楷体" panose="02010600040101010101" charset="-122"/>
              <a:cs typeface="华文楷体" panose="02010600040101010101" charset="-122"/>
            </a:endParaRPr>
          </a:p>
          <a:p>
            <a:pPr indent="457200" fontAlgn="auto">
              <a:spcAft>
                <a:spcPts val="0"/>
              </a:spcAft>
              <a:buNone/>
            </a:pPr>
            <a:r>
              <a:rPr lang="en-US" altLang="zh-CN" dirty="0">
                <a:latin typeface="华文楷体" panose="02010600040101010101" charset="-122"/>
                <a:ea typeface="华文楷体" panose="02010600040101010101" charset="-122"/>
                <a:cs typeface="华文楷体" panose="02010600040101010101" charset="-122"/>
                <a:sym typeface="+mn-ea"/>
              </a:rPr>
              <a:t>④</a:t>
            </a:r>
            <a:r>
              <a:rPr lang="zh-CN" altLang="en-US" dirty="0">
                <a:latin typeface="华文楷体" panose="02010600040101010101" charset="-122"/>
                <a:ea typeface="华文楷体" panose="02010600040101010101" charset="-122"/>
                <a:cs typeface="华文楷体" panose="02010600040101010101" charset="-122"/>
                <a:sym typeface="+mn-ea"/>
              </a:rPr>
              <a:t>国家技术监督局在</a:t>
            </a:r>
            <a:r>
              <a:rPr lang="en-US" altLang="zh-CN" dirty="0">
                <a:latin typeface="华文楷体" panose="02010600040101010101" charset="-122"/>
                <a:ea typeface="华文楷体" panose="02010600040101010101" charset="-122"/>
                <a:cs typeface="华文楷体" panose="02010600040101010101" charset="-122"/>
                <a:sym typeface="+mn-ea"/>
              </a:rPr>
              <a:t>1992</a:t>
            </a:r>
            <a:r>
              <a:rPr lang="zh-CN" altLang="en-US" dirty="0">
                <a:latin typeface="华文楷体" panose="02010600040101010101" charset="-122"/>
                <a:ea typeface="华文楷体" panose="02010600040101010101" charset="-122"/>
                <a:cs typeface="华文楷体" panose="02010600040101010101" charset="-122"/>
                <a:sym typeface="+mn-ea"/>
              </a:rPr>
              <a:t>年</a:t>
            </a:r>
            <a:r>
              <a:rPr lang="en-US" altLang="zh-CN" dirty="0">
                <a:latin typeface="华文楷体" panose="02010600040101010101" charset="-122"/>
                <a:ea typeface="华文楷体" panose="02010600040101010101" charset="-122"/>
                <a:cs typeface="华文楷体" panose="02010600040101010101" charset="-122"/>
                <a:sym typeface="+mn-ea"/>
              </a:rPr>
              <a:t>11</a:t>
            </a:r>
            <a:r>
              <a:rPr lang="zh-CN" altLang="en-US" dirty="0">
                <a:latin typeface="华文楷体" panose="02010600040101010101" charset="-122"/>
                <a:ea typeface="华文楷体" panose="02010600040101010101" charset="-122"/>
                <a:cs typeface="华文楷体" panose="02010600040101010101" charset="-122"/>
                <a:sym typeface="+mn-ea"/>
              </a:rPr>
              <a:t>月颁布了</a:t>
            </a:r>
            <a:r>
              <a:rPr lang="en-US" altLang="zh-CN" dirty="0">
                <a:latin typeface="华文楷体" panose="02010600040101010101" charset="-122"/>
                <a:ea typeface="华文楷体" panose="02010600040101010101" charset="-122"/>
                <a:cs typeface="华文楷体" panose="02010600040101010101" charset="-122"/>
                <a:sym typeface="+mn-ea"/>
              </a:rPr>
              <a:t>《</a:t>
            </a:r>
            <a:r>
              <a:rPr lang="zh-CN" altLang="en-US" dirty="0">
                <a:latin typeface="华文楷体" panose="02010600040101010101" charset="-122"/>
                <a:ea typeface="华文楷体" panose="02010600040101010101" charset="-122"/>
                <a:cs typeface="华文楷体" panose="02010600040101010101" charset="-122"/>
                <a:sym typeface="+mn-ea"/>
              </a:rPr>
              <a:t>国家标准学科分类代码</a:t>
            </a:r>
            <a:r>
              <a:rPr lang="en-US" altLang="zh-CN" dirty="0">
                <a:latin typeface="华文楷体" panose="02010600040101010101" charset="-122"/>
                <a:ea typeface="华文楷体" panose="02010600040101010101" charset="-122"/>
                <a:cs typeface="华文楷体" panose="02010600040101010101" charset="-122"/>
                <a:sym typeface="+mn-ea"/>
              </a:rPr>
              <a:t>》</a:t>
            </a:r>
            <a:r>
              <a:rPr lang="zh-CN" altLang="en-US" dirty="0">
                <a:latin typeface="华文楷体" panose="02010600040101010101" charset="-122"/>
                <a:ea typeface="华文楷体" panose="02010600040101010101" charset="-122"/>
                <a:cs typeface="华文楷体" panose="02010600040101010101" charset="-122"/>
                <a:sym typeface="+mn-ea"/>
              </a:rPr>
              <a:t>，将文献检索学列为类目，成为一个独立的三级学科。国家教育部</a:t>
            </a:r>
            <a:r>
              <a:rPr lang="en-US" altLang="zh-CN" dirty="0">
                <a:latin typeface="华文楷体" panose="02010600040101010101" charset="-122"/>
                <a:ea typeface="华文楷体" panose="02010600040101010101" charset="-122"/>
                <a:cs typeface="华文楷体" panose="02010600040101010101" charset="-122"/>
                <a:sym typeface="+mn-ea"/>
              </a:rPr>
              <a:t>1988</a:t>
            </a:r>
            <a:r>
              <a:rPr lang="zh-CN" altLang="en-US" dirty="0">
                <a:latin typeface="华文楷体" panose="02010600040101010101" charset="-122"/>
                <a:ea typeface="华文楷体" panose="02010600040101010101" charset="-122"/>
                <a:cs typeface="华文楷体" panose="02010600040101010101" charset="-122"/>
                <a:sym typeface="+mn-ea"/>
              </a:rPr>
              <a:t>年颁布的</a:t>
            </a:r>
            <a:r>
              <a:rPr lang="en-US" altLang="zh-CN" dirty="0">
                <a:latin typeface="华文楷体" panose="02010600040101010101" charset="-122"/>
                <a:ea typeface="华文楷体" panose="02010600040101010101" charset="-122"/>
                <a:cs typeface="华文楷体" panose="02010600040101010101" charset="-122"/>
                <a:sym typeface="+mn-ea"/>
              </a:rPr>
              <a:t>《</a:t>
            </a:r>
            <a:r>
              <a:rPr lang="zh-CN" altLang="en-US" dirty="0">
                <a:latin typeface="华文楷体" panose="02010600040101010101" charset="-122"/>
                <a:ea typeface="华文楷体" panose="02010600040101010101" charset="-122"/>
                <a:cs typeface="华文楷体" panose="02010600040101010101" charset="-122"/>
                <a:sym typeface="+mn-ea"/>
              </a:rPr>
              <a:t>普通高等学校本科专业目录和专业介绍</a:t>
            </a:r>
            <a:r>
              <a:rPr lang="en-US" altLang="zh-CN" dirty="0">
                <a:latin typeface="华文楷体" panose="02010600040101010101" charset="-122"/>
                <a:ea typeface="华文楷体" panose="02010600040101010101" charset="-122"/>
                <a:cs typeface="华文楷体" panose="02010600040101010101" charset="-122"/>
                <a:sym typeface="+mn-ea"/>
              </a:rPr>
              <a:t>》</a:t>
            </a:r>
            <a:r>
              <a:rPr lang="zh-CN" altLang="en-US" dirty="0">
                <a:latin typeface="华文楷体" panose="02010600040101010101" charset="-122"/>
                <a:ea typeface="华文楷体" panose="02010600040101010101" charset="-122"/>
                <a:cs typeface="华文楷体" panose="02010600040101010101" charset="-122"/>
                <a:sym typeface="+mn-ea"/>
              </a:rPr>
              <a:t>，其培养要求明确规定目录中的</a:t>
            </a:r>
            <a:r>
              <a:rPr lang="en-US" altLang="zh-CN" dirty="0">
                <a:latin typeface="华文楷体" panose="02010600040101010101" charset="-122"/>
                <a:ea typeface="华文楷体" panose="02010600040101010101" charset="-122"/>
                <a:cs typeface="华文楷体" panose="02010600040101010101" charset="-122"/>
                <a:sym typeface="+mn-ea"/>
              </a:rPr>
              <a:t>218</a:t>
            </a:r>
            <a:r>
              <a:rPr lang="zh-CN" altLang="en-US" dirty="0">
                <a:latin typeface="华文楷体" panose="02010600040101010101" charset="-122"/>
                <a:ea typeface="华文楷体" panose="02010600040101010101" charset="-122"/>
                <a:cs typeface="华文楷体" panose="02010600040101010101" charset="-122"/>
                <a:sym typeface="+mn-ea"/>
              </a:rPr>
              <a:t>种专业须“掌握文献检索、资料查询的基本方法”或“掌握资料查询、文献检索及运用现代信息技术获取相关信息的基本方法。”</a:t>
            </a:r>
            <a:endParaRPr lang="zh-CN" altLang="en-US" dirty="0">
              <a:latin typeface="华文楷体" panose="02010600040101010101" charset="-122"/>
              <a:ea typeface="华文楷体" panose="02010600040101010101" charset="-122"/>
              <a:cs typeface="华文楷体" panose="02010600040101010101" charset="-122"/>
            </a:endParaRPr>
          </a:p>
          <a:p>
            <a:pPr indent="457200" fontAlgn="auto">
              <a:spcAft>
                <a:spcPts val="0"/>
              </a:spcAft>
              <a:buNone/>
            </a:pPr>
            <a:endParaRPr lang="zh-CN" altLang="en-US" sz="2000" dirty="0"/>
          </a:p>
          <a:p>
            <a:pPr>
              <a:lnSpc>
                <a:spcPct val="120000"/>
              </a:lnSpc>
            </a:pPr>
            <a:endParaRPr lang="zh-CN" altLang="en-US" sz="2000" b="1" dirty="0">
              <a:solidFill>
                <a:srgbClr val="FF0000"/>
              </a:solidFill>
              <a:latin typeface="幼圆" panose="02010509060101010101" pitchFamily="49" charset="-122"/>
              <a:ea typeface="幼圆" panose="02010509060101010101" pitchFamily="49" charset="-122"/>
            </a:endParaRPr>
          </a:p>
        </p:txBody>
      </p:sp>
      <p:sp>
        <p:nvSpPr>
          <p:cNvPr id="4" name="文本框 3"/>
          <p:cNvSpPr txBox="1"/>
          <p:nvPr/>
        </p:nvSpPr>
        <p:spPr>
          <a:xfrm>
            <a:off x="683260" y="267335"/>
            <a:ext cx="7569835" cy="763270"/>
          </a:xfrm>
          <a:prstGeom prst="rect">
            <a:avLst/>
          </a:prstGeom>
          <a:noFill/>
        </p:spPr>
        <p:txBody>
          <a:bodyPr wrap="square" rtlCol="0">
            <a:noAutofit/>
          </a:bodyPr>
          <a:p>
            <a:r>
              <a:rPr lang="en-US" altLang="zh-CN" sz="3200" noProof="0">
                <a:ln>
                  <a:noFill/>
                </a:ln>
                <a:solidFill>
                  <a:srgbClr val="CC3300"/>
                </a:solidFill>
                <a:effectLst>
                  <a:outerShdw blurRad="38100" dist="38100" dir="2700000" algn="tl">
                    <a:srgbClr val="C0C0C0"/>
                  </a:outerShdw>
                </a:effectLst>
                <a:uLnTx/>
                <a:uFillTx/>
                <a:latin typeface="Arial" panose="020B0604020202020204" pitchFamily="34" charset="0"/>
                <a:ea typeface="隶书" panose="02010509060101010101" pitchFamily="49" charset="-122"/>
                <a:sym typeface="+mn-ea"/>
              </a:rPr>
              <a:t>5</a:t>
            </a:r>
            <a:r>
              <a:rPr lang="zh-CN" altLang="en-US" sz="3200" noProof="0">
                <a:ln>
                  <a:noFill/>
                </a:ln>
                <a:solidFill>
                  <a:srgbClr val="CC3300"/>
                </a:solidFill>
                <a:effectLst>
                  <a:outerShdw blurRad="38100" dist="38100" dir="2700000" algn="tl">
                    <a:srgbClr val="C0C0C0"/>
                  </a:outerShdw>
                </a:effectLst>
                <a:uLnTx/>
                <a:uFillTx/>
                <a:latin typeface="Arial" panose="020B0604020202020204" pitchFamily="34" charset="0"/>
                <a:ea typeface="隶书" panose="02010509060101010101" pitchFamily="49" charset="-122"/>
                <a:sym typeface="+mn-ea"/>
              </a:rPr>
              <a:t>、</a:t>
            </a:r>
            <a:r>
              <a:rPr lang="zh-CN" sz="3200" noProof="0">
                <a:ln>
                  <a:noFill/>
                </a:ln>
                <a:solidFill>
                  <a:srgbClr val="CC3300"/>
                </a:solidFill>
                <a:effectLst>
                  <a:outerShdw blurRad="38100" dist="38100" dir="2700000" algn="tl">
                    <a:srgbClr val="C0C0C0"/>
                  </a:outerShdw>
                </a:effectLst>
                <a:uLnTx/>
                <a:uFillTx/>
                <a:latin typeface="Arial" panose="020B0604020202020204" pitchFamily="34" charset="0"/>
                <a:ea typeface="隶书" panose="02010509060101010101" pitchFamily="49" charset="-122"/>
                <a:sym typeface="+mn-ea"/>
              </a:rPr>
              <a:t>我国文献检索教育发展的四个阶段</a:t>
            </a:r>
            <a:endParaRPr lang="zh-CN" sz="3200" noProof="0">
              <a:ln>
                <a:noFill/>
              </a:ln>
              <a:solidFill>
                <a:srgbClr val="CC3300"/>
              </a:solidFill>
              <a:effectLst>
                <a:outerShdw blurRad="38100" dist="38100" dir="2700000" algn="tl">
                  <a:srgbClr val="C0C0C0"/>
                </a:outerShdw>
              </a:effectLst>
              <a:uLnTx/>
              <a:uFillTx/>
              <a:latin typeface="Arial" panose="020B0604020202020204" pitchFamily="34" charset="0"/>
              <a:ea typeface="隶书" panose="02010509060101010101" pitchFamily="49"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slide(fromBottom)">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1"/>
          <p:cNvSpPr>
            <a:spLocks noChangeArrowheads="1"/>
          </p:cNvSpPr>
          <p:nvPr/>
        </p:nvSpPr>
        <p:spPr bwMode="auto">
          <a:xfrm>
            <a:off x="1979295" y="1491615"/>
            <a:ext cx="3881755" cy="1957705"/>
          </a:xfrm>
          <a:prstGeom prst="rect">
            <a:avLst/>
          </a:prstGeom>
          <a:solidFill>
            <a:schemeClr val="bg1">
              <a:lumMod val="95000"/>
              <a:alpha val="50000"/>
            </a:schemeClr>
          </a:solidFill>
          <a:ln>
            <a:noFill/>
          </a:ln>
        </p:spPr>
        <p:txBody>
          <a:bodyPr/>
          <a:lstStyle/>
          <a:p>
            <a:endParaRPr lang="zh-CN" altLang="en-US">
              <a:solidFill>
                <a:prstClr val="black"/>
              </a:solidFill>
            </a:endParaRPr>
          </a:p>
        </p:txBody>
      </p:sp>
      <p:pic>
        <p:nvPicPr>
          <p:cNvPr id="21" name="Picture 2" descr="D:\1稻壳模板\ppt\2016.4\小清新水彩花卉毕业答辩模板\未标题-5.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36971" y="-98774"/>
            <a:ext cx="911574" cy="971998"/>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1"/>
          <p:cNvSpPr>
            <a:spLocks noChangeArrowheads="1"/>
          </p:cNvSpPr>
          <p:nvPr/>
        </p:nvSpPr>
        <p:spPr bwMode="auto">
          <a:xfrm>
            <a:off x="2555875" y="1419860"/>
            <a:ext cx="3281045" cy="3010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oAutofit/>
          </a:bodyPr>
          <a:lstStyle/>
          <a:p>
            <a:pPr indent="457200" fontAlgn="auto">
              <a:spcAft>
                <a:spcPts val="0"/>
              </a:spcAft>
              <a:buNone/>
            </a:pPr>
            <a:endParaRPr lang="zh-CN" altLang="en-US" dirty="0">
              <a:latin typeface="华文楷体" panose="02010600040101010101" charset="-122"/>
              <a:ea typeface="华文楷体" panose="02010600040101010101" charset="-122"/>
              <a:cs typeface="华文楷体" panose="02010600040101010101" charset="-122"/>
              <a:sym typeface="+mn-ea"/>
            </a:endParaRPr>
          </a:p>
          <a:p>
            <a:pPr>
              <a:lnSpc>
                <a:spcPct val="180000"/>
              </a:lnSpc>
            </a:pPr>
            <a:r>
              <a:rPr lang="en-US" altLang="zh-CN" dirty="0">
                <a:latin typeface="华文楷体" panose="02010600040101010101" charset="-122"/>
                <a:ea typeface="华文楷体" panose="02010600040101010101" charset="-122"/>
                <a:sym typeface="+mn-ea"/>
              </a:rPr>
              <a:t>→</a:t>
            </a:r>
            <a:r>
              <a:rPr lang="zh-CN" altLang="en-US" dirty="0">
                <a:latin typeface="华文楷体" panose="02010600040101010101" charset="-122"/>
                <a:ea typeface="华文楷体" panose="02010600040101010101" charset="-122"/>
                <a:sym typeface="+mn-ea"/>
              </a:rPr>
              <a:t>印刷型文献检索</a:t>
            </a:r>
            <a:endParaRPr lang="zh-CN" altLang="en-US" dirty="0">
              <a:latin typeface="华文楷体" panose="02010600040101010101" charset="-122"/>
              <a:ea typeface="华文楷体" panose="02010600040101010101" charset="-122"/>
            </a:endParaRPr>
          </a:p>
          <a:p>
            <a:pPr>
              <a:lnSpc>
                <a:spcPct val="180000"/>
              </a:lnSpc>
            </a:pPr>
            <a:r>
              <a:rPr lang="en-US" altLang="zh-CN" dirty="0">
                <a:latin typeface="华文楷体" panose="02010600040101010101" charset="-122"/>
                <a:ea typeface="华文楷体" panose="02010600040101010101" charset="-122"/>
                <a:sym typeface="+mn-ea"/>
              </a:rPr>
              <a:t>→</a:t>
            </a:r>
            <a:r>
              <a:rPr lang="zh-CN" altLang="en-US" dirty="0">
                <a:latin typeface="华文楷体" panose="02010600040101010101" charset="-122"/>
                <a:ea typeface="华文楷体" panose="02010600040101010101" charset="-122"/>
                <a:sym typeface="+mn-ea"/>
              </a:rPr>
              <a:t>光盘型文献检索</a:t>
            </a:r>
            <a:endParaRPr lang="zh-CN" altLang="en-US" dirty="0">
              <a:latin typeface="华文楷体" panose="02010600040101010101" charset="-122"/>
              <a:ea typeface="华文楷体" panose="02010600040101010101" charset="-122"/>
            </a:endParaRPr>
          </a:p>
          <a:p>
            <a:pPr>
              <a:lnSpc>
                <a:spcPct val="180000"/>
              </a:lnSpc>
            </a:pPr>
            <a:r>
              <a:rPr lang="en-US" altLang="zh-CN" dirty="0">
                <a:latin typeface="华文楷体" panose="02010600040101010101" charset="-122"/>
                <a:ea typeface="华文楷体" panose="02010600040101010101" charset="-122"/>
                <a:sym typeface="+mn-ea"/>
              </a:rPr>
              <a:t>→</a:t>
            </a:r>
            <a:r>
              <a:rPr lang="zh-CN" altLang="en-US" dirty="0">
                <a:latin typeface="华文楷体" panose="02010600040101010101" charset="-122"/>
                <a:ea typeface="华文楷体" panose="02010600040101010101" charset="-122"/>
                <a:sym typeface="+mn-ea"/>
              </a:rPr>
              <a:t>网络环境下的文献信息检索</a:t>
            </a:r>
            <a:endParaRPr lang="zh-CN" altLang="en-US" dirty="0"/>
          </a:p>
          <a:p>
            <a:pPr indent="457200" fontAlgn="auto">
              <a:spcAft>
                <a:spcPts val="0"/>
              </a:spcAft>
              <a:buNone/>
            </a:pPr>
            <a:endParaRPr lang="zh-CN" altLang="en-US" sz="2000" dirty="0"/>
          </a:p>
          <a:p>
            <a:pPr>
              <a:lnSpc>
                <a:spcPct val="120000"/>
              </a:lnSpc>
            </a:pPr>
            <a:endParaRPr lang="zh-CN" altLang="en-US" sz="2000" dirty="0">
              <a:solidFill>
                <a:srgbClr val="FF0000"/>
              </a:solidFill>
              <a:latin typeface="幼圆" panose="02010509060101010101" pitchFamily="49" charset="-122"/>
              <a:ea typeface="幼圆" panose="02010509060101010101" pitchFamily="49" charset="-122"/>
            </a:endParaRPr>
          </a:p>
        </p:txBody>
      </p:sp>
      <p:sp>
        <p:nvSpPr>
          <p:cNvPr id="4" name="文本框 3"/>
          <p:cNvSpPr txBox="1"/>
          <p:nvPr/>
        </p:nvSpPr>
        <p:spPr>
          <a:xfrm>
            <a:off x="683260" y="411480"/>
            <a:ext cx="7569835" cy="763270"/>
          </a:xfrm>
          <a:prstGeom prst="rect">
            <a:avLst/>
          </a:prstGeom>
          <a:noFill/>
        </p:spPr>
        <p:txBody>
          <a:bodyPr wrap="square" rtlCol="0">
            <a:noAutofit/>
          </a:bodyPr>
          <a:p>
            <a:r>
              <a:rPr lang="zh-CN" sz="3200" noProof="0">
                <a:ln>
                  <a:noFill/>
                </a:ln>
                <a:solidFill>
                  <a:srgbClr val="CC3300"/>
                </a:solidFill>
                <a:effectLst>
                  <a:outerShdw blurRad="38100" dist="38100" dir="2700000" algn="tl">
                    <a:srgbClr val="C0C0C0"/>
                  </a:outerShdw>
                </a:effectLst>
                <a:uLnTx/>
                <a:uFillTx/>
                <a:latin typeface="Arial" panose="020B0604020202020204" pitchFamily="34" charset="0"/>
                <a:ea typeface="隶书" panose="02010509060101010101" pitchFamily="49" charset="-122"/>
                <a:sym typeface="+mn-ea"/>
              </a:rPr>
              <a:t>近</a:t>
            </a:r>
            <a:r>
              <a:rPr lang="en-US" altLang="zh-CN" sz="3200" noProof="0">
                <a:ln>
                  <a:noFill/>
                </a:ln>
                <a:solidFill>
                  <a:srgbClr val="CC3300"/>
                </a:solidFill>
                <a:effectLst>
                  <a:outerShdw blurRad="38100" dist="38100" dir="2700000" algn="tl">
                    <a:srgbClr val="C0C0C0"/>
                  </a:outerShdw>
                </a:effectLst>
                <a:uLnTx/>
                <a:uFillTx/>
                <a:latin typeface="Arial" panose="020B0604020202020204" pitchFamily="34" charset="0"/>
                <a:ea typeface="隶书" panose="02010509060101010101" pitchFamily="49" charset="-122"/>
                <a:sym typeface="+mn-ea"/>
              </a:rPr>
              <a:t>20</a:t>
            </a:r>
            <a:r>
              <a:rPr lang="zh-CN" altLang="en-US" sz="3200" noProof="0">
                <a:ln>
                  <a:noFill/>
                </a:ln>
                <a:solidFill>
                  <a:srgbClr val="CC3300"/>
                </a:solidFill>
                <a:effectLst>
                  <a:outerShdw blurRad="38100" dist="38100" dir="2700000" algn="tl">
                    <a:srgbClr val="C0C0C0"/>
                  </a:outerShdw>
                </a:effectLst>
                <a:uLnTx/>
                <a:uFillTx/>
                <a:latin typeface="Arial" panose="020B0604020202020204" pitchFamily="34" charset="0"/>
                <a:ea typeface="隶书" panose="02010509060101010101" pitchFamily="49" charset="-122"/>
                <a:sym typeface="+mn-ea"/>
              </a:rPr>
              <a:t>年文献检索教学跨越了三个阶段</a:t>
            </a:r>
            <a:endParaRPr lang="zh-CN" sz="3200" noProof="0">
              <a:ln>
                <a:noFill/>
              </a:ln>
              <a:solidFill>
                <a:srgbClr val="CC3300"/>
              </a:solidFill>
              <a:effectLst>
                <a:outerShdw blurRad="38100" dist="38100" dir="2700000" algn="tl">
                  <a:srgbClr val="C0C0C0"/>
                </a:outerShdw>
              </a:effectLst>
              <a:uLnTx/>
              <a:uFillTx/>
              <a:latin typeface="Arial" panose="020B0604020202020204" pitchFamily="34" charset="0"/>
              <a:ea typeface="隶书" panose="02010509060101010101" pitchFamily="49"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slide(fromBottom)">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1"/>
          <p:cNvSpPr>
            <a:spLocks noChangeArrowheads="1"/>
          </p:cNvSpPr>
          <p:nvPr/>
        </p:nvSpPr>
        <p:spPr bwMode="auto">
          <a:xfrm>
            <a:off x="93980" y="771525"/>
            <a:ext cx="8835390" cy="4203065"/>
          </a:xfrm>
          <a:prstGeom prst="rect">
            <a:avLst/>
          </a:prstGeom>
          <a:solidFill>
            <a:schemeClr val="bg1">
              <a:lumMod val="95000"/>
              <a:alpha val="50000"/>
            </a:schemeClr>
          </a:solidFill>
          <a:ln>
            <a:noFill/>
          </a:ln>
        </p:spPr>
        <p:txBody>
          <a:bodyPr/>
          <a:lstStyle/>
          <a:p>
            <a:endParaRPr lang="zh-CN" altLang="en-US">
              <a:solidFill>
                <a:prstClr val="black"/>
              </a:solidFill>
            </a:endParaRPr>
          </a:p>
        </p:txBody>
      </p:sp>
      <p:pic>
        <p:nvPicPr>
          <p:cNvPr id="21" name="Picture 2" descr="D:\1稻壳模板\ppt\2016.4\小清新水彩花卉毕业答辩模板\未标题-5.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36971" y="-98774"/>
            <a:ext cx="911574" cy="971998"/>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1"/>
          <p:cNvSpPr>
            <a:spLocks noChangeArrowheads="1"/>
          </p:cNvSpPr>
          <p:nvPr/>
        </p:nvSpPr>
        <p:spPr bwMode="auto">
          <a:xfrm>
            <a:off x="323215" y="987425"/>
            <a:ext cx="8283575" cy="3216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oAutofit/>
          </a:bodyPr>
          <a:lstStyle/>
          <a:p>
            <a:pPr indent="457200" fontAlgn="auto">
              <a:lnSpc>
                <a:spcPct val="130000"/>
              </a:lnSpc>
              <a:spcBef>
                <a:spcPts val="0"/>
              </a:spcBef>
              <a:spcAft>
                <a:spcPct val="0"/>
              </a:spcAft>
              <a:buNone/>
            </a:pPr>
            <a:r>
              <a:rPr lang="zh-CN" altLang="en-US" dirty="0">
                <a:latin typeface="华文楷体" panose="02010600040101010101" charset="-122"/>
                <a:ea typeface="华文楷体" panose="02010600040101010101" charset="-122"/>
                <a:cs typeface="华文楷体" panose="02010600040101010101" charset="-122"/>
                <a:sym typeface="+mn-ea"/>
              </a:rPr>
              <a:t>文献检索课是培养学生的情报意识，掌握用手工方法和计算机方法从文献中获取知识和情报的一门“科学方法课”。可以从以下几个方面去理解：</a:t>
            </a:r>
            <a:endParaRPr lang="zh-CN" altLang="en-US" dirty="0">
              <a:latin typeface="华文楷体" panose="02010600040101010101" charset="-122"/>
              <a:ea typeface="华文楷体" panose="02010600040101010101" charset="-122"/>
              <a:cs typeface="华文楷体" panose="02010600040101010101" charset="-122"/>
              <a:sym typeface="+mn-ea"/>
            </a:endParaRPr>
          </a:p>
          <a:p>
            <a:pPr indent="457200" fontAlgn="auto">
              <a:lnSpc>
                <a:spcPct val="130000"/>
              </a:lnSpc>
              <a:spcBef>
                <a:spcPts val="0"/>
              </a:spcBef>
              <a:spcAft>
                <a:spcPct val="0"/>
              </a:spcAft>
              <a:buNone/>
            </a:pPr>
            <a:r>
              <a:rPr lang="zh-CN" altLang="en-US" dirty="0">
                <a:latin typeface="华文楷体" panose="02010600040101010101" charset="-122"/>
                <a:ea typeface="华文楷体" panose="02010600040101010101" charset="-122"/>
                <a:cs typeface="华文楷体" panose="02010600040101010101" charset="-122"/>
                <a:sym typeface="+mn-ea"/>
              </a:rPr>
              <a:t>其一，是一门科学，它有自己的研究对象和理论体系；</a:t>
            </a:r>
            <a:endParaRPr lang="zh-CN" altLang="en-US" dirty="0">
              <a:latin typeface="华文楷体" panose="02010600040101010101" charset="-122"/>
              <a:ea typeface="华文楷体" panose="02010600040101010101" charset="-122"/>
              <a:cs typeface="华文楷体" panose="02010600040101010101" charset="-122"/>
              <a:sym typeface="+mn-ea"/>
            </a:endParaRPr>
          </a:p>
          <a:p>
            <a:pPr indent="457200" fontAlgn="auto">
              <a:lnSpc>
                <a:spcPct val="130000"/>
              </a:lnSpc>
              <a:spcBef>
                <a:spcPts val="0"/>
              </a:spcBef>
              <a:spcAft>
                <a:spcPct val="0"/>
              </a:spcAft>
            </a:pPr>
            <a:r>
              <a:rPr lang="zh-CN" altLang="en-US" dirty="0">
                <a:latin typeface="华文楷体" panose="02010600040101010101" charset="-122"/>
                <a:ea typeface="华文楷体" panose="02010600040101010101" charset="-122"/>
                <a:cs typeface="华文楷体" panose="02010600040101010101" charset="-122"/>
                <a:sym typeface="+mn-ea"/>
              </a:rPr>
              <a:t>其二，是一门学问，是获取信息知识、情报的学问，它有自己包涵的知识内容，需要专门的教育才能掌握；</a:t>
            </a:r>
            <a:endParaRPr lang="zh-CN" altLang="en-US" dirty="0">
              <a:latin typeface="华文楷体" panose="02010600040101010101" charset="-122"/>
              <a:ea typeface="华文楷体" panose="02010600040101010101" charset="-122"/>
              <a:cs typeface="华文楷体" panose="02010600040101010101" charset="-122"/>
              <a:sym typeface="+mn-ea"/>
            </a:endParaRPr>
          </a:p>
          <a:p>
            <a:pPr indent="457200" fontAlgn="auto">
              <a:lnSpc>
                <a:spcPct val="130000"/>
              </a:lnSpc>
              <a:spcBef>
                <a:spcPts val="0"/>
              </a:spcBef>
              <a:spcAft>
                <a:spcPct val="0"/>
              </a:spcAft>
            </a:pPr>
            <a:r>
              <a:rPr lang="zh-CN" altLang="en-US" dirty="0">
                <a:latin typeface="华文楷体" panose="02010600040101010101" charset="-122"/>
                <a:ea typeface="华文楷体" panose="02010600040101010101" charset="-122"/>
                <a:cs typeface="华文楷体" panose="02010600040101010101" charset="-122"/>
                <a:sym typeface="+mn-ea"/>
              </a:rPr>
              <a:t>其三，是一门方法课，是介绍如何检索</a:t>
            </a:r>
            <a:r>
              <a:rPr lang="en-US" altLang="zh-CN" dirty="0">
                <a:latin typeface="华文楷体" panose="02010600040101010101" charset="-122"/>
                <a:ea typeface="华文楷体" panose="02010600040101010101" charset="-122"/>
                <a:cs typeface="华文楷体" panose="02010600040101010101" charset="-122"/>
                <a:sym typeface="+mn-ea"/>
              </a:rPr>
              <a:t>(</a:t>
            </a:r>
            <a:r>
              <a:rPr lang="zh-CN" altLang="en-US" dirty="0">
                <a:latin typeface="华文楷体" panose="02010600040101010101" charset="-122"/>
                <a:ea typeface="华文楷体" panose="02010600040101010101" charset="-122"/>
                <a:cs typeface="华文楷体" panose="02010600040101010101" charset="-122"/>
                <a:sym typeface="+mn-ea"/>
              </a:rPr>
              <a:t>获取</a:t>
            </a:r>
            <a:r>
              <a:rPr lang="en-US" altLang="zh-CN" dirty="0">
                <a:latin typeface="华文楷体" panose="02010600040101010101" charset="-122"/>
                <a:ea typeface="华文楷体" panose="02010600040101010101" charset="-122"/>
                <a:cs typeface="华文楷体" panose="02010600040101010101" charset="-122"/>
                <a:sym typeface="+mn-ea"/>
              </a:rPr>
              <a:t>)</a:t>
            </a:r>
            <a:r>
              <a:rPr lang="zh-CN" altLang="en-US" dirty="0">
                <a:latin typeface="华文楷体" panose="02010600040101010101" charset="-122"/>
                <a:ea typeface="华文楷体" panose="02010600040101010101" charset="-122"/>
                <a:cs typeface="华文楷体" panose="02010600040101010101" charset="-122"/>
                <a:sym typeface="+mn-ea"/>
              </a:rPr>
              <a:t>和利用信息方法的课程；</a:t>
            </a:r>
            <a:endParaRPr lang="zh-CN" altLang="en-US" dirty="0">
              <a:latin typeface="华文楷体" panose="02010600040101010101" charset="-122"/>
              <a:ea typeface="华文楷体" panose="02010600040101010101" charset="-122"/>
              <a:cs typeface="华文楷体" panose="02010600040101010101" charset="-122"/>
              <a:sym typeface="+mn-ea"/>
            </a:endParaRPr>
          </a:p>
          <a:p>
            <a:pPr indent="457200" fontAlgn="auto">
              <a:lnSpc>
                <a:spcPct val="130000"/>
              </a:lnSpc>
              <a:spcBef>
                <a:spcPts val="0"/>
              </a:spcBef>
              <a:spcAft>
                <a:spcPct val="0"/>
              </a:spcAft>
            </a:pPr>
            <a:r>
              <a:rPr lang="zh-CN" altLang="en-US" dirty="0">
                <a:latin typeface="华文楷体" panose="02010600040101010101" charset="-122"/>
                <a:ea typeface="华文楷体" panose="02010600040101010101" charset="-122"/>
                <a:cs typeface="华文楷体" panose="02010600040101010101" charset="-122"/>
                <a:sym typeface="+mn-ea"/>
              </a:rPr>
              <a:t>其四，是一门技能课，是培养学生检索与利用信息的技术和能力的课程；</a:t>
            </a:r>
            <a:endParaRPr lang="zh-CN" altLang="en-US" dirty="0">
              <a:latin typeface="华文楷体" panose="02010600040101010101" charset="-122"/>
              <a:ea typeface="华文楷体" panose="02010600040101010101" charset="-122"/>
              <a:cs typeface="华文楷体" panose="02010600040101010101" charset="-122"/>
              <a:sym typeface="+mn-ea"/>
            </a:endParaRPr>
          </a:p>
          <a:p>
            <a:pPr indent="457200" fontAlgn="auto">
              <a:lnSpc>
                <a:spcPct val="130000"/>
              </a:lnSpc>
              <a:spcBef>
                <a:spcPts val="0"/>
              </a:spcBef>
              <a:spcAft>
                <a:spcPct val="0"/>
              </a:spcAft>
            </a:pPr>
            <a:r>
              <a:rPr lang="zh-CN" altLang="en-US" dirty="0">
                <a:latin typeface="华文楷体" panose="02010600040101010101" charset="-122"/>
                <a:ea typeface="华文楷体" panose="02010600040101010101" charset="-122"/>
                <a:cs typeface="华文楷体" panose="02010600040101010101" charset="-122"/>
                <a:sym typeface="+mn-ea"/>
              </a:rPr>
              <a:t>其五，是一门信息素质课，是培养学生信息生理、心理和文化素养，强化信息意识，提高信息科学、信息道德、信息鉴别、信息劳动、信息交流水平的课程；</a:t>
            </a:r>
            <a:endParaRPr lang="zh-CN" altLang="en-US" dirty="0">
              <a:latin typeface="华文楷体" panose="02010600040101010101" charset="-122"/>
              <a:ea typeface="华文楷体" panose="02010600040101010101" charset="-122"/>
              <a:cs typeface="华文楷体" panose="02010600040101010101" charset="-122"/>
              <a:sym typeface="+mn-ea"/>
            </a:endParaRPr>
          </a:p>
          <a:p>
            <a:pPr indent="457200" fontAlgn="auto">
              <a:lnSpc>
                <a:spcPct val="130000"/>
              </a:lnSpc>
              <a:spcBef>
                <a:spcPts val="0"/>
              </a:spcBef>
              <a:spcAft>
                <a:spcPct val="0"/>
              </a:spcAft>
            </a:pPr>
            <a:r>
              <a:rPr lang="zh-CN" altLang="en-US" dirty="0">
                <a:latin typeface="华文楷体" panose="02010600040101010101" charset="-122"/>
                <a:ea typeface="华文楷体" panose="02010600040101010101" charset="-122"/>
                <a:cs typeface="华文楷体" panose="02010600040101010101" charset="-122"/>
                <a:sym typeface="+mn-ea"/>
              </a:rPr>
              <a:t>其六，是一门基础性的工具课，是为学生增长知识、培养全面能力、提高综合素质服务的课程。</a:t>
            </a:r>
            <a:endParaRPr lang="zh-CN" altLang="en-US" dirty="0">
              <a:latin typeface="华文楷体" panose="02010600040101010101" charset="-122"/>
              <a:ea typeface="华文楷体" panose="02010600040101010101" charset="-122"/>
              <a:cs typeface="华文楷体" panose="02010600040101010101" charset="-122"/>
            </a:endParaRPr>
          </a:p>
          <a:p>
            <a:pPr>
              <a:lnSpc>
                <a:spcPct val="105000"/>
              </a:lnSpc>
              <a:spcBef>
                <a:spcPct val="35000"/>
              </a:spcBef>
              <a:spcAft>
                <a:spcPct val="30000"/>
              </a:spcAft>
            </a:pPr>
            <a:endParaRPr lang="zh-CN" altLang="en-US" b="1" dirty="0">
              <a:latin typeface="楷体_GB2312" pitchFamily="1" charset="-122"/>
              <a:ea typeface="楷体_GB2312" pitchFamily="1" charset="-122"/>
            </a:endParaRPr>
          </a:p>
          <a:p>
            <a:pPr>
              <a:lnSpc>
                <a:spcPct val="105000"/>
              </a:lnSpc>
              <a:spcAft>
                <a:spcPct val="30000"/>
              </a:spcAft>
            </a:pPr>
            <a:endParaRPr lang="zh-CN" altLang="en-US" b="1" dirty="0">
              <a:latin typeface="楷体_GB2312" pitchFamily="1" charset="-122"/>
              <a:ea typeface="楷体_GB2312" pitchFamily="1" charset="-122"/>
            </a:endParaRPr>
          </a:p>
          <a:p>
            <a:pPr indent="457200" fontAlgn="auto">
              <a:spcAft>
                <a:spcPts val="0"/>
              </a:spcAft>
              <a:buNone/>
            </a:pPr>
            <a:endParaRPr lang="zh-CN" altLang="en-US" sz="2000" dirty="0"/>
          </a:p>
          <a:p>
            <a:pPr>
              <a:lnSpc>
                <a:spcPct val="120000"/>
              </a:lnSpc>
            </a:pPr>
            <a:endParaRPr lang="zh-CN" altLang="en-US" sz="2000" dirty="0">
              <a:solidFill>
                <a:srgbClr val="FF0000"/>
              </a:solidFill>
              <a:latin typeface="幼圆" panose="02010509060101010101" pitchFamily="49" charset="-122"/>
              <a:ea typeface="幼圆" panose="02010509060101010101" pitchFamily="49" charset="-122"/>
            </a:endParaRPr>
          </a:p>
        </p:txBody>
      </p:sp>
      <p:sp>
        <p:nvSpPr>
          <p:cNvPr id="4" name="文本框 3"/>
          <p:cNvSpPr txBox="1"/>
          <p:nvPr/>
        </p:nvSpPr>
        <p:spPr>
          <a:xfrm>
            <a:off x="683260" y="194945"/>
            <a:ext cx="7569835" cy="763270"/>
          </a:xfrm>
          <a:prstGeom prst="rect">
            <a:avLst/>
          </a:prstGeom>
          <a:noFill/>
        </p:spPr>
        <p:txBody>
          <a:bodyPr wrap="square" rtlCol="0">
            <a:noAutofit/>
          </a:bodyPr>
          <a:p>
            <a:r>
              <a:rPr lang="en-US" altLang="zh-CN" sz="3200" noProof="0">
                <a:ln>
                  <a:noFill/>
                </a:ln>
                <a:solidFill>
                  <a:srgbClr val="CC3300"/>
                </a:solidFill>
                <a:effectLst>
                  <a:outerShdw blurRad="38100" dist="38100" dir="2700000" algn="tl">
                    <a:srgbClr val="C0C0C0"/>
                  </a:outerShdw>
                </a:effectLst>
                <a:uLnTx/>
                <a:uFillTx/>
                <a:latin typeface="Arial" panose="020B0604020202020204" pitchFamily="34" charset="0"/>
                <a:ea typeface="隶书" panose="02010509060101010101" pitchFamily="49" charset="-122"/>
                <a:sym typeface="+mn-ea"/>
              </a:rPr>
              <a:t>6</a:t>
            </a:r>
            <a:r>
              <a:rPr lang="zh-CN" altLang="en-US" sz="3200" noProof="0">
                <a:ln>
                  <a:noFill/>
                </a:ln>
                <a:solidFill>
                  <a:srgbClr val="CC3300"/>
                </a:solidFill>
                <a:effectLst>
                  <a:outerShdw blurRad="38100" dist="38100" dir="2700000" algn="tl">
                    <a:srgbClr val="C0C0C0"/>
                  </a:outerShdw>
                </a:effectLst>
                <a:uLnTx/>
                <a:uFillTx/>
                <a:latin typeface="Arial" panose="020B0604020202020204" pitchFamily="34" charset="0"/>
                <a:ea typeface="隶书" panose="02010509060101010101" pitchFamily="49" charset="-122"/>
                <a:sym typeface="+mn-ea"/>
              </a:rPr>
              <a:t>、文献检索课的</a:t>
            </a:r>
            <a:r>
              <a:rPr lang="zh-CN" altLang="en-US" sz="3200" noProof="0">
                <a:ln>
                  <a:noFill/>
                </a:ln>
                <a:solidFill>
                  <a:srgbClr val="CC3300"/>
                </a:solidFill>
                <a:effectLst>
                  <a:outerShdw blurRad="38100" dist="38100" dir="2700000" algn="tl">
                    <a:srgbClr val="C0C0C0"/>
                  </a:outerShdw>
                </a:effectLst>
                <a:uLnTx/>
                <a:uFillTx/>
                <a:latin typeface="Arial" panose="020B0604020202020204" pitchFamily="34" charset="0"/>
                <a:ea typeface="隶书" panose="02010509060101010101" pitchFamily="49" charset="-122"/>
                <a:sym typeface="+mn-ea"/>
              </a:rPr>
              <a:t>性质</a:t>
            </a:r>
            <a:endParaRPr lang="zh-CN" altLang="en-US" sz="3200" noProof="0">
              <a:ln>
                <a:noFill/>
              </a:ln>
              <a:solidFill>
                <a:srgbClr val="CC3300"/>
              </a:solidFill>
              <a:effectLst>
                <a:outerShdw blurRad="38100" dist="38100" dir="2700000" algn="tl">
                  <a:srgbClr val="C0C0C0"/>
                </a:outerShdw>
              </a:effectLst>
              <a:uLnTx/>
              <a:uFillTx/>
              <a:latin typeface="Arial" panose="020B0604020202020204" pitchFamily="34" charset="0"/>
              <a:ea typeface="隶书" panose="02010509060101010101" pitchFamily="49"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slide(fromBottom)">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1"/>
          <p:cNvSpPr>
            <a:spLocks noChangeArrowheads="1"/>
          </p:cNvSpPr>
          <p:nvPr/>
        </p:nvSpPr>
        <p:spPr bwMode="auto">
          <a:xfrm>
            <a:off x="539115" y="916940"/>
            <a:ext cx="8459470" cy="3193415"/>
          </a:xfrm>
          <a:prstGeom prst="rect">
            <a:avLst/>
          </a:prstGeom>
          <a:solidFill>
            <a:schemeClr val="bg1">
              <a:lumMod val="95000"/>
              <a:alpha val="50000"/>
            </a:schemeClr>
          </a:solidFill>
          <a:ln>
            <a:noFill/>
          </a:ln>
        </p:spPr>
        <p:txBody>
          <a:bodyPr/>
          <a:lstStyle/>
          <a:p>
            <a:endParaRPr lang="zh-CN" altLang="en-US">
              <a:solidFill>
                <a:prstClr val="black"/>
              </a:solidFill>
            </a:endParaRPr>
          </a:p>
        </p:txBody>
      </p:sp>
      <p:pic>
        <p:nvPicPr>
          <p:cNvPr id="21" name="Picture 2" descr="D:\1稻壳模板\ppt\2016.4\小清新水彩花卉毕业答辩模板\未标题-5.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36971" y="-98774"/>
            <a:ext cx="911574" cy="971998"/>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1"/>
          <p:cNvSpPr>
            <a:spLocks noChangeArrowheads="1"/>
          </p:cNvSpPr>
          <p:nvPr/>
        </p:nvSpPr>
        <p:spPr bwMode="auto">
          <a:xfrm>
            <a:off x="539115" y="987425"/>
            <a:ext cx="7933055" cy="1787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oAutofit/>
          </a:bodyPr>
          <a:lstStyle/>
          <a:p>
            <a:pPr>
              <a:lnSpc>
                <a:spcPct val="120000"/>
              </a:lnSpc>
            </a:pPr>
            <a:r>
              <a:rPr lang="zh-CN" altLang="en-US" sz="2000" b="1" dirty="0">
                <a:latin typeface="华文楷体" panose="02010600040101010101" charset="-122"/>
                <a:ea typeface="华文楷体" panose="02010600040101010101" charset="-122"/>
                <a:cs typeface="华文楷体" panose="02010600040101010101" charset="-122"/>
              </a:rPr>
              <a:t>第一次 绪论、信息资源概论、信息</a:t>
            </a:r>
            <a:r>
              <a:rPr lang="zh-CN" altLang="en-US" sz="2000" b="1" dirty="0">
                <a:latin typeface="华文楷体" panose="02010600040101010101" charset="-122"/>
                <a:ea typeface="华文楷体" panose="02010600040101010101" charset="-122"/>
                <a:cs typeface="华文楷体" panose="02010600040101010101" charset="-122"/>
              </a:rPr>
              <a:t>资源检索</a:t>
            </a:r>
            <a:endParaRPr lang="zh-CN" altLang="en-US" sz="2000" b="1" dirty="0">
              <a:latin typeface="华文楷体" panose="02010600040101010101" charset="-122"/>
              <a:ea typeface="华文楷体" panose="02010600040101010101" charset="-122"/>
              <a:cs typeface="华文楷体" panose="02010600040101010101" charset="-122"/>
            </a:endParaRPr>
          </a:p>
          <a:p>
            <a:pPr>
              <a:lnSpc>
                <a:spcPct val="120000"/>
              </a:lnSpc>
            </a:pPr>
            <a:r>
              <a:rPr lang="zh-CN" altLang="en-US" sz="2000" b="1" dirty="0">
                <a:latin typeface="华文楷体" panose="02010600040101010101" charset="-122"/>
                <a:ea typeface="华文楷体" panose="02010600040101010101" charset="-122"/>
                <a:cs typeface="华文楷体" panose="02010600040101010101" charset="-122"/>
              </a:rPr>
              <a:t>第二</a:t>
            </a:r>
            <a:r>
              <a:rPr lang="zh-CN" altLang="en-US" sz="2000" b="1" dirty="0">
                <a:latin typeface="华文楷体" panose="02010600040101010101" charset="-122"/>
                <a:ea typeface="华文楷体" panose="02010600040101010101" charset="-122"/>
                <a:cs typeface="华文楷体" panose="02010600040101010101" charset="-122"/>
                <a:sym typeface="+mn-ea"/>
              </a:rPr>
              <a:t>次</a:t>
            </a:r>
            <a:r>
              <a:rPr lang="zh-CN" altLang="en-US" sz="2000" b="1" dirty="0">
                <a:latin typeface="华文楷体" panose="02010600040101010101" charset="-122"/>
                <a:ea typeface="华文楷体" panose="02010600040101010101" charset="-122"/>
                <a:cs typeface="华文楷体" panose="02010600040101010101" charset="-122"/>
              </a:rPr>
              <a:t> 移动图书馆与文献传递</a:t>
            </a:r>
            <a:endParaRPr lang="zh-CN" altLang="en-US" sz="2000" b="1" dirty="0">
              <a:latin typeface="华文楷体" panose="02010600040101010101" charset="-122"/>
              <a:ea typeface="华文楷体" panose="02010600040101010101" charset="-122"/>
              <a:cs typeface="华文楷体" panose="02010600040101010101" charset="-122"/>
            </a:endParaRPr>
          </a:p>
          <a:p>
            <a:pPr>
              <a:lnSpc>
                <a:spcPct val="120000"/>
              </a:lnSpc>
            </a:pPr>
            <a:r>
              <a:rPr lang="zh-CN" altLang="en-US" sz="2000" b="1" dirty="0">
                <a:latin typeface="华文楷体" panose="02010600040101010101" charset="-122"/>
                <a:ea typeface="华文楷体" panose="02010600040101010101" charset="-122"/>
                <a:cs typeface="华文楷体" panose="02010600040101010101" charset="-122"/>
              </a:rPr>
              <a:t>第三</a:t>
            </a:r>
            <a:r>
              <a:rPr lang="zh-CN" altLang="en-US" sz="2000" b="1" dirty="0">
                <a:latin typeface="华文楷体" panose="02010600040101010101" charset="-122"/>
                <a:ea typeface="华文楷体" panose="02010600040101010101" charset="-122"/>
                <a:cs typeface="华文楷体" panose="02010600040101010101" charset="-122"/>
                <a:sym typeface="+mn-ea"/>
              </a:rPr>
              <a:t>次</a:t>
            </a:r>
            <a:r>
              <a:rPr lang="zh-CN" altLang="en-US" sz="2000" b="1" dirty="0">
                <a:latin typeface="华文楷体" panose="02010600040101010101" charset="-122"/>
                <a:ea typeface="华文楷体" panose="02010600040101010101" charset="-122"/>
                <a:cs typeface="华文楷体" panose="02010600040101010101" charset="-122"/>
              </a:rPr>
              <a:t> 中文数据库的介绍</a:t>
            </a:r>
            <a:r>
              <a:rPr lang="en-US" altLang="zh-CN" sz="2000" b="1" dirty="0">
                <a:latin typeface="华文楷体" panose="02010600040101010101" charset="-122"/>
                <a:ea typeface="华文楷体" panose="02010600040101010101" charset="-122"/>
                <a:cs typeface="华文楷体" panose="02010600040101010101" charset="-122"/>
              </a:rPr>
              <a:t>——</a:t>
            </a:r>
            <a:r>
              <a:rPr lang="zh-CN" altLang="en-US" sz="2000" b="1" dirty="0">
                <a:latin typeface="华文楷体" panose="02010600040101010101" charset="-122"/>
                <a:ea typeface="华文楷体" panose="02010600040101010101" charset="-122"/>
                <a:cs typeface="华文楷体" panose="02010600040101010101" charset="-122"/>
              </a:rPr>
              <a:t>整体</a:t>
            </a:r>
            <a:r>
              <a:rPr lang="zh-CN" altLang="en-US" sz="2000" b="1" dirty="0">
                <a:latin typeface="华文楷体" panose="02010600040101010101" charset="-122"/>
                <a:ea typeface="华文楷体" panose="02010600040101010101" charset="-122"/>
                <a:cs typeface="华文楷体" panose="02010600040101010101" charset="-122"/>
              </a:rPr>
              <a:t>介绍</a:t>
            </a:r>
            <a:endParaRPr lang="zh-CN" altLang="en-US" sz="2000" b="1" dirty="0">
              <a:latin typeface="华文楷体" panose="02010600040101010101" charset="-122"/>
              <a:ea typeface="华文楷体" panose="02010600040101010101" charset="-122"/>
              <a:cs typeface="华文楷体" panose="02010600040101010101" charset="-122"/>
            </a:endParaRPr>
          </a:p>
          <a:p>
            <a:pPr>
              <a:lnSpc>
                <a:spcPct val="120000"/>
              </a:lnSpc>
            </a:pPr>
            <a:r>
              <a:rPr lang="zh-CN" altLang="en-US" sz="2000" b="1" dirty="0">
                <a:latin typeface="华文楷体" panose="02010600040101010101" charset="-122"/>
                <a:ea typeface="华文楷体" panose="02010600040101010101" charset="-122"/>
                <a:cs typeface="华文楷体" panose="02010600040101010101" charset="-122"/>
              </a:rPr>
              <a:t>第四</a:t>
            </a:r>
            <a:r>
              <a:rPr lang="zh-CN" altLang="en-US" sz="2000" b="1" dirty="0">
                <a:latin typeface="华文楷体" panose="02010600040101010101" charset="-122"/>
                <a:ea typeface="华文楷体" panose="02010600040101010101" charset="-122"/>
                <a:cs typeface="华文楷体" panose="02010600040101010101" charset="-122"/>
                <a:sym typeface="+mn-ea"/>
              </a:rPr>
              <a:t>次</a:t>
            </a:r>
            <a:r>
              <a:rPr lang="zh-CN" altLang="en-US" sz="2000" b="1" dirty="0">
                <a:latin typeface="华文楷体" panose="02010600040101010101" charset="-122"/>
                <a:ea typeface="华文楷体" panose="02010600040101010101" charset="-122"/>
                <a:cs typeface="华文楷体" panose="02010600040101010101" charset="-122"/>
              </a:rPr>
              <a:t> 中文数据库的介绍</a:t>
            </a:r>
            <a:r>
              <a:rPr lang="en-US" altLang="zh-CN" sz="2000" b="1" dirty="0">
                <a:latin typeface="华文楷体" panose="02010600040101010101" charset="-122"/>
                <a:ea typeface="华文楷体" panose="02010600040101010101" charset="-122"/>
                <a:cs typeface="华文楷体" panose="02010600040101010101" charset="-122"/>
              </a:rPr>
              <a:t>——</a:t>
            </a:r>
            <a:r>
              <a:rPr lang="zh-CN" altLang="en-US" sz="2000" b="1" dirty="0">
                <a:latin typeface="华文楷体" panose="02010600040101010101" charset="-122"/>
                <a:ea typeface="华文楷体" panose="02010600040101010101" charset="-122"/>
                <a:cs typeface="华文楷体" panose="02010600040101010101" charset="-122"/>
              </a:rPr>
              <a:t>中国知网（CNKI）检索与利用</a:t>
            </a:r>
            <a:endParaRPr lang="zh-CN" altLang="en-US" sz="2000" b="1" dirty="0">
              <a:latin typeface="华文楷体" panose="02010600040101010101" charset="-122"/>
              <a:ea typeface="华文楷体" panose="02010600040101010101" charset="-122"/>
              <a:cs typeface="华文楷体" panose="02010600040101010101" charset="-122"/>
            </a:endParaRPr>
          </a:p>
          <a:p>
            <a:pPr>
              <a:lnSpc>
                <a:spcPct val="120000"/>
              </a:lnSpc>
            </a:pPr>
            <a:r>
              <a:rPr lang="zh-CN" altLang="en-US" sz="2000" b="1" dirty="0">
                <a:latin typeface="华文楷体" panose="02010600040101010101" charset="-122"/>
                <a:ea typeface="华文楷体" panose="02010600040101010101" charset="-122"/>
                <a:cs typeface="华文楷体" panose="02010600040101010101" charset="-122"/>
              </a:rPr>
              <a:t>第五</a:t>
            </a:r>
            <a:r>
              <a:rPr lang="zh-CN" altLang="en-US" sz="2000" b="1" dirty="0">
                <a:latin typeface="华文楷体" panose="02010600040101010101" charset="-122"/>
                <a:ea typeface="华文楷体" panose="02010600040101010101" charset="-122"/>
                <a:cs typeface="华文楷体" panose="02010600040101010101" charset="-122"/>
                <a:sym typeface="+mn-ea"/>
              </a:rPr>
              <a:t>次</a:t>
            </a:r>
            <a:r>
              <a:rPr lang="zh-CN" altLang="en-US" sz="2000" b="1" dirty="0">
                <a:latin typeface="华文楷体" panose="02010600040101010101" charset="-122"/>
                <a:ea typeface="华文楷体" panose="02010600040101010101" charset="-122"/>
                <a:cs typeface="华文楷体" panose="02010600040101010101" charset="-122"/>
              </a:rPr>
              <a:t> 外文数据库的介绍</a:t>
            </a:r>
            <a:r>
              <a:rPr lang="en-US" altLang="zh-CN" sz="2000" b="1" dirty="0">
                <a:latin typeface="华文楷体" panose="02010600040101010101" charset="-122"/>
                <a:ea typeface="华文楷体" panose="02010600040101010101" charset="-122"/>
                <a:cs typeface="华文楷体" panose="02010600040101010101" charset="-122"/>
              </a:rPr>
              <a:t>——</a:t>
            </a:r>
            <a:r>
              <a:rPr lang="zh-CN" altLang="en-US" sz="2000" b="1" dirty="0">
                <a:latin typeface="华文楷体" panose="02010600040101010101" charset="-122"/>
                <a:ea typeface="华文楷体" panose="02010600040101010101" charset="-122"/>
                <a:cs typeface="华文楷体" panose="02010600040101010101" charset="-122"/>
              </a:rPr>
              <a:t>全文数据库SD和EBSCO检索与利用</a:t>
            </a:r>
            <a:endParaRPr lang="zh-CN" altLang="en-US" sz="2000" b="1" dirty="0">
              <a:latin typeface="华文楷体" panose="02010600040101010101" charset="-122"/>
              <a:ea typeface="华文楷体" panose="02010600040101010101" charset="-122"/>
              <a:cs typeface="华文楷体" panose="02010600040101010101" charset="-122"/>
            </a:endParaRPr>
          </a:p>
          <a:p>
            <a:pPr>
              <a:lnSpc>
                <a:spcPct val="120000"/>
              </a:lnSpc>
            </a:pPr>
            <a:r>
              <a:rPr lang="zh-CN" altLang="en-US" sz="2000" b="1" dirty="0">
                <a:latin typeface="华文楷体" panose="02010600040101010101" charset="-122"/>
                <a:ea typeface="华文楷体" panose="02010600040101010101" charset="-122"/>
                <a:cs typeface="华文楷体" panose="02010600040101010101" charset="-122"/>
              </a:rPr>
              <a:t>第六</a:t>
            </a:r>
            <a:r>
              <a:rPr lang="zh-CN" altLang="en-US" sz="2000" b="1" dirty="0">
                <a:latin typeface="华文楷体" panose="02010600040101010101" charset="-122"/>
                <a:ea typeface="华文楷体" panose="02010600040101010101" charset="-122"/>
                <a:cs typeface="华文楷体" panose="02010600040101010101" charset="-122"/>
                <a:sym typeface="+mn-ea"/>
              </a:rPr>
              <a:t>次</a:t>
            </a:r>
            <a:r>
              <a:rPr lang="zh-CN" altLang="en-US" sz="2000" b="1" dirty="0">
                <a:latin typeface="华文楷体" panose="02010600040101010101" charset="-122"/>
                <a:ea typeface="华文楷体" panose="02010600040101010101" charset="-122"/>
                <a:cs typeface="华文楷体" panose="02010600040101010101" charset="-122"/>
              </a:rPr>
              <a:t> 外文数据库的介绍</a:t>
            </a:r>
            <a:r>
              <a:rPr lang="en-US" altLang="zh-CN" sz="2000" b="1" dirty="0">
                <a:latin typeface="华文楷体" panose="02010600040101010101" charset="-122"/>
                <a:ea typeface="华文楷体" panose="02010600040101010101" charset="-122"/>
                <a:cs typeface="华文楷体" panose="02010600040101010101" charset="-122"/>
              </a:rPr>
              <a:t>——</a:t>
            </a:r>
            <a:r>
              <a:rPr lang="zh-CN" altLang="en-US" sz="2000" b="1" dirty="0">
                <a:latin typeface="华文楷体" panose="02010600040101010101" charset="-122"/>
                <a:ea typeface="华文楷体" panose="02010600040101010101" charset="-122"/>
                <a:cs typeface="华文楷体" panose="02010600040101010101" charset="-122"/>
              </a:rPr>
              <a:t>重点数据库SCI和EI数据库检索与利用</a:t>
            </a:r>
            <a:endParaRPr lang="zh-CN" altLang="en-US" sz="2000" b="1" dirty="0">
              <a:latin typeface="华文楷体" panose="02010600040101010101" charset="-122"/>
              <a:ea typeface="华文楷体" panose="02010600040101010101" charset="-122"/>
              <a:cs typeface="华文楷体" panose="02010600040101010101" charset="-122"/>
            </a:endParaRPr>
          </a:p>
          <a:p>
            <a:pPr>
              <a:lnSpc>
                <a:spcPct val="120000"/>
              </a:lnSpc>
            </a:pPr>
            <a:r>
              <a:rPr lang="zh-CN" altLang="en-US" sz="2000" b="1" dirty="0">
                <a:latin typeface="华文楷体" panose="02010600040101010101" charset="-122"/>
                <a:ea typeface="华文楷体" panose="02010600040101010101" charset="-122"/>
                <a:cs typeface="华文楷体" panose="02010600040101010101" charset="-122"/>
              </a:rPr>
              <a:t>第七次 专利数据库的</a:t>
            </a:r>
            <a:r>
              <a:rPr lang="zh-CN" altLang="en-US" sz="2000" b="1" dirty="0">
                <a:latin typeface="华文楷体" panose="02010600040101010101" charset="-122"/>
                <a:ea typeface="华文楷体" panose="02010600040101010101" charset="-122"/>
                <a:cs typeface="华文楷体" panose="02010600040101010101" charset="-122"/>
              </a:rPr>
              <a:t>介绍</a:t>
            </a:r>
            <a:endParaRPr lang="zh-CN" altLang="en-US" sz="2000" b="1" dirty="0">
              <a:latin typeface="华文楷体" panose="02010600040101010101" charset="-122"/>
              <a:ea typeface="华文楷体" panose="02010600040101010101" charset="-122"/>
              <a:cs typeface="华文楷体" panose="02010600040101010101" charset="-122"/>
            </a:endParaRPr>
          </a:p>
          <a:p>
            <a:pPr>
              <a:lnSpc>
                <a:spcPct val="120000"/>
              </a:lnSpc>
            </a:pPr>
            <a:r>
              <a:rPr lang="zh-CN" altLang="en-US" sz="2000" b="1" dirty="0">
                <a:latin typeface="华文楷体" panose="02010600040101010101" charset="-122"/>
                <a:ea typeface="华文楷体" panose="02010600040101010101" charset="-122"/>
                <a:cs typeface="华文楷体" panose="02010600040101010101" charset="-122"/>
              </a:rPr>
              <a:t>第八次 </a:t>
            </a:r>
            <a:r>
              <a:rPr lang="zh-CN" altLang="en-US" sz="2000" b="1" dirty="0">
                <a:latin typeface="华文楷体" panose="02010600040101010101" charset="-122"/>
                <a:ea typeface="华文楷体" panose="02010600040101010101" charset="-122"/>
                <a:cs typeface="华文楷体" panose="02010600040101010101" charset="-122"/>
                <a:sym typeface="+mn-ea"/>
              </a:rPr>
              <a:t>文献检索与利用实训、</a:t>
            </a:r>
            <a:r>
              <a:rPr lang="zh-CN" altLang="en-US" sz="2000" b="1" dirty="0">
                <a:latin typeface="华文楷体" panose="02010600040101010101" charset="-122"/>
                <a:ea typeface="华文楷体" panose="02010600040101010101" charset="-122"/>
                <a:cs typeface="华文楷体" panose="02010600040101010101" charset="-122"/>
              </a:rPr>
              <a:t>课程复习与考核</a:t>
            </a:r>
            <a:r>
              <a:rPr lang="en-US" altLang="zh-CN" sz="2000" b="1" dirty="0">
                <a:latin typeface="华文楷体" panose="02010600040101010101" charset="-122"/>
                <a:ea typeface="华文楷体" panose="02010600040101010101" charset="-122"/>
                <a:cs typeface="华文楷体" panose="02010600040101010101" charset="-122"/>
              </a:rPr>
              <a:t>     </a:t>
            </a:r>
            <a:r>
              <a:rPr lang="zh-CN" altLang="en-US" sz="2000" b="1" dirty="0">
                <a:solidFill>
                  <a:srgbClr val="FF0000"/>
                </a:solidFill>
                <a:latin typeface="华文楷体" panose="02010600040101010101" charset="-122"/>
                <a:ea typeface="华文楷体" panose="02010600040101010101" charset="-122"/>
                <a:cs typeface="华文楷体" panose="02010600040101010101" charset="-122"/>
              </a:rPr>
              <a:t>考核方式：课程报告</a:t>
            </a:r>
            <a:endParaRPr lang="zh-CN" altLang="en-US" sz="2000" b="1" dirty="0">
              <a:solidFill>
                <a:srgbClr val="FF0000"/>
              </a:solidFill>
              <a:latin typeface="华文楷体" panose="02010600040101010101" charset="-122"/>
              <a:ea typeface="华文楷体" panose="02010600040101010101" charset="-122"/>
              <a:cs typeface="华文楷体" panose="02010600040101010101" charset="-122"/>
            </a:endParaRPr>
          </a:p>
        </p:txBody>
      </p:sp>
      <p:sp>
        <p:nvSpPr>
          <p:cNvPr id="3" name="文本框 2"/>
          <p:cNvSpPr txBox="1"/>
          <p:nvPr/>
        </p:nvSpPr>
        <p:spPr>
          <a:xfrm>
            <a:off x="5436235" y="504825"/>
            <a:ext cx="2484120" cy="398780"/>
          </a:xfrm>
          <a:prstGeom prst="rect">
            <a:avLst/>
          </a:prstGeom>
          <a:noFill/>
        </p:spPr>
        <p:txBody>
          <a:bodyPr wrap="square" rtlCol="0">
            <a:spAutoFit/>
          </a:bodyPr>
          <a:p>
            <a:r>
              <a:rPr lang="en-US" altLang="zh-CN" sz="2000">
                <a:solidFill>
                  <a:srgbClr val="FF0000"/>
                </a:solidFill>
                <a:latin typeface="华文楷体" panose="02010600040101010101" charset="-122"/>
                <a:ea typeface="华文楷体" panose="02010600040101010101" charset="-122"/>
                <a:cs typeface="华文楷体" panose="02010600040101010101" charset="-122"/>
              </a:rPr>
              <a:t>16</a:t>
            </a:r>
            <a:r>
              <a:rPr lang="zh-CN" altLang="en-US" sz="2000">
                <a:solidFill>
                  <a:srgbClr val="FF0000"/>
                </a:solidFill>
                <a:latin typeface="华文楷体" panose="02010600040101010101" charset="-122"/>
                <a:ea typeface="华文楷体" panose="02010600040101010101" charset="-122"/>
                <a:cs typeface="华文楷体" panose="02010600040101010101" charset="-122"/>
              </a:rPr>
              <a:t>个学时</a:t>
            </a:r>
            <a:r>
              <a:rPr lang="en-US" altLang="zh-CN" sz="2000">
                <a:solidFill>
                  <a:srgbClr val="FF0000"/>
                </a:solidFill>
                <a:latin typeface="华文楷体" panose="02010600040101010101" charset="-122"/>
                <a:ea typeface="华文楷体" panose="02010600040101010101" charset="-122"/>
                <a:cs typeface="华文楷体" panose="02010600040101010101" charset="-122"/>
              </a:rPr>
              <a:t>——8</a:t>
            </a:r>
            <a:r>
              <a:rPr lang="zh-CN" altLang="en-US" sz="2000">
                <a:solidFill>
                  <a:srgbClr val="FF0000"/>
                </a:solidFill>
                <a:latin typeface="华文楷体" panose="02010600040101010101" charset="-122"/>
                <a:ea typeface="华文楷体" panose="02010600040101010101" charset="-122"/>
                <a:cs typeface="华文楷体" panose="02010600040101010101" charset="-122"/>
              </a:rPr>
              <a:t>节课</a:t>
            </a:r>
            <a:endParaRPr lang="zh-CN" altLang="en-US" sz="2000">
              <a:solidFill>
                <a:srgbClr val="FF0000"/>
              </a:solidFill>
              <a:latin typeface="华文楷体" panose="02010600040101010101" charset="-122"/>
              <a:ea typeface="华文楷体" panose="02010600040101010101" charset="-122"/>
              <a:cs typeface="华文楷体" panose="02010600040101010101" charset="-122"/>
            </a:endParaRPr>
          </a:p>
        </p:txBody>
      </p:sp>
      <p:sp>
        <p:nvSpPr>
          <p:cNvPr id="4" name="文本框 3"/>
          <p:cNvSpPr txBox="1"/>
          <p:nvPr/>
        </p:nvSpPr>
        <p:spPr>
          <a:xfrm>
            <a:off x="539115" y="267335"/>
            <a:ext cx="3330575" cy="763270"/>
          </a:xfrm>
          <a:prstGeom prst="rect">
            <a:avLst/>
          </a:prstGeom>
          <a:noFill/>
        </p:spPr>
        <p:txBody>
          <a:bodyPr wrap="square" rtlCol="0">
            <a:noAutofit/>
          </a:bodyPr>
          <a:p>
            <a:r>
              <a:rPr lang="en-US" altLang="zh-CN" sz="3200" noProof="0">
                <a:ln>
                  <a:noFill/>
                </a:ln>
                <a:solidFill>
                  <a:srgbClr val="CC3300"/>
                </a:solidFill>
                <a:effectLst>
                  <a:outerShdw blurRad="38100" dist="38100" dir="2700000" algn="tl">
                    <a:srgbClr val="C0C0C0"/>
                  </a:outerShdw>
                </a:effectLst>
                <a:uLnTx/>
                <a:uFillTx/>
                <a:latin typeface="Arial" panose="020B0604020202020204" pitchFamily="34" charset="0"/>
                <a:ea typeface="隶书" panose="02010509060101010101" pitchFamily="49" charset="-122"/>
                <a:sym typeface="+mn-ea"/>
              </a:rPr>
              <a:t>7</a:t>
            </a:r>
            <a:r>
              <a:rPr lang="zh-CN" altLang="en-US" sz="3200" noProof="0">
                <a:ln>
                  <a:noFill/>
                </a:ln>
                <a:solidFill>
                  <a:srgbClr val="CC3300"/>
                </a:solidFill>
                <a:effectLst>
                  <a:outerShdw blurRad="38100" dist="38100" dir="2700000" algn="tl">
                    <a:srgbClr val="C0C0C0"/>
                  </a:outerShdw>
                </a:effectLst>
                <a:uLnTx/>
                <a:uFillTx/>
                <a:latin typeface="Arial" panose="020B0604020202020204" pitchFamily="34" charset="0"/>
                <a:ea typeface="隶书" panose="02010509060101010101" pitchFamily="49" charset="-122"/>
                <a:sym typeface="+mn-ea"/>
              </a:rPr>
              <a:t>、</a:t>
            </a:r>
            <a:r>
              <a:rPr lang="zh-CN" sz="3200" noProof="0">
                <a:ln>
                  <a:noFill/>
                </a:ln>
                <a:solidFill>
                  <a:srgbClr val="CC3300"/>
                </a:solidFill>
                <a:effectLst>
                  <a:outerShdw blurRad="38100" dist="38100" dir="2700000" algn="tl">
                    <a:srgbClr val="C0C0C0"/>
                  </a:outerShdw>
                </a:effectLst>
                <a:uLnTx/>
                <a:uFillTx/>
                <a:latin typeface="Arial" panose="020B0604020202020204" pitchFamily="34" charset="0"/>
                <a:ea typeface="隶书" panose="02010509060101010101" pitchFamily="49" charset="-122"/>
                <a:sym typeface="+mn-ea"/>
              </a:rPr>
              <a:t>主要教学内容</a:t>
            </a:r>
            <a:endParaRPr kumimoji="0" lang="zh-CN" sz="3200" b="0" i="0" u="none" strike="noStrike" kern="1200" cap="none" spc="0" normalizeH="0" baseline="0" noProof="0">
              <a:ln>
                <a:noFill/>
              </a:ln>
              <a:solidFill>
                <a:srgbClr val="CC3300"/>
              </a:solidFill>
              <a:effectLst>
                <a:outerShdw blurRad="38100" dist="38100" dir="2700000" algn="tl">
                  <a:srgbClr val="C0C0C0"/>
                </a:outerShdw>
              </a:effectLst>
              <a:uLnTx/>
              <a:uFillTx/>
              <a:latin typeface="Arial" panose="020B0604020202020204" pitchFamily="34" charset="0"/>
              <a:ea typeface="隶书" panose="02010509060101010101" pitchFamily="49" charset="-122"/>
              <a:cs typeface="+mn-cs"/>
            </a:endParaRPr>
          </a:p>
          <a:p>
            <a:endParaRPr lang="zh-CN" altLang="en-US" sz="320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slide(fromBottom)">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 descr="D:\1稻壳模板\ppt\2016.4\小清新水彩花卉毕业答辩模板\未标题-5.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36971" y="-98774"/>
            <a:ext cx="911574" cy="971998"/>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39"/>
          <p:cNvSpPr>
            <a:spLocks noChangeArrowheads="1"/>
          </p:cNvSpPr>
          <p:nvPr/>
        </p:nvSpPr>
        <p:spPr bwMode="auto">
          <a:xfrm>
            <a:off x="1187450" y="2139315"/>
            <a:ext cx="3028315" cy="1059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oAutofit/>
          </a:bodyPr>
          <a:lstStyle/>
          <a:p>
            <a:pPr>
              <a:lnSpc>
                <a:spcPct val="150000"/>
              </a:lnSpc>
            </a:pPr>
            <a:r>
              <a:rPr lang="en-US" altLang="zh-CN" dirty="0" smtClean="0">
                <a:solidFill>
                  <a:schemeClr val="bg1">
                    <a:lumMod val="50000"/>
                  </a:schemeClr>
                </a:solidFill>
                <a:latin typeface="微软雅黑 Light" panose="020B0502040204020203" pitchFamily="34" charset="-122"/>
                <a:ea typeface="微软雅黑 Light" panose="020B0502040204020203" pitchFamily="34" charset="-122"/>
              </a:rPr>
              <a:t>QQ</a:t>
            </a:r>
            <a:r>
              <a:rPr lang="zh-CN" altLang="en-US" dirty="0" smtClean="0">
                <a:solidFill>
                  <a:schemeClr val="bg1">
                    <a:lumMod val="50000"/>
                  </a:schemeClr>
                </a:solidFill>
                <a:latin typeface="微软雅黑 Light" panose="020B0502040204020203" pitchFamily="34" charset="-122"/>
                <a:ea typeface="微软雅黑 Light" panose="020B0502040204020203" pitchFamily="34" charset="-122"/>
              </a:rPr>
              <a:t>群：扫下方二维码</a:t>
            </a:r>
            <a:endParaRPr lang="zh-CN" altLang="en-US" dirty="0" smtClean="0">
              <a:solidFill>
                <a:schemeClr val="bg1">
                  <a:lumMod val="50000"/>
                </a:schemeClr>
              </a:solidFill>
              <a:latin typeface="微软雅黑 Light" panose="020B0502040204020203" pitchFamily="34" charset="-122"/>
              <a:ea typeface="微软雅黑 Light" panose="020B0502040204020203" pitchFamily="34" charset="-122"/>
            </a:endParaRPr>
          </a:p>
          <a:p>
            <a:pPr>
              <a:lnSpc>
                <a:spcPct val="150000"/>
              </a:lnSpc>
            </a:pPr>
            <a:r>
              <a:rPr lang="zh-CN" altLang="en-US" dirty="0" smtClean="0">
                <a:solidFill>
                  <a:schemeClr val="bg1">
                    <a:lumMod val="50000"/>
                  </a:schemeClr>
                </a:solidFill>
                <a:latin typeface="微软雅黑 Light" panose="020B0502040204020203" pitchFamily="34" charset="-122"/>
                <a:ea typeface="微软雅黑 Light" panose="020B0502040204020203" pitchFamily="34" charset="-122"/>
              </a:rPr>
              <a:t>或者搜索群号：</a:t>
            </a:r>
            <a:r>
              <a:rPr lang="en-US" altLang="zh-CN" dirty="0" smtClean="0">
                <a:solidFill>
                  <a:schemeClr val="bg1">
                    <a:lumMod val="50000"/>
                  </a:schemeClr>
                </a:solidFill>
                <a:latin typeface="微软雅黑 Light" panose="020B0502040204020203" pitchFamily="34" charset="-122"/>
                <a:ea typeface="微软雅黑 Light" panose="020B0502040204020203" pitchFamily="34" charset="-122"/>
              </a:rPr>
              <a:t>596926630</a:t>
            </a:r>
            <a:endParaRPr lang="en-US" altLang="zh-CN" dirty="0" smtClean="0">
              <a:solidFill>
                <a:schemeClr val="bg1">
                  <a:lumMod val="50000"/>
                </a:schemeClr>
              </a:solidFill>
              <a:latin typeface="微软雅黑 Light" panose="020B0502040204020203" pitchFamily="34" charset="-122"/>
              <a:ea typeface="微软雅黑 Light" panose="020B0502040204020203" pitchFamily="34" charset="-122"/>
            </a:endParaRPr>
          </a:p>
        </p:txBody>
      </p:sp>
      <p:pic>
        <p:nvPicPr>
          <p:cNvPr id="2" name="图片 1"/>
          <p:cNvPicPr>
            <a:picLocks noChangeAspect="1"/>
          </p:cNvPicPr>
          <p:nvPr/>
        </p:nvPicPr>
        <p:blipFill>
          <a:blip r:embed="rId2"/>
          <a:stretch>
            <a:fillRect/>
          </a:stretch>
        </p:blipFill>
        <p:spPr>
          <a:xfrm>
            <a:off x="4716145" y="555625"/>
            <a:ext cx="2232025" cy="3877945"/>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1"/>
          <p:cNvSpPr>
            <a:spLocks noChangeArrowheads="1"/>
          </p:cNvSpPr>
          <p:nvPr/>
        </p:nvSpPr>
        <p:spPr bwMode="auto">
          <a:xfrm>
            <a:off x="1440180" y="1275080"/>
            <a:ext cx="6809105" cy="1308735"/>
          </a:xfrm>
          <a:prstGeom prst="rect">
            <a:avLst/>
          </a:prstGeom>
          <a:solidFill>
            <a:schemeClr val="bg1">
              <a:lumMod val="95000"/>
              <a:alpha val="50000"/>
            </a:schemeClr>
          </a:solidFill>
          <a:ln>
            <a:noFill/>
          </a:ln>
        </p:spPr>
        <p:txBody>
          <a:bodyPr/>
          <a:lstStyle/>
          <a:p>
            <a:endParaRPr lang="zh-CN" altLang="en-US">
              <a:solidFill>
                <a:prstClr val="black"/>
              </a:solidFill>
            </a:endParaRPr>
          </a:p>
        </p:txBody>
      </p:sp>
      <p:pic>
        <p:nvPicPr>
          <p:cNvPr id="21" name="Picture 2" descr="D:\1稻壳模板\ppt\2016.4\小清新水彩花卉毕业答辩模板\未标题-5.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36971" y="-98774"/>
            <a:ext cx="911574" cy="971998"/>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1"/>
          <p:cNvSpPr>
            <a:spLocks noChangeArrowheads="1"/>
          </p:cNvSpPr>
          <p:nvPr/>
        </p:nvSpPr>
        <p:spPr bwMode="auto">
          <a:xfrm>
            <a:off x="1551305" y="1491615"/>
            <a:ext cx="6435725" cy="17294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oAutofit/>
          </a:bodyPr>
          <a:lstStyle/>
          <a:p>
            <a:pPr>
              <a:lnSpc>
                <a:spcPct val="120000"/>
              </a:lnSpc>
            </a:pPr>
            <a:r>
              <a:rPr lang="zh-CN" altLang="en-US" sz="2000" dirty="0">
                <a:latin typeface="华文楷体" panose="02010600040101010101" charset="-122"/>
                <a:ea typeface="华文楷体" panose="02010600040101010101" charset="-122"/>
                <a:sym typeface="+mn-ea"/>
              </a:rPr>
              <a:t>课堂讲授和</a:t>
            </a:r>
            <a:r>
              <a:rPr lang="zh-CN" altLang="en-US" sz="2000" dirty="0">
                <a:latin typeface="华文楷体" panose="02010600040101010101" charset="-122"/>
                <a:ea typeface="华文楷体" panose="02010600040101010101" charset="-122"/>
                <a:sym typeface="+mn-ea"/>
              </a:rPr>
              <a:t>上机相结合，同学们要重视参考书及课后手工及上机实习的作用。</a:t>
            </a:r>
            <a:endParaRPr lang="zh-CN" altLang="en-US" sz="2000" b="1" dirty="0">
              <a:solidFill>
                <a:srgbClr val="FF0000"/>
              </a:solidFill>
              <a:latin typeface="华文楷体" panose="02010600040101010101" charset="-122"/>
              <a:ea typeface="华文楷体" panose="02010600040101010101" charset="-122"/>
              <a:cs typeface="华文楷体" panose="02010600040101010101" charset="-122"/>
            </a:endParaRPr>
          </a:p>
        </p:txBody>
      </p:sp>
      <p:sp>
        <p:nvSpPr>
          <p:cNvPr id="4" name="文本框 3"/>
          <p:cNvSpPr txBox="1"/>
          <p:nvPr/>
        </p:nvSpPr>
        <p:spPr>
          <a:xfrm>
            <a:off x="539115" y="267335"/>
            <a:ext cx="3330575" cy="763270"/>
          </a:xfrm>
          <a:prstGeom prst="rect">
            <a:avLst/>
          </a:prstGeom>
          <a:noFill/>
        </p:spPr>
        <p:txBody>
          <a:bodyPr wrap="square" rtlCol="0">
            <a:noAutofit/>
          </a:bodyPr>
          <a:p>
            <a:r>
              <a:rPr lang="en-US" altLang="zh-CN" sz="3200" noProof="0">
                <a:ln>
                  <a:noFill/>
                </a:ln>
                <a:solidFill>
                  <a:srgbClr val="CC3300"/>
                </a:solidFill>
                <a:effectLst>
                  <a:outerShdw blurRad="38100" dist="38100" dir="2700000" algn="tl">
                    <a:srgbClr val="C0C0C0"/>
                  </a:outerShdw>
                </a:effectLst>
                <a:uLnTx/>
                <a:uFillTx/>
                <a:latin typeface="Arial" panose="020B0604020202020204" pitchFamily="34" charset="0"/>
                <a:ea typeface="隶书" panose="02010509060101010101" pitchFamily="49" charset="-122"/>
                <a:sym typeface="+mn-ea"/>
              </a:rPr>
              <a:t>8</a:t>
            </a:r>
            <a:r>
              <a:rPr lang="zh-CN" altLang="en-US" sz="3200" noProof="0">
                <a:ln>
                  <a:noFill/>
                </a:ln>
                <a:solidFill>
                  <a:srgbClr val="CC3300"/>
                </a:solidFill>
                <a:effectLst>
                  <a:outerShdw blurRad="38100" dist="38100" dir="2700000" algn="tl">
                    <a:srgbClr val="C0C0C0"/>
                  </a:outerShdw>
                </a:effectLst>
                <a:uLnTx/>
                <a:uFillTx/>
                <a:latin typeface="Arial" panose="020B0604020202020204" pitchFamily="34" charset="0"/>
                <a:ea typeface="隶书" panose="02010509060101010101" pitchFamily="49" charset="-122"/>
                <a:sym typeface="+mn-ea"/>
              </a:rPr>
              <a:t>、</a:t>
            </a:r>
            <a:r>
              <a:rPr lang="zh-CN" sz="3200" noProof="0">
                <a:ln>
                  <a:noFill/>
                </a:ln>
                <a:solidFill>
                  <a:srgbClr val="CC3300"/>
                </a:solidFill>
                <a:effectLst>
                  <a:outerShdw blurRad="38100" dist="38100" dir="2700000" algn="tl">
                    <a:srgbClr val="C0C0C0"/>
                  </a:outerShdw>
                </a:effectLst>
                <a:uLnTx/>
                <a:uFillTx/>
                <a:latin typeface="Arial" panose="020B0604020202020204" pitchFamily="34" charset="0"/>
                <a:ea typeface="隶书" panose="02010509060101010101" pitchFamily="49" charset="-122"/>
                <a:sym typeface="+mn-ea"/>
              </a:rPr>
              <a:t>教学方法</a:t>
            </a:r>
            <a:endParaRPr kumimoji="0" lang="zh-CN" sz="3200" b="0" i="0" u="none" strike="noStrike" kern="1200" cap="none" spc="0" normalizeH="0" baseline="0" noProof="0">
              <a:ln>
                <a:noFill/>
              </a:ln>
              <a:solidFill>
                <a:srgbClr val="CC3300"/>
              </a:solidFill>
              <a:effectLst>
                <a:outerShdw blurRad="38100" dist="38100" dir="2700000" algn="tl">
                  <a:srgbClr val="C0C0C0"/>
                </a:outerShdw>
              </a:effectLst>
              <a:uLnTx/>
              <a:uFillTx/>
              <a:latin typeface="Arial" panose="020B0604020202020204" pitchFamily="34" charset="0"/>
              <a:ea typeface="隶书" panose="02010509060101010101" pitchFamily="49" charset="-122"/>
              <a:cs typeface="+mn-cs"/>
            </a:endParaRPr>
          </a:p>
          <a:p>
            <a:endParaRPr lang="zh-CN" altLang="en-US" sz="320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slide(fromBottom)">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91938" y="1887674"/>
            <a:ext cx="798195" cy="1368153"/>
          </a:xfrm>
          <a:prstGeom prst="rect">
            <a:avLst/>
          </a:prstGeom>
          <a:noFill/>
        </p:spPr>
        <p:txBody>
          <a:bodyPr vert="eaVert" wrap="square" rtlCol="0">
            <a:spAutoFit/>
          </a:bodyPr>
          <a:lstStyle/>
          <a:p>
            <a:pPr algn="dist"/>
            <a:r>
              <a:rPr lang="zh-CN" altLang="en-US" sz="4000" dirty="0" smtClean="0">
                <a:solidFill>
                  <a:schemeClr val="accent1"/>
                </a:solidFill>
                <a:latin typeface="微软雅黑 Light" panose="020B0502040204020203" pitchFamily="34" charset="-122"/>
                <a:ea typeface="微软雅黑 Light" panose="020B0502040204020203" pitchFamily="34" charset="-122"/>
              </a:rPr>
              <a:t>内容</a:t>
            </a:r>
            <a:endParaRPr lang="zh-CN" altLang="en-US" sz="4000" dirty="0" smtClean="0">
              <a:solidFill>
                <a:schemeClr val="accent1"/>
              </a:solidFill>
              <a:latin typeface="微软雅黑 Light" panose="020B0502040204020203" pitchFamily="34" charset="-122"/>
              <a:ea typeface="微软雅黑 Light" panose="020B0502040204020203" pitchFamily="34" charset="-122"/>
            </a:endParaRPr>
          </a:p>
        </p:txBody>
      </p:sp>
      <p:pic>
        <p:nvPicPr>
          <p:cNvPr id="2050" name="Picture 2" descr="D:\1稻壳模板\ppt\2016.4\小清新水彩花卉毕业答辩模板\未标题-2.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6092" y="-164554"/>
            <a:ext cx="1525238" cy="5666455"/>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p:cNvSpPr/>
          <p:nvPr/>
        </p:nvSpPr>
        <p:spPr>
          <a:xfrm rot="5400000">
            <a:off x="2300699" y="2433252"/>
            <a:ext cx="1219198" cy="276999"/>
          </a:xfrm>
          <a:prstGeom prst="rect">
            <a:avLst/>
          </a:prstGeom>
          <a:ln w="6350">
            <a:solidFill>
              <a:schemeClr val="bg1">
                <a:lumMod val="50000"/>
              </a:schemeClr>
            </a:solidFill>
          </a:ln>
        </p:spPr>
        <p:txBody>
          <a:bodyPr wrap="square">
            <a:spAutoFit/>
          </a:bodyPr>
          <a:lstStyle/>
          <a:p>
            <a:pPr algn="dist"/>
            <a:r>
              <a:rPr lang="en-US" altLang="zh-CN" sz="1200" dirty="0">
                <a:solidFill>
                  <a:schemeClr val="bg1">
                    <a:lumMod val="50000"/>
                  </a:schemeClr>
                </a:solidFill>
                <a:latin typeface="微软雅黑 Light" panose="020B0502040204020203" pitchFamily="34" charset="-122"/>
                <a:ea typeface="微软雅黑 Light" panose="020B0502040204020203" pitchFamily="34" charset="-122"/>
              </a:rPr>
              <a:t>CONTENTS</a:t>
            </a:r>
            <a:endParaRPr lang="en-US" altLang="zh-CN" sz="1200" dirty="0">
              <a:solidFill>
                <a:schemeClr val="bg1">
                  <a:lumMod val="50000"/>
                </a:schemeClr>
              </a:solidFill>
              <a:latin typeface="微软雅黑 Light" panose="020B0502040204020203" pitchFamily="34" charset="-122"/>
              <a:ea typeface="微软雅黑 Light" panose="020B0502040204020203" pitchFamily="34" charset="-122"/>
            </a:endParaRPr>
          </a:p>
        </p:txBody>
      </p:sp>
      <p:sp>
        <p:nvSpPr>
          <p:cNvPr id="5" name="TextBox 4"/>
          <p:cNvSpPr txBox="1"/>
          <p:nvPr/>
        </p:nvSpPr>
        <p:spPr>
          <a:xfrm>
            <a:off x="5004048" y="1563638"/>
            <a:ext cx="690880" cy="398780"/>
          </a:xfrm>
          <a:prstGeom prst="rect">
            <a:avLst/>
          </a:prstGeom>
          <a:noFill/>
        </p:spPr>
        <p:txBody>
          <a:bodyPr wrap="none" rtlCol="0">
            <a:spAutoFit/>
          </a:bodyPr>
          <a:lstStyle/>
          <a:p>
            <a:r>
              <a:rPr lang="zh-CN" altLang="en-US" sz="2000" dirty="0">
                <a:solidFill>
                  <a:schemeClr val="bg1">
                    <a:lumMod val="50000"/>
                  </a:schemeClr>
                </a:solidFill>
                <a:latin typeface="微软雅黑 Light" panose="020B0502040204020203" pitchFamily="34" charset="-122"/>
                <a:ea typeface="微软雅黑 Light" panose="020B0502040204020203" pitchFamily="34" charset="-122"/>
              </a:rPr>
              <a:t>绪论</a:t>
            </a:r>
            <a:endParaRPr lang="zh-CN" altLang="en-US" sz="2000" dirty="0">
              <a:solidFill>
                <a:schemeClr val="bg1">
                  <a:lumMod val="50000"/>
                </a:schemeClr>
              </a:solidFill>
              <a:latin typeface="微软雅黑 Light" panose="020B0502040204020203" pitchFamily="34" charset="-122"/>
              <a:ea typeface="微软雅黑 Light" panose="020B0502040204020203" pitchFamily="34" charset="-122"/>
            </a:endParaRPr>
          </a:p>
        </p:txBody>
      </p:sp>
      <p:sp>
        <p:nvSpPr>
          <p:cNvPr id="6" name="TextBox 5"/>
          <p:cNvSpPr txBox="1"/>
          <p:nvPr/>
        </p:nvSpPr>
        <p:spPr>
          <a:xfrm>
            <a:off x="5004048" y="2378978"/>
            <a:ext cx="1706880" cy="398780"/>
          </a:xfrm>
          <a:prstGeom prst="rect">
            <a:avLst/>
          </a:prstGeom>
          <a:noFill/>
        </p:spPr>
        <p:txBody>
          <a:bodyPr wrap="none" rtlCol="0">
            <a:spAutoFit/>
          </a:bodyPr>
          <a:lstStyle/>
          <a:p>
            <a:r>
              <a:rPr lang="zh-CN" altLang="en-US" sz="2000" dirty="0">
                <a:solidFill>
                  <a:schemeClr val="bg1">
                    <a:lumMod val="50000"/>
                  </a:schemeClr>
                </a:solidFill>
                <a:latin typeface="微软雅黑 Light" panose="020B0502040204020203" pitchFamily="34" charset="-122"/>
                <a:ea typeface="微软雅黑 Light" panose="020B0502040204020203" pitchFamily="34" charset="-122"/>
              </a:rPr>
              <a:t>信息资源</a:t>
            </a:r>
            <a:r>
              <a:rPr lang="zh-CN" altLang="en-US" sz="2000" dirty="0">
                <a:solidFill>
                  <a:schemeClr val="bg1">
                    <a:lumMod val="50000"/>
                  </a:schemeClr>
                </a:solidFill>
                <a:latin typeface="微软雅黑 Light" panose="020B0502040204020203" pitchFamily="34" charset="-122"/>
                <a:ea typeface="微软雅黑 Light" panose="020B0502040204020203" pitchFamily="34" charset="-122"/>
              </a:rPr>
              <a:t>概论</a:t>
            </a:r>
            <a:endParaRPr lang="zh-CN" altLang="en-US" sz="2000" dirty="0">
              <a:solidFill>
                <a:schemeClr val="bg1">
                  <a:lumMod val="50000"/>
                </a:schemeClr>
              </a:solidFill>
              <a:latin typeface="微软雅黑 Light" panose="020B0502040204020203" pitchFamily="34" charset="-122"/>
              <a:ea typeface="微软雅黑 Light" panose="020B0502040204020203" pitchFamily="34" charset="-122"/>
            </a:endParaRPr>
          </a:p>
        </p:txBody>
      </p:sp>
      <p:sp>
        <p:nvSpPr>
          <p:cNvPr id="7" name="TextBox 6"/>
          <p:cNvSpPr txBox="1"/>
          <p:nvPr/>
        </p:nvSpPr>
        <p:spPr>
          <a:xfrm>
            <a:off x="5004048" y="3209560"/>
            <a:ext cx="1706880" cy="398780"/>
          </a:xfrm>
          <a:prstGeom prst="rect">
            <a:avLst/>
          </a:prstGeom>
          <a:noFill/>
        </p:spPr>
        <p:txBody>
          <a:bodyPr wrap="none" rtlCol="0">
            <a:spAutoFit/>
          </a:bodyPr>
          <a:lstStyle/>
          <a:p>
            <a:r>
              <a:rPr lang="zh-CN" altLang="en-US" sz="2000" dirty="0" smtClean="0">
                <a:solidFill>
                  <a:schemeClr val="bg1">
                    <a:lumMod val="50000"/>
                  </a:schemeClr>
                </a:solidFill>
                <a:latin typeface="微软雅黑 Light" panose="020B0502040204020203" pitchFamily="34" charset="-122"/>
                <a:ea typeface="微软雅黑 Light" panose="020B0502040204020203" pitchFamily="34" charset="-122"/>
              </a:rPr>
              <a:t>信息</a:t>
            </a:r>
            <a:r>
              <a:rPr lang="zh-CN" altLang="en-US" sz="2000" dirty="0" smtClean="0">
                <a:solidFill>
                  <a:schemeClr val="bg1">
                    <a:lumMod val="50000"/>
                  </a:schemeClr>
                </a:solidFill>
                <a:latin typeface="微软雅黑 Light" panose="020B0502040204020203" pitchFamily="34" charset="-122"/>
                <a:ea typeface="微软雅黑 Light" panose="020B0502040204020203" pitchFamily="34" charset="-122"/>
              </a:rPr>
              <a:t>资源检索</a:t>
            </a:r>
            <a:endParaRPr lang="zh-CN" altLang="en-US" sz="2000" dirty="0" smtClean="0">
              <a:solidFill>
                <a:schemeClr val="bg1">
                  <a:lumMod val="50000"/>
                </a:schemeClr>
              </a:solidFill>
              <a:latin typeface="微软雅黑 Light" panose="020B0502040204020203" pitchFamily="34" charset="-122"/>
              <a:ea typeface="微软雅黑 Light" panose="020B0502040204020203" pitchFamily="34" charset="-122"/>
            </a:endParaRPr>
          </a:p>
        </p:txBody>
      </p:sp>
      <p:sp>
        <p:nvSpPr>
          <p:cNvPr id="10" name="TextBox 9"/>
          <p:cNvSpPr txBox="1"/>
          <p:nvPr/>
        </p:nvSpPr>
        <p:spPr>
          <a:xfrm>
            <a:off x="4499992" y="1524817"/>
            <a:ext cx="432882" cy="416197"/>
          </a:xfrm>
          <a:prstGeom prst="rect">
            <a:avLst/>
          </a:prstGeom>
          <a:noFill/>
          <a:ln w="6350">
            <a:solidFill>
              <a:schemeClr val="bg1">
                <a:lumMod val="50000"/>
              </a:schemeClr>
            </a:solidFill>
          </a:ln>
        </p:spPr>
        <p:txBody>
          <a:bodyPr wrap="square" lIns="0" tIns="0" rIns="0" bIns="0" rtlCol="0" anchor="ctr" anchorCtr="0">
            <a:noAutofit/>
          </a:bodyPr>
          <a:lstStyle/>
          <a:p>
            <a:pPr algn="ctr"/>
            <a:r>
              <a:rPr lang="en-US" altLang="zh-CN" sz="2400" dirty="0">
                <a:solidFill>
                  <a:schemeClr val="bg1">
                    <a:lumMod val="50000"/>
                  </a:schemeClr>
                </a:solidFill>
                <a:latin typeface="微软雅黑 Light" panose="020B0502040204020203" pitchFamily="34" charset="-122"/>
                <a:ea typeface="微软雅黑 Light" panose="020B0502040204020203" pitchFamily="34" charset="-122"/>
              </a:rPr>
              <a:t>01</a:t>
            </a:r>
            <a:endParaRPr lang="zh-CN" altLang="en-US" sz="2400" dirty="0">
              <a:solidFill>
                <a:schemeClr val="bg1">
                  <a:lumMod val="50000"/>
                </a:schemeClr>
              </a:solidFill>
              <a:latin typeface="微软雅黑 Light" panose="020B0502040204020203" pitchFamily="34" charset="-122"/>
              <a:ea typeface="微软雅黑 Light" panose="020B0502040204020203" pitchFamily="34" charset="-122"/>
            </a:endParaRPr>
          </a:p>
        </p:txBody>
      </p:sp>
      <p:sp>
        <p:nvSpPr>
          <p:cNvPr id="12" name="TextBox 11"/>
          <p:cNvSpPr txBox="1"/>
          <p:nvPr/>
        </p:nvSpPr>
        <p:spPr>
          <a:xfrm>
            <a:off x="4499992" y="2340157"/>
            <a:ext cx="432882" cy="416197"/>
          </a:xfrm>
          <a:prstGeom prst="rect">
            <a:avLst/>
          </a:prstGeom>
          <a:noFill/>
          <a:ln w="6350">
            <a:solidFill>
              <a:schemeClr val="bg1">
                <a:lumMod val="50000"/>
              </a:schemeClr>
            </a:solidFill>
          </a:ln>
        </p:spPr>
        <p:txBody>
          <a:bodyPr wrap="square" lIns="0" tIns="0" rIns="0" bIns="0" rtlCol="0" anchor="ctr" anchorCtr="0">
            <a:noAutofit/>
          </a:bodyPr>
          <a:lstStyle/>
          <a:p>
            <a:pPr algn="ctr"/>
            <a:r>
              <a:rPr lang="en-US" altLang="zh-CN" sz="2400" dirty="0">
                <a:solidFill>
                  <a:schemeClr val="bg1">
                    <a:lumMod val="50000"/>
                  </a:schemeClr>
                </a:solidFill>
                <a:latin typeface="微软雅黑 Light" panose="020B0502040204020203" pitchFamily="34" charset="-122"/>
                <a:ea typeface="微软雅黑 Light" panose="020B0502040204020203" pitchFamily="34" charset="-122"/>
              </a:rPr>
              <a:t>02</a:t>
            </a:r>
            <a:endParaRPr lang="zh-CN" altLang="en-US" sz="2400" dirty="0">
              <a:solidFill>
                <a:schemeClr val="bg1">
                  <a:lumMod val="50000"/>
                </a:schemeClr>
              </a:solidFill>
              <a:latin typeface="微软雅黑 Light" panose="020B0502040204020203" pitchFamily="34" charset="-122"/>
              <a:ea typeface="微软雅黑 Light" panose="020B0502040204020203" pitchFamily="34" charset="-122"/>
            </a:endParaRPr>
          </a:p>
        </p:txBody>
      </p:sp>
      <p:sp>
        <p:nvSpPr>
          <p:cNvPr id="13" name="TextBox 12"/>
          <p:cNvSpPr txBox="1"/>
          <p:nvPr/>
        </p:nvSpPr>
        <p:spPr>
          <a:xfrm>
            <a:off x="4499992" y="3170738"/>
            <a:ext cx="432882" cy="416197"/>
          </a:xfrm>
          <a:prstGeom prst="rect">
            <a:avLst/>
          </a:prstGeom>
          <a:noFill/>
          <a:ln w="6350">
            <a:solidFill>
              <a:schemeClr val="bg1">
                <a:lumMod val="50000"/>
              </a:schemeClr>
            </a:solidFill>
          </a:ln>
        </p:spPr>
        <p:txBody>
          <a:bodyPr wrap="square" lIns="0" tIns="0" rIns="0" bIns="0" rtlCol="0" anchor="ctr" anchorCtr="0">
            <a:noAutofit/>
          </a:bodyPr>
          <a:lstStyle/>
          <a:p>
            <a:pPr algn="ctr"/>
            <a:r>
              <a:rPr lang="en-US" altLang="zh-CN" sz="2400" dirty="0">
                <a:solidFill>
                  <a:schemeClr val="bg1">
                    <a:lumMod val="50000"/>
                  </a:schemeClr>
                </a:solidFill>
                <a:latin typeface="微软雅黑 Light" panose="020B0502040204020203" pitchFamily="34" charset="-122"/>
                <a:ea typeface="微软雅黑 Light" panose="020B0502040204020203" pitchFamily="34" charset="-122"/>
              </a:rPr>
              <a:t>03</a:t>
            </a:r>
            <a:endParaRPr lang="zh-CN" altLang="en-US" sz="2400" dirty="0">
              <a:solidFill>
                <a:schemeClr val="bg1">
                  <a:lumMod val="50000"/>
                </a:schemeClr>
              </a:solidFill>
              <a:latin typeface="微软雅黑 Light" panose="020B0502040204020203" pitchFamily="34" charset="-122"/>
              <a:ea typeface="微软雅黑 Light" panose="020B0502040204020203"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0" y="2336562"/>
            <a:ext cx="894080" cy="521970"/>
          </a:xfrm>
          <a:prstGeom prst="rect">
            <a:avLst/>
          </a:prstGeom>
          <a:noFill/>
        </p:spPr>
        <p:txBody>
          <a:bodyPr wrap="none" rtlCol="0">
            <a:spAutoFit/>
          </a:bodyPr>
          <a:lstStyle/>
          <a:p>
            <a:r>
              <a:rPr lang="zh-CN" altLang="en-US" sz="2800" dirty="0" smtClean="0">
                <a:solidFill>
                  <a:schemeClr val="accent1"/>
                </a:solidFill>
                <a:latin typeface="微软雅黑 Light" panose="020B0502040204020203" pitchFamily="34" charset="-122"/>
                <a:ea typeface="微软雅黑 Light" panose="020B0502040204020203" pitchFamily="34" charset="-122"/>
              </a:rPr>
              <a:t>绪论</a:t>
            </a:r>
            <a:endParaRPr lang="zh-CN" altLang="en-US" sz="2800" dirty="0" smtClean="0">
              <a:solidFill>
                <a:schemeClr val="accent1"/>
              </a:solidFill>
              <a:latin typeface="微软雅黑 Light" panose="020B0502040204020203" pitchFamily="34" charset="-122"/>
              <a:ea typeface="微软雅黑 Light" panose="020B0502040204020203" pitchFamily="34" charset="-122"/>
            </a:endParaRPr>
          </a:p>
        </p:txBody>
      </p:sp>
      <p:sp>
        <p:nvSpPr>
          <p:cNvPr id="4" name="TextBox 3"/>
          <p:cNvSpPr txBox="1"/>
          <p:nvPr/>
        </p:nvSpPr>
        <p:spPr>
          <a:xfrm>
            <a:off x="2669881" y="1851670"/>
            <a:ext cx="1694258" cy="1628954"/>
          </a:xfrm>
          <a:prstGeom prst="rect">
            <a:avLst/>
          </a:prstGeom>
          <a:noFill/>
          <a:ln w="6350">
            <a:solidFill>
              <a:schemeClr val="bg1">
                <a:lumMod val="50000"/>
              </a:schemeClr>
            </a:solidFill>
          </a:ln>
        </p:spPr>
        <p:txBody>
          <a:bodyPr wrap="square" lIns="0" tIns="0" rIns="0" bIns="0" rtlCol="0" anchor="ctr" anchorCtr="0">
            <a:noAutofit/>
          </a:bodyPr>
          <a:lstStyle/>
          <a:p>
            <a:pPr algn="ctr"/>
            <a:r>
              <a:rPr lang="en-US" altLang="zh-CN" sz="8800" dirty="0">
                <a:solidFill>
                  <a:schemeClr val="bg1">
                    <a:lumMod val="50000"/>
                  </a:schemeClr>
                </a:solidFill>
                <a:latin typeface="微软雅黑 Light" panose="020B0502040204020203" pitchFamily="34" charset="-122"/>
                <a:ea typeface="微软雅黑 Light" panose="020B0502040204020203" pitchFamily="34" charset="-122"/>
              </a:rPr>
              <a:t>01</a:t>
            </a:r>
            <a:endParaRPr lang="zh-CN" altLang="en-US" sz="8800" dirty="0">
              <a:solidFill>
                <a:schemeClr val="bg1">
                  <a:lumMod val="50000"/>
                </a:schemeClr>
              </a:solidFill>
              <a:latin typeface="微软雅黑 Light" panose="020B0502040204020203" pitchFamily="34" charset="-122"/>
              <a:ea typeface="微软雅黑 Light" panose="020B0502040204020203" pitchFamily="34" charset="-122"/>
            </a:endParaRPr>
          </a:p>
        </p:txBody>
      </p:sp>
      <p:pic>
        <p:nvPicPr>
          <p:cNvPr id="3075" name="Picture 3" descr="D:\1稻壳模板\ppt\2016.4\小清新水彩花卉毕业答辩模板\未标题-3.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307" y="462756"/>
            <a:ext cx="1236662" cy="421798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D:\1稻壳模板\ppt\2016.4\小清新水彩花卉毕业答辩模板\未标题-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18425" y="377031"/>
            <a:ext cx="1425575" cy="43894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65" name="Rectangle 21"/>
          <p:cNvSpPr>
            <a:spLocks noChangeArrowheads="1"/>
          </p:cNvSpPr>
          <p:nvPr/>
        </p:nvSpPr>
        <p:spPr bwMode="auto">
          <a:xfrm>
            <a:off x="1835785" y="1411605"/>
            <a:ext cx="4620895" cy="1604645"/>
          </a:xfrm>
          <a:prstGeom prst="rect">
            <a:avLst/>
          </a:prstGeom>
          <a:solidFill>
            <a:schemeClr val="bg1">
              <a:lumMod val="95000"/>
              <a:alpha val="50000"/>
            </a:schemeClr>
          </a:solidFill>
          <a:ln>
            <a:noFill/>
          </a:ln>
        </p:spPr>
        <p:txBody>
          <a:bodyPr/>
          <a:lstStyle/>
          <a:p>
            <a:endParaRPr lang="zh-CN" altLang="en-US">
              <a:solidFill>
                <a:prstClr val="black"/>
              </a:solidFill>
            </a:endParaRPr>
          </a:p>
        </p:txBody>
      </p:sp>
      <p:sp>
        <p:nvSpPr>
          <p:cNvPr id="31770" name="Rectangle 26"/>
          <p:cNvSpPr>
            <a:spLocks noChangeArrowheads="1"/>
          </p:cNvSpPr>
          <p:nvPr/>
        </p:nvSpPr>
        <p:spPr bwMode="auto">
          <a:xfrm>
            <a:off x="2123440" y="1564005"/>
            <a:ext cx="4008755" cy="1360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pPr>
              <a:lnSpc>
                <a:spcPct val="115000"/>
              </a:lnSpc>
              <a:buClrTx/>
              <a:buNone/>
            </a:pPr>
            <a:r>
              <a:rPr lang="zh-CN" altLang="en-US" sz="2000" b="1" dirty="0">
                <a:solidFill>
                  <a:schemeClr val="tx1"/>
                </a:solidFill>
                <a:latin typeface="华文楷体" panose="02010600040101010101" charset="-122"/>
                <a:ea typeface="华文楷体" panose="02010600040101010101" charset="-122"/>
                <a:cs typeface="华文楷体" panose="02010600040101010101" charset="-122"/>
                <a:sym typeface="+mn-ea"/>
              </a:rPr>
              <a:t>一、信息意识</a:t>
            </a:r>
            <a:endParaRPr lang="zh-CN" altLang="en-US" sz="2000" b="1" dirty="0">
              <a:solidFill>
                <a:schemeClr val="tx1"/>
              </a:solidFill>
              <a:latin typeface="华文楷体" panose="02010600040101010101" charset="-122"/>
              <a:ea typeface="华文楷体" panose="02010600040101010101" charset="-122"/>
              <a:cs typeface="华文楷体" panose="02010600040101010101" charset="-122"/>
            </a:endParaRPr>
          </a:p>
          <a:p>
            <a:pPr>
              <a:lnSpc>
                <a:spcPct val="115000"/>
              </a:lnSpc>
              <a:buClrTx/>
              <a:buNone/>
            </a:pPr>
            <a:r>
              <a:rPr lang="zh-CN" altLang="en-US" sz="2000" b="1" dirty="0">
                <a:solidFill>
                  <a:schemeClr val="tx1"/>
                </a:solidFill>
                <a:latin typeface="华文楷体" panose="02010600040101010101" charset="-122"/>
                <a:ea typeface="华文楷体" panose="02010600040101010101" charset="-122"/>
                <a:cs typeface="华文楷体" panose="02010600040101010101" charset="-122"/>
                <a:sym typeface="+mn-ea"/>
              </a:rPr>
              <a:t>二、信息素养</a:t>
            </a:r>
            <a:endParaRPr lang="zh-CN" altLang="en-US" sz="2000" b="1" dirty="0">
              <a:solidFill>
                <a:schemeClr val="tx1"/>
              </a:solidFill>
              <a:latin typeface="华文楷体" panose="02010600040101010101" charset="-122"/>
              <a:ea typeface="华文楷体" panose="02010600040101010101" charset="-122"/>
              <a:cs typeface="华文楷体" panose="02010600040101010101" charset="-122"/>
              <a:sym typeface="+mn-ea"/>
            </a:endParaRPr>
          </a:p>
          <a:p>
            <a:pPr indent="457200" fontAlgn="auto">
              <a:lnSpc>
                <a:spcPct val="115000"/>
              </a:lnSpc>
              <a:buClrTx/>
              <a:buNone/>
            </a:pPr>
            <a:r>
              <a:rPr lang="zh-CN" altLang="en-US" sz="2000" b="1" dirty="0">
                <a:solidFill>
                  <a:schemeClr val="tx1"/>
                </a:solidFill>
                <a:latin typeface="华文楷体" panose="02010600040101010101" charset="-122"/>
                <a:ea typeface="华文楷体" panose="02010600040101010101" charset="-122"/>
                <a:cs typeface="华文楷体" panose="02010600040101010101" charset="-122"/>
                <a:sym typeface="+mn-ea"/>
              </a:rPr>
              <a:t>信息能力</a:t>
            </a:r>
            <a:endParaRPr lang="zh-CN" altLang="en-US" sz="2000" b="1" dirty="0">
              <a:solidFill>
                <a:schemeClr val="tx1"/>
              </a:solidFill>
              <a:latin typeface="华文楷体" panose="02010600040101010101" charset="-122"/>
              <a:ea typeface="华文楷体" panose="02010600040101010101" charset="-122"/>
              <a:cs typeface="华文楷体" panose="02010600040101010101" charset="-122"/>
            </a:endParaRPr>
          </a:p>
          <a:p>
            <a:pPr>
              <a:lnSpc>
                <a:spcPct val="120000"/>
              </a:lnSpc>
            </a:pPr>
            <a:endParaRPr lang="zh-CN" altLang="en-US" sz="2000" b="1" dirty="0" smtClean="0">
              <a:solidFill>
                <a:schemeClr val="tx1"/>
              </a:solidFill>
              <a:latin typeface="华文楷体" panose="02010600040101010101" charset="-122"/>
              <a:ea typeface="华文楷体" panose="02010600040101010101" charset="-122"/>
              <a:cs typeface="华文楷体" panose="02010600040101010101" charset="-122"/>
            </a:endParaRPr>
          </a:p>
        </p:txBody>
      </p:sp>
      <p:sp>
        <p:nvSpPr>
          <p:cNvPr id="22" name="Rectangle 39"/>
          <p:cNvSpPr>
            <a:spLocks noChangeArrowheads="1"/>
          </p:cNvSpPr>
          <p:nvPr/>
        </p:nvSpPr>
        <p:spPr bwMode="auto">
          <a:xfrm>
            <a:off x="798830" y="381000"/>
            <a:ext cx="477837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spcBef>
                <a:spcPct val="50000"/>
              </a:spcBef>
              <a:buClr>
                <a:schemeClr val="bg1"/>
              </a:buClr>
            </a:pPr>
            <a:r>
              <a:rPr lang="zh-CN" altLang="en-US" sz="3200" b="1" dirty="0">
                <a:solidFill>
                  <a:srgbClr val="CC3300"/>
                </a:solidFill>
                <a:effectLst>
                  <a:outerShdw blurRad="38100" dist="38100" dir="2700000">
                    <a:srgbClr val="000000"/>
                  </a:outerShdw>
                </a:effectLst>
                <a:latin typeface="Times New Roman" panose="02020603050405020304" pitchFamily="18" charset="0"/>
                <a:ea typeface="隶书" panose="02010509060101010101" pitchFamily="49" charset="-122"/>
                <a:sym typeface="+mn-ea"/>
              </a:rPr>
              <a:t>本章的</a:t>
            </a:r>
            <a:r>
              <a:rPr lang="zh-CN" altLang="en-US" sz="3200" b="1" dirty="0">
                <a:solidFill>
                  <a:srgbClr val="CC3300"/>
                </a:solidFill>
                <a:effectLst>
                  <a:outerShdw blurRad="38100" dist="38100" dir="2700000">
                    <a:srgbClr val="000000"/>
                  </a:outerShdw>
                </a:effectLst>
                <a:latin typeface="Times New Roman" panose="02020603050405020304" pitchFamily="18" charset="0"/>
                <a:ea typeface="隶书" panose="02010509060101010101" pitchFamily="49" charset="-122"/>
                <a:sym typeface="+mn-ea"/>
              </a:rPr>
              <a:t>主要内容：</a:t>
            </a:r>
            <a:endParaRPr lang="en-US" altLang="zh-CN" sz="3200" dirty="0">
              <a:solidFill>
                <a:schemeClr val="bg1">
                  <a:lumMod val="50000"/>
                </a:schemeClr>
              </a:solidFill>
              <a:latin typeface="微软雅黑 Light" panose="020B0502040204020203" pitchFamily="34" charset="-122"/>
              <a:ea typeface="微软雅黑 Light" panose="020B0502040204020203" pitchFamily="34" charset="-122"/>
            </a:endParaRPr>
          </a:p>
        </p:txBody>
      </p:sp>
      <p:pic>
        <p:nvPicPr>
          <p:cNvPr id="4098" name="Picture 2" descr="D:\1稻壳模板\ppt\2016.4\小清新水彩花卉毕业答辩模板\未标题-5.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36971" y="-98774"/>
            <a:ext cx="911574" cy="97199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770"/>
                                        </p:tgtEl>
                                        <p:attrNameLst>
                                          <p:attrName>style.visibility</p:attrName>
                                        </p:attrNameLst>
                                      </p:cBhvr>
                                      <p:to>
                                        <p:strVal val="visible"/>
                                      </p:to>
                                    </p:set>
                                    <p:animEffect transition="in" filter="fade">
                                      <p:cBhvr>
                                        <p:cTn id="7" dur="2000"/>
                                        <p:tgtEl>
                                          <p:spTgt spid="317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70" grpId="0" bldLvl="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1"/>
          <p:cNvSpPr>
            <a:spLocks noChangeArrowheads="1"/>
          </p:cNvSpPr>
          <p:nvPr/>
        </p:nvSpPr>
        <p:spPr bwMode="auto">
          <a:xfrm>
            <a:off x="4211955" y="3291840"/>
            <a:ext cx="2804795" cy="1073150"/>
          </a:xfrm>
          <a:prstGeom prst="rect">
            <a:avLst/>
          </a:prstGeom>
          <a:solidFill>
            <a:schemeClr val="bg1">
              <a:lumMod val="95000"/>
              <a:alpha val="50000"/>
            </a:schemeClr>
          </a:solidFill>
          <a:ln>
            <a:noFill/>
          </a:ln>
        </p:spPr>
        <p:txBody>
          <a:bodyPr/>
          <a:lstStyle/>
          <a:p>
            <a:endParaRPr lang="zh-CN" altLang="en-US">
              <a:solidFill>
                <a:prstClr val="black"/>
              </a:solidFill>
            </a:endParaRPr>
          </a:p>
        </p:txBody>
      </p:sp>
      <p:pic>
        <p:nvPicPr>
          <p:cNvPr id="21" name="Picture 2" descr="D:\1稻壳模板\ppt\2016.4\小清新水彩花卉毕业答辩模板\未标题-5.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36971" y="-98774"/>
            <a:ext cx="911574" cy="971998"/>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39"/>
          <p:cNvSpPr>
            <a:spLocks noChangeArrowheads="1"/>
          </p:cNvSpPr>
          <p:nvPr/>
        </p:nvSpPr>
        <p:spPr bwMode="auto">
          <a:xfrm>
            <a:off x="971296" y="628247"/>
            <a:ext cx="2778059" cy="307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anose="020B0604020202020204" pitchFamily="34" charset="0"/>
              <a:buNone/>
            </a:pPr>
            <a:r>
              <a:rPr lang="zh-CN" altLang="en-US" sz="2000" dirty="0" smtClean="0">
                <a:solidFill>
                  <a:schemeClr val="bg1">
                    <a:lumMod val="50000"/>
                  </a:schemeClr>
                </a:solidFill>
                <a:latin typeface="微软雅黑 Light" panose="020B0502040204020203" pitchFamily="34" charset="-122"/>
                <a:ea typeface="微软雅黑 Light" panose="020B0502040204020203" pitchFamily="34" charset="-122"/>
              </a:rPr>
              <a:t>一、信息</a:t>
            </a:r>
            <a:r>
              <a:rPr lang="zh-CN" altLang="en-US" sz="2000" dirty="0" smtClean="0">
                <a:solidFill>
                  <a:schemeClr val="bg1">
                    <a:lumMod val="50000"/>
                  </a:schemeClr>
                </a:solidFill>
                <a:latin typeface="微软雅黑 Light" panose="020B0502040204020203" pitchFamily="34" charset="-122"/>
                <a:ea typeface="微软雅黑 Light" panose="020B0502040204020203" pitchFamily="34" charset="-122"/>
              </a:rPr>
              <a:t>意识</a:t>
            </a:r>
            <a:endParaRPr lang="zh-CN" altLang="en-US" sz="2000" dirty="0" smtClean="0">
              <a:solidFill>
                <a:schemeClr val="bg1">
                  <a:lumMod val="50000"/>
                </a:schemeClr>
              </a:solidFill>
              <a:latin typeface="微软雅黑 Light" panose="020B0502040204020203" pitchFamily="34" charset="-122"/>
              <a:ea typeface="微软雅黑 Light" panose="020B0502040204020203" pitchFamily="34" charset="-122"/>
            </a:endParaRPr>
          </a:p>
        </p:txBody>
      </p:sp>
      <p:sp>
        <p:nvSpPr>
          <p:cNvPr id="17" name="Rectangle 11"/>
          <p:cNvSpPr>
            <a:spLocks noChangeArrowheads="1"/>
          </p:cNvSpPr>
          <p:nvPr/>
        </p:nvSpPr>
        <p:spPr bwMode="auto">
          <a:xfrm>
            <a:off x="4318109" y="3363987"/>
            <a:ext cx="2592288" cy="923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indent="457200" fontAlgn="auto">
              <a:spcBef>
                <a:spcPts val="0"/>
              </a:spcBef>
              <a:buClr>
                <a:schemeClr val="bg1"/>
              </a:buClr>
            </a:pPr>
            <a:r>
              <a:rPr lang="zh-CN" altLang="en-US" sz="2000" b="1" dirty="0">
                <a:latin typeface="华文楷体" panose="02010600040101010101" charset="-122"/>
                <a:ea typeface="华文楷体" panose="02010600040101010101" charset="-122"/>
                <a:sym typeface="+mn-ea"/>
              </a:rPr>
              <a:t>信息意识的强弱决定了获取、判断和利用信息能力的自觉程度。</a:t>
            </a:r>
            <a:endParaRPr lang="zh-CN" altLang="en-US" sz="2000" b="1" dirty="0">
              <a:latin typeface="华文楷体" panose="02010600040101010101" charset="-122"/>
              <a:ea typeface="华文楷体" panose="02010600040101010101" charset="-122"/>
            </a:endParaRPr>
          </a:p>
        </p:txBody>
      </p:sp>
      <p:sp>
        <p:nvSpPr>
          <p:cNvPr id="28" name="Rectangle 21"/>
          <p:cNvSpPr>
            <a:spLocks noChangeArrowheads="1"/>
          </p:cNvSpPr>
          <p:nvPr/>
        </p:nvSpPr>
        <p:spPr bwMode="auto">
          <a:xfrm>
            <a:off x="1012190" y="1564005"/>
            <a:ext cx="4891405" cy="1073150"/>
          </a:xfrm>
          <a:prstGeom prst="rect">
            <a:avLst/>
          </a:prstGeom>
          <a:solidFill>
            <a:schemeClr val="bg1">
              <a:lumMod val="95000"/>
              <a:alpha val="50000"/>
            </a:schemeClr>
          </a:solidFill>
          <a:ln>
            <a:noFill/>
          </a:ln>
        </p:spPr>
        <p:txBody>
          <a:bodyPr/>
          <a:lstStyle/>
          <a:p>
            <a:endParaRPr lang="zh-CN" altLang="en-US">
              <a:solidFill>
                <a:prstClr val="black"/>
              </a:solidFill>
            </a:endParaRPr>
          </a:p>
        </p:txBody>
      </p:sp>
      <p:sp>
        <p:nvSpPr>
          <p:cNvPr id="29" name="Rectangle 11"/>
          <p:cNvSpPr>
            <a:spLocks noChangeArrowheads="1"/>
          </p:cNvSpPr>
          <p:nvPr/>
        </p:nvSpPr>
        <p:spPr bwMode="auto">
          <a:xfrm>
            <a:off x="1043305" y="1635760"/>
            <a:ext cx="4721860" cy="923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indent="457200" algn="l" fontAlgn="auto">
              <a:buClr>
                <a:schemeClr val="bg1"/>
              </a:buClr>
            </a:pPr>
            <a:r>
              <a:rPr lang="zh-CN" altLang="en-US" sz="2000" b="1" dirty="0">
                <a:solidFill>
                  <a:schemeClr val="tx1"/>
                </a:solidFill>
                <a:latin typeface="华文楷体" panose="02010600040101010101" charset="-122"/>
                <a:ea typeface="华文楷体" panose="02010600040101010101" charset="-122"/>
                <a:cs typeface="华文楷体" panose="02010600040101010101" charset="-122"/>
                <a:sym typeface="+mn-ea"/>
              </a:rPr>
              <a:t>信息意识</a:t>
            </a:r>
            <a:r>
              <a:rPr lang="en-US" altLang="zh-CN" sz="2000" b="1" dirty="0">
                <a:solidFill>
                  <a:schemeClr val="tx1"/>
                </a:solidFill>
                <a:latin typeface="华文楷体" panose="02010600040101010101" charset="-122"/>
                <a:ea typeface="华文楷体" panose="02010600040101010101" charset="-122"/>
                <a:cs typeface="华文楷体" panose="02010600040101010101" charset="-122"/>
                <a:sym typeface="+mn-ea"/>
              </a:rPr>
              <a:t>——</a:t>
            </a:r>
            <a:r>
              <a:rPr lang="zh-CN" altLang="en-US" sz="2000" b="1" dirty="0">
                <a:solidFill>
                  <a:schemeClr val="tx1"/>
                </a:solidFill>
                <a:latin typeface="华文楷体" panose="02010600040101010101" charset="-122"/>
                <a:ea typeface="华文楷体" panose="02010600040101010101" charset="-122"/>
                <a:cs typeface="华文楷体" panose="02010600040101010101" charset="-122"/>
                <a:sym typeface="+mn-ea"/>
              </a:rPr>
              <a:t>是指对信息在科学研究与实践以及人们从事的各项活动中的性质、价值及功能等的认识。</a:t>
            </a:r>
            <a:endParaRPr lang="zh-CN" altLang="en-US" sz="2000" b="1" dirty="0">
              <a:solidFill>
                <a:schemeClr val="tx1"/>
              </a:solidFill>
              <a:latin typeface="华文楷体" panose="02010600040101010101" charset="-122"/>
              <a:ea typeface="华文楷体" panose="02010600040101010101" charset="-122"/>
              <a:cs typeface="华文楷体" panose="02010600040101010101"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Bottom)">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slide(fromBottom)">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65" name="Rectangle 21"/>
          <p:cNvSpPr>
            <a:spLocks noChangeArrowheads="1"/>
          </p:cNvSpPr>
          <p:nvPr/>
        </p:nvSpPr>
        <p:spPr bwMode="auto">
          <a:xfrm>
            <a:off x="621030" y="1059815"/>
            <a:ext cx="7911465" cy="3401695"/>
          </a:xfrm>
          <a:prstGeom prst="rect">
            <a:avLst/>
          </a:prstGeom>
          <a:solidFill>
            <a:schemeClr val="bg1">
              <a:lumMod val="95000"/>
              <a:alpha val="50000"/>
            </a:schemeClr>
          </a:solidFill>
          <a:ln>
            <a:noFill/>
          </a:ln>
        </p:spPr>
        <p:txBody>
          <a:bodyPr/>
          <a:lstStyle/>
          <a:p>
            <a:endParaRPr lang="zh-CN" altLang="en-US">
              <a:solidFill>
                <a:prstClr val="black"/>
              </a:solidFill>
            </a:endParaRPr>
          </a:p>
        </p:txBody>
      </p:sp>
      <p:sp>
        <p:nvSpPr>
          <p:cNvPr id="31770" name="Rectangle 26"/>
          <p:cNvSpPr>
            <a:spLocks noChangeArrowheads="1"/>
          </p:cNvSpPr>
          <p:nvPr/>
        </p:nvSpPr>
        <p:spPr bwMode="auto">
          <a:xfrm>
            <a:off x="683260" y="1131570"/>
            <a:ext cx="7629525" cy="30556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pPr indent="457200" fontAlgn="auto">
              <a:lnSpc>
                <a:spcPct val="120000"/>
              </a:lnSpc>
            </a:pPr>
            <a:r>
              <a:rPr lang="en-US" altLang="zh-CN" sz="2000" dirty="0">
                <a:solidFill>
                  <a:srgbClr val="663300"/>
                </a:solidFill>
                <a:latin typeface="华文楷体" panose="02010600040101010101" charset="-122"/>
                <a:ea typeface="华文楷体" panose="02010600040101010101" charset="-122"/>
                <a:cs typeface="华文楷体" panose="02010600040101010101" charset="-122"/>
                <a:sym typeface="+mn-ea"/>
              </a:rPr>
              <a:t>1</a:t>
            </a:r>
            <a:r>
              <a:rPr lang="zh-CN" altLang="en-US" sz="2000" dirty="0">
                <a:solidFill>
                  <a:srgbClr val="663300"/>
                </a:solidFill>
                <a:latin typeface="华文楷体" panose="02010600040101010101" charset="-122"/>
                <a:ea typeface="华文楷体" panose="02010600040101010101" charset="-122"/>
                <a:cs typeface="华文楷体" panose="02010600040101010101" charset="-122"/>
                <a:sym typeface="+mn-ea"/>
              </a:rPr>
              <a:t>、信息的价值意识</a:t>
            </a:r>
            <a:endParaRPr lang="zh-CN" altLang="en-US" sz="2000">
              <a:solidFill>
                <a:srgbClr val="663300"/>
              </a:solidFill>
              <a:latin typeface="华文楷体" panose="02010600040101010101" charset="-122"/>
              <a:ea typeface="华文楷体" panose="02010600040101010101" charset="-122"/>
              <a:cs typeface="华文楷体" panose="02010600040101010101" charset="-122"/>
            </a:endParaRPr>
          </a:p>
          <a:p>
            <a:pPr indent="457200" fontAlgn="auto">
              <a:lnSpc>
                <a:spcPct val="120000"/>
              </a:lnSpc>
            </a:pPr>
            <a:r>
              <a:rPr lang="zh-CN" altLang="en-US" b="1" dirty="0">
                <a:latin typeface="华文楷体" panose="02010600040101010101" charset="-122"/>
                <a:ea typeface="华文楷体" panose="02010600040101010101" charset="-122"/>
                <a:cs typeface="华文楷体" panose="02010600040101010101" charset="-122"/>
                <a:sym typeface="+mn-ea"/>
              </a:rPr>
              <a:t>指信息主体对信息的作用、功能及其在社会中的价值应有充分的认识。即信息价值观的树立。</a:t>
            </a:r>
            <a:endParaRPr lang="zh-CN" altLang="en-US" b="1">
              <a:latin typeface="华文楷体" panose="02010600040101010101" charset="-122"/>
              <a:ea typeface="华文楷体" panose="02010600040101010101" charset="-122"/>
              <a:cs typeface="华文楷体" panose="02010600040101010101" charset="-122"/>
            </a:endParaRPr>
          </a:p>
          <a:p>
            <a:pPr indent="457200" fontAlgn="auto">
              <a:lnSpc>
                <a:spcPct val="120000"/>
              </a:lnSpc>
            </a:pPr>
            <a:endParaRPr lang="en-US" altLang="zh-CN" dirty="0" smtClean="0">
              <a:latin typeface="华文楷体" panose="02010600040101010101" charset="-122"/>
              <a:ea typeface="华文楷体" panose="02010600040101010101" charset="-122"/>
              <a:cs typeface="华文楷体" panose="02010600040101010101" charset="-122"/>
            </a:endParaRPr>
          </a:p>
          <a:p>
            <a:pPr indent="457200" fontAlgn="auto">
              <a:lnSpc>
                <a:spcPct val="120000"/>
              </a:lnSpc>
            </a:pPr>
            <a:r>
              <a:rPr lang="zh-CN" altLang="en-US" b="1" dirty="0">
                <a:latin typeface="华文楷体" panose="02010600040101010101" charset="-122"/>
                <a:ea typeface="华文楷体" panose="02010600040101010101" charset="-122"/>
                <a:cs typeface="华文楷体" panose="02010600040101010101" charset="-122"/>
                <a:sym typeface="+mn-ea"/>
              </a:rPr>
              <a:t>物质、能量和信息是构成客观世界的三大要素。</a:t>
            </a:r>
            <a:endParaRPr lang="en-US" altLang="zh-CN" sz="2000" dirty="0" smtClean="0">
              <a:latin typeface="华文楷体" panose="02010600040101010101" charset="-122"/>
              <a:ea typeface="华文楷体" panose="02010600040101010101" charset="-122"/>
              <a:cs typeface="华文楷体" panose="02010600040101010101" charset="-122"/>
            </a:endParaRPr>
          </a:p>
          <a:p>
            <a:pPr indent="457200" fontAlgn="auto">
              <a:lnSpc>
                <a:spcPct val="120000"/>
              </a:lnSpc>
            </a:pPr>
            <a:endParaRPr lang="en-US" altLang="zh-CN" sz="2000" dirty="0" smtClean="0">
              <a:latin typeface="华文楷体" panose="02010600040101010101" charset="-122"/>
              <a:ea typeface="华文楷体" panose="02010600040101010101" charset="-122"/>
              <a:cs typeface="华文楷体" panose="02010600040101010101" charset="-122"/>
            </a:endParaRPr>
          </a:p>
          <a:p>
            <a:pPr indent="457200" fontAlgn="auto">
              <a:lnSpc>
                <a:spcPct val="120000"/>
              </a:lnSpc>
            </a:pPr>
            <a:r>
              <a:rPr lang="en-US" altLang="zh-CN" sz="2000" dirty="0">
                <a:solidFill>
                  <a:srgbClr val="663300"/>
                </a:solidFill>
                <a:latin typeface="华文楷体" panose="02010600040101010101" charset="-122"/>
                <a:ea typeface="华文楷体" panose="02010600040101010101" charset="-122"/>
                <a:cs typeface="华文楷体" panose="02010600040101010101" charset="-122"/>
                <a:sym typeface="+mn-ea"/>
              </a:rPr>
              <a:t>2</a:t>
            </a:r>
            <a:r>
              <a:rPr lang="zh-CN" altLang="en-US" sz="2000" dirty="0">
                <a:solidFill>
                  <a:srgbClr val="663300"/>
                </a:solidFill>
                <a:latin typeface="华文楷体" panose="02010600040101010101" charset="-122"/>
                <a:ea typeface="华文楷体" panose="02010600040101010101" charset="-122"/>
                <a:cs typeface="华文楷体" panose="02010600040101010101" charset="-122"/>
                <a:sym typeface="+mn-ea"/>
              </a:rPr>
              <a:t>、信息获取与传播意识</a:t>
            </a:r>
            <a:endParaRPr lang="zh-CN" altLang="en-US" sz="2000">
              <a:solidFill>
                <a:srgbClr val="663300"/>
              </a:solidFill>
              <a:latin typeface="华文楷体" panose="02010600040101010101" charset="-122"/>
              <a:ea typeface="华文楷体" panose="02010600040101010101" charset="-122"/>
              <a:cs typeface="华文楷体" panose="02010600040101010101" charset="-122"/>
            </a:endParaRPr>
          </a:p>
          <a:p>
            <a:pPr indent="457200" fontAlgn="auto">
              <a:lnSpc>
                <a:spcPct val="120000"/>
              </a:lnSpc>
            </a:pPr>
            <a:r>
              <a:rPr lang="zh-CN" altLang="en-US" b="1" dirty="0">
                <a:latin typeface="华文楷体" panose="02010600040101010101" charset="-122"/>
                <a:ea typeface="华文楷体" panose="02010600040101010101" charset="-122"/>
                <a:cs typeface="华文楷体" panose="02010600040101010101" charset="-122"/>
                <a:sym typeface="+mn-ea"/>
              </a:rPr>
              <a:t>信息获取意识：指信息主体应具有主动寻求和发现信息的意识。</a:t>
            </a:r>
            <a:endParaRPr lang="zh-CN" altLang="en-US" b="1">
              <a:latin typeface="华文楷体" panose="02010600040101010101" charset="-122"/>
              <a:ea typeface="华文楷体" panose="02010600040101010101" charset="-122"/>
              <a:cs typeface="华文楷体" panose="02010600040101010101" charset="-122"/>
            </a:endParaRPr>
          </a:p>
          <a:p>
            <a:pPr indent="457200" fontAlgn="auto">
              <a:lnSpc>
                <a:spcPct val="120000"/>
              </a:lnSpc>
            </a:pPr>
            <a:r>
              <a:rPr lang="zh-CN" altLang="en-US" b="1" dirty="0">
                <a:latin typeface="华文楷体" panose="02010600040101010101" charset="-122"/>
                <a:ea typeface="华文楷体" panose="02010600040101010101" charset="-122"/>
                <a:cs typeface="华文楷体" panose="02010600040101010101" charset="-122"/>
                <a:sym typeface="+mn-ea"/>
              </a:rPr>
              <a:t>信息传播意识：指将自已创造或获取的信息传播给他人的意识。</a:t>
            </a:r>
            <a:endParaRPr lang="zh-CN" altLang="en-US" b="1">
              <a:latin typeface="华文楷体" panose="02010600040101010101" charset="-122"/>
              <a:ea typeface="华文楷体" panose="02010600040101010101" charset="-122"/>
              <a:cs typeface="华文楷体" panose="02010600040101010101" charset="-122"/>
            </a:endParaRPr>
          </a:p>
          <a:p>
            <a:pPr>
              <a:lnSpc>
                <a:spcPct val="120000"/>
              </a:lnSpc>
            </a:pPr>
            <a:endParaRPr lang="zh-CN" altLang="en-US" dirty="0" smtClean="0">
              <a:latin typeface="华文楷体" panose="02010600040101010101" charset="-122"/>
              <a:ea typeface="华文楷体" panose="02010600040101010101" charset="-122"/>
              <a:cs typeface="华文楷体" panose="02010600040101010101" charset="-122"/>
            </a:endParaRPr>
          </a:p>
        </p:txBody>
      </p:sp>
      <p:sp>
        <p:nvSpPr>
          <p:cNvPr id="22" name="Rectangle 39"/>
          <p:cNvSpPr>
            <a:spLocks noChangeArrowheads="1"/>
          </p:cNvSpPr>
          <p:nvPr/>
        </p:nvSpPr>
        <p:spPr bwMode="auto">
          <a:xfrm>
            <a:off x="798830" y="276860"/>
            <a:ext cx="477837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spcBef>
                <a:spcPct val="50000"/>
              </a:spcBef>
              <a:buClr>
                <a:schemeClr val="bg1"/>
              </a:buClr>
            </a:pPr>
            <a:r>
              <a:rPr lang="zh-CN" altLang="en-US" sz="3200" b="1" dirty="0">
                <a:solidFill>
                  <a:srgbClr val="CC3300"/>
                </a:solidFill>
                <a:effectLst>
                  <a:outerShdw blurRad="38100" dist="38100" dir="2700000">
                    <a:srgbClr val="000000"/>
                  </a:outerShdw>
                </a:effectLst>
                <a:latin typeface="Times New Roman" panose="02020603050405020304" pitchFamily="18" charset="0"/>
                <a:ea typeface="隶书" panose="02010509060101010101" pitchFamily="49" charset="-122"/>
                <a:sym typeface="+mn-ea"/>
              </a:rPr>
              <a:t>信息意识的主要内容：</a:t>
            </a:r>
            <a:endParaRPr lang="en-US" altLang="zh-CN" sz="3200" dirty="0">
              <a:solidFill>
                <a:schemeClr val="bg1">
                  <a:lumMod val="50000"/>
                </a:schemeClr>
              </a:solidFill>
              <a:latin typeface="微软雅黑 Light" panose="020B0502040204020203" pitchFamily="34" charset="-122"/>
              <a:ea typeface="微软雅黑 Light" panose="020B0502040204020203" pitchFamily="34" charset="-122"/>
            </a:endParaRPr>
          </a:p>
        </p:txBody>
      </p:sp>
      <p:pic>
        <p:nvPicPr>
          <p:cNvPr id="4098" name="Picture 2" descr="D:\1稻壳模板\ppt\2016.4\小清新水彩花卉毕业答辩模板\未标题-5.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36971" y="-98774"/>
            <a:ext cx="911574" cy="97199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770"/>
                                        </p:tgtEl>
                                        <p:attrNameLst>
                                          <p:attrName>style.visibility</p:attrName>
                                        </p:attrNameLst>
                                      </p:cBhvr>
                                      <p:to>
                                        <p:strVal val="visible"/>
                                      </p:to>
                                    </p:set>
                                    <p:animEffect transition="in" filter="fade">
                                      <p:cBhvr>
                                        <p:cTn id="7" dur="2000"/>
                                        <p:tgtEl>
                                          <p:spTgt spid="317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70" grpId="0" bldLvl="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65" name="Rectangle 21"/>
          <p:cNvSpPr>
            <a:spLocks noChangeArrowheads="1"/>
          </p:cNvSpPr>
          <p:nvPr/>
        </p:nvSpPr>
        <p:spPr bwMode="auto">
          <a:xfrm>
            <a:off x="678815" y="1059815"/>
            <a:ext cx="7853680" cy="2620645"/>
          </a:xfrm>
          <a:prstGeom prst="rect">
            <a:avLst/>
          </a:prstGeom>
          <a:solidFill>
            <a:schemeClr val="bg1">
              <a:lumMod val="95000"/>
              <a:alpha val="50000"/>
            </a:schemeClr>
          </a:solidFill>
          <a:ln>
            <a:noFill/>
          </a:ln>
        </p:spPr>
        <p:txBody>
          <a:bodyPr/>
          <a:lstStyle/>
          <a:p>
            <a:endParaRPr lang="zh-CN" altLang="en-US">
              <a:solidFill>
                <a:prstClr val="black"/>
              </a:solidFill>
            </a:endParaRPr>
          </a:p>
        </p:txBody>
      </p:sp>
      <p:sp>
        <p:nvSpPr>
          <p:cNvPr id="31770" name="Rectangle 26"/>
          <p:cNvSpPr>
            <a:spLocks noChangeArrowheads="1"/>
          </p:cNvSpPr>
          <p:nvPr/>
        </p:nvSpPr>
        <p:spPr bwMode="auto">
          <a:xfrm>
            <a:off x="755650" y="1131570"/>
            <a:ext cx="7629525" cy="25977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pPr indent="457200" fontAlgn="auto">
              <a:lnSpc>
                <a:spcPct val="120000"/>
              </a:lnSpc>
            </a:pPr>
            <a:r>
              <a:rPr lang="en-US" altLang="zh-CN" sz="2000" dirty="0">
                <a:solidFill>
                  <a:srgbClr val="663300"/>
                </a:solidFill>
                <a:latin typeface="华文楷体" panose="02010600040101010101" charset="-122"/>
                <a:ea typeface="华文楷体" panose="02010600040101010101" charset="-122"/>
                <a:cs typeface="华文楷体" panose="02010600040101010101" charset="-122"/>
                <a:sym typeface="+mn-ea"/>
              </a:rPr>
              <a:t>3</a:t>
            </a:r>
            <a:r>
              <a:rPr lang="zh-CN" altLang="en-US" sz="2000" dirty="0">
                <a:solidFill>
                  <a:srgbClr val="663300"/>
                </a:solidFill>
                <a:latin typeface="华文楷体" panose="02010600040101010101" charset="-122"/>
                <a:ea typeface="华文楷体" panose="02010600040101010101" charset="-122"/>
                <a:cs typeface="华文楷体" panose="02010600040101010101" charset="-122"/>
                <a:sym typeface="+mn-ea"/>
              </a:rPr>
              <a:t>、信息保密意识</a:t>
            </a:r>
            <a:endParaRPr lang="zh-CN" altLang="en-US" sz="2000">
              <a:solidFill>
                <a:srgbClr val="663300"/>
              </a:solidFill>
              <a:latin typeface="华文楷体" panose="02010600040101010101" charset="-122"/>
              <a:ea typeface="华文楷体" panose="02010600040101010101" charset="-122"/>
              <a:cs typeface="华文楷体" panose="02010600040101010101" charset="-122"/>
            </a:endParaRPr>
          </a:p>
          <a:p>
            <a:pPr indent="457200" fontAlgn="auto">
              <a:lnSpc>
                <a:spcPct val="120000"/>
              </a:lnSpc>
            </a:pPr>
            <a:r>
              <a:rPr lang="zh-CN" altLang="en-US" b="1" dirty="0">
                <a:latin typeface="华文楷体" panose="02010600040101010101" charset="-122"/>
                <a:ea typeface="华文楷体" panose="02010600040101010101" charset="-122"/>
                <a:cs typeface="华文楷体" panose="02010600040101010101" charset="-122"/>
                <a:sym typeface="+mn-ea"/>
              </a:rPr>
              <a:t>某些特定信息需要某种程度的保密，如国家政治、经济、军事密秘；尖端科技成果；个人隐私等</a:t>
            </a:r>
            <a:endParaRPr lang="zh-CN" altLang="en-US" b="1">
              <a:latin typeface="华文楷体" panose="02010600040101010101" charset="-122"/>
              <a:ea typeface="华文楷体" panose="02010600040101010101" charset="-122"/>
              <a:cs typeface="华文楷体" panose="02010600040101010101" charset="-122"/>
            </a:endParaRPr>
          </a:p>
          <a:p>
            <a:pPr indent="457200" fontAlgn="auto">
              <a:lnSpc>
                <a:spcPct val="120000"/>
              </a:lnSpc>
            </a:pPr>
            <a:endParaRPr lang="en-US" altLang="zh-CN" sz="2000" dirty="0" smtClean="0">
              <a:latin typeface="华文楷体" panose="02010600040101010101" charset="-122"/>
              <a:ea typeface="华文楷体" panose="02010600040101010101" charset="-122"/>
              <a:cs typeface="华文楷体" panose="02010600040101010101" charset="-122"/>
            </a:endParaRPr>
          </a:p>
          <a:p>
            <a:pPr indent="457200" fontAlgn="auto">
              <a:lnSpc>
                <a:spcPct val="120000"/>
              </a:lnSpc>
            </a:pPr>
            <a:r>
              <a:rPr lang="en-US" altLang="zh-CN" sz="2000" dirty="0">
                <a:solidFill>
                  <a:srgbClr val="663300"/>
                </a:solidFill>
                <a:latin typeface="华文楷体" panose="02010600040101010101" charset="-122"/>
                <a:ea typeface="华文楷体" panose="02010600040101010101" charset="-122"/>
                <a:cs typeface="华文楷体" panose="02010600040101010101" charset="-122"/>
                <a:sym typeface="+mn-ea"/>
              </a:rPr>
              <a:t>4</a:t>
            </a:r>
            <a:r>
              <a:rPr lang="zh-CN" altLang="en-US" sz="2000" dirty="0">
                <a:solidFill>
                  <a:srgbClr val="663300"/>
                </a:solidFill>
                <a:latin typeface="华文楷体" panose="02010600040101010101" charset="-122"/>
                <a:ea typeface="华文楷体" panose="02010600040101010101" charset="-122"/>
                <a:cs typeface="华文楷体" panose="02010600040101010101" charset="-122"/>
                <a:sym typeface="+mn-ea"/>
              </a:rPr>
              <a:t>、信息守法意识</a:t>
            </a:r>
            <a:endParaRPr lang="zh-CN" altLang="en-US" sz="2000" dirty="0">
              <a:solidFill>
                <a:srgbClr val="663300"/>
              </a:solidFill>
              <a:latin typeface="华文楷体" panose="02010600040101010101" charset="-122"/>
              <a:ea typeface="华文楷体" panose="02010600040101010101" charset="-122"/>
              <a:cs typeface="华文楷体" panose="02010600040101010101" charset="-122"/>
              <a:sym typeface="+mn-ea"/>
            </a:endParaRPr>
          </a:p>
          <a:p>
            <a:pPr indent="457200" fontAlgn="auto">
              <a:lnSpc>
                <a:spcPct val="120000"/>
              </a:lnSpc>
            </a:pPr>
            <a:r>
              <a:rPr lang="zh-CN" altLang="en-US" b="1" dirty="0">
                <a:latin typeface="华文楷体" panose="02010600040101010101" charset="-122"/>
                <a:ea typeface="华文楷体" panose="02010600040101010101" charset="-122"/>
                <a:cs typeface="华文楷体" panose="02010600040101010101" charset="-122"/>
                <a:sym typeface="+mn-ea"/>
              </a:rPr>
              <a:t>信息内容的任意散播，有时不仅是道德问题而且还可能涉及法律问题。</a:t>
            </a:r>
            <a:endParaRPr lang="zh-CN" altLang="en-US" b="1">
              <a:latin typeface="华文楷体" panose="02010600040101010101" charset="-122"/>
              <a:ea typeface="华文楷体" panose="02010600040101010101" charset="-122"/>
              <a:cs typeface="华文楷体" panose="02010600040101010101" charset="-122"/>
            </a:endParaRPr>
          </a:p>
          <a:p>
            <a:pPr>
              <a:lnSpc>
                <a:spcPct val="120000"/>
              </a:lnSpc>
            </a:pPr>
            <a:endParaRPr lang="zh-CN" altLang="en-US" dirty="0" smtClean="0">
              <a:latin typeface="华文楷体" panose="02010600040101010101" charset="-122"/>
              <a:ea typeface="华文楷体" panose="02010600040101010101" charset="-122"/>
              <a:cs typeface="华文楷体" panose="02010600040101010101" charset="-122"/>
            </a:endParaRPr>
          </a:p>
        </p:txBody>
      </p:sp>
      <p:sp>
        <p:nvSpPr>
          <p:cNvPr id="22" name="Rectangle 39"/>
          <p:cNvSpPr>
            <a:spLocks noChangeArrowheads="1"/>
          </p:cNvSpPr>
          <p:nvPr/>
        </p:nvSpPr>
        <p:spPr bwMode="auto">
          <a:xfrm>
            <a:off x="798830" y="276860"/>
            <a:ext cx="477837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spcBef>
                <a:spcPct val="50000"/>
              </a:spcBef>
              <a:buClr>
                <a:schemeClr val="bg1"/>
              </a:buClr>
            </a:pPr>
            <a:r>
              <a:rPr lang="zh-CN" altLang="en-US" sz="3200" b="1" dirty="0">
                <a:solidFill>
                  <a:srgbClr val="CC3300"/>
                </a:solidFill>
                <a:effectLst>
                  <a:outerShdw blurRad="38100" dist="38100" dir="2700000">
                    <a:srgbClr val="000000"/>
                  </a:outerShdw>
                </a:effectLst>
                <a:latin typeface="Times New Roman" panose="02020603050405020304" pitchFamily="18" charset="0"/>
                <a:ea typeface="隶书" panose="02010509060101010101" pitchFamily="49" charset="-122"/>
                <a:sym typeface="+mn-ea"/>
              </a:rPr>
              <a:t>信息意识的主要内容：</a:t>
            </a:r>
            <a:endParaRPr lang="en-US" altLang="zh-CN" sz="3200" dirty="0">
              <a:solidFill>
                <a:schemeClr val="bg1">
                  <a:lumMod val="50000"/>
                </a:schemeClr>
              </a:solidFill>
              <a:latin typeface="微软雅黑 Light" panose="020B0502040204020203" pitchFamily="34" charset="-122"/>
              <a:ea typeface="微软雅黑 Light" panose="020B0502040204020203" pitchFamily="34" charset="-122"/>
            </a:endParaRPr>
          </a:p>
        </p:txBody>
      </p:sp>
      <p:pic>
        <p:nvPicPr>
          <p:cNvPr id="4098" name="Picture 2" descr="D:\1稻壳模板\ppt\2016.4\小清新水彩花卉毕业答辩模板\未标题-5.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36971" y="-98774"/>
            <a:ext cx="911574" cy="97199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770"/>
                                        </p:tgtEl>
                                        <p:attrNameLst>
                                          <p:attrName>style.visibility</p:attrName>
                                        </p:attrNameLst>
                                      </p:cBhvr>
                                      <p:to>
                                        <p:strVal val="visible"/>
                                      </p:to>
                                    </p:set>
                                    <p:animEffect transition="in" filter="fade">
                                      <p:cBhvr>
                                        <p:cTn id="7" dur="2000"/>
                                        <p:tgtEl>
                                          <p:spTgt spid="317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70" grpId="0" bldLvl="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65" name="Rectangle 21"/>
          <p:cNvSpPr>
            <a:spLocks noChangeArrowheads="1"/>
          </p:cNvSpPr>
          <p:nvPr/>
        </p:nvSpPr>
        <p:spPr bwMode="auto">
          <a:xfrm>
            <a:off x="621030" y="1059815"/>
            <a:ext cx="7911465" cy="3401695"/>
          </a:xfrm>
          <a:prstGeom prst="rect">
            <a:avLst/>
          </a:prstGeom>
          <a:solidFill>
            <a:schemeClr val="bg1">
              <a:lumMod val="95000"/>
              <a:alpha val="50000"/>
            </a:schemeClr>
          </a:solidFill>
          <a:ln>
            <a:noFill/>
          </a:ln>
        </p:spPr>
        <p:txBody>
          <a:bodyPr/>
          <a:lstStyle/>
          <a:p>
            <a:endParaRPr lang="zh-CN" altLang="en-US">
              <a:solidFill>
                <a:prstClr val="black"/>
              </a:solidFill>
            </a:endParaRPr>
          </a:p>
        </p:txBody>
      </p:sp>
      <p:sp>
        <p:nvSpPr>
          <p:cNvPr id="31770" name="Rectangle 26"/>
          <p:cNvSpPr>
            <a:spLocks noChangeArrowheads="1"/>
          </p:cNvSpPr>
          <p:nvPr/>
        </p:nvSpPr>
        <p:spPr bwMode="auto">
          <a:xfrm>
            <a:off x="683260" y="1131570"/>
            <a:ext cx="7629525" cy="30556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pPr indent="457200" fontAlgn="auto">
              <a:lnSpc>
                <a:spcPct val="120000"/>
              </a:lnSpc>
            </a:pPr>
            <a:r>
              <a:rPr lang="en-US" altLang="zh-CN" sz="2000" dirty="0">
                <a:solidFill>
                  <a:srgbClr val="663300"/>
                </a:solidFill>
                <a:latin typeface="华文楷体" panose="02010600040101010101" charset="-122"/>
                <a:ea typeface="华文楷体" panose="02010600040101010101" charset="-122"/>
                <a:cs typeface="华文楷体" panose="02010600040101010101" charset="-122"/>
                <a:sym typeface="+mn-ea"/>
              </a:rPr>
              <a:t>5</a:t>
            </a:r>
            <a:r>
              <a:rPr lang="zh-CN" altLang="en-US" sz="2000" dirty="0">
                <a:solidFill>
                  <a:srgbClr val="663300"/>
                </a:solidFill>
                <a:latin typeface="华文楷体" panose="02010600040101010101" charset="-122"/>
                <a:ea typeface="华文楷体" panose="02010600040101010101" charset="-122"/>
                <a:cs typeface="华文楷体" panose="02010600040101010101" charset="-122"/>
                <a:sym typeface="+mn-ea"/>
              </a:rPr>
              <a:t>、信息安全意识</a:t>
            </a:r>
            <a:endParaRPr lang="zh-CN" altLang="en-US" sz="2000" dirty="0">
              <a:solidFill>
                <a:srgbClr val="663300"/>
              </a:solidFill>
              <a:latin typeface="华文楷体" panose="02010600040101010101" charset="-122"/>
              <a:ea typeface="华文楷体" panose="02010600040101010101" charset="-122"/>
              <a:cs typeface="华文楷体" panose="02010600040101010101" charset="-122"/>
            </a:endParaRPr>
          </a:p>
          <a:p>
            <a:pPr indent="457200" fontAlgn="auto">
              <a:lnSpc>
                <a:spcPct val="120000"/>
              </a:lnSpc>
            </a:pPr>
            <a:r>
              <a:rPr lang="zh-CN" altLang="en-US" b="1" dirty="0">
                <a:latin typeface="华文楷体" panose="02010600040101010101" charset="-122"/>
                <a:ea typeface="华文楷体" panose="02010600040101010101" charset="-122"/>
                <a:cs typeface="华文楷体" panose="02010600040101010101" charset="-122"/>
                <a:sym typeface="+mn-ea"/>
              </a:rPr>
              <a:t>防止有用的信息泄露、丢失或被更改的意识。</a:t>
            </a:r>
            <a:endParaRPr lang="zh-CN" altLang="en-US" b="1">
              <a:latin typeface="华文楷体" panose="02010600040101010101" charset="-122"/>
              <a:ea typeface="华文楷体" panose="02010600040101010101" charset="-122"/>
              <a:cs typeface="华文楷体" panose="02010600040101010101" charset="-122"/>
            </a:endParaRPr>
          </a:p>
          <a:p>
            <a:pPr indent="457200" fontAlgn="auto">
              <a:lnSpc>
                <a:spcPct val="120000"/>
              </a:lnSpc>
            </a:pPr>
            <a:endParaRPr lang="en-US" altLang="zh-CN" dirty="0" smtClean="0">
              <a:latin typeface="华文楷体" panose="02010600040101010101" charset="-122"/>
              <a:ea typeface="华文楷体" panose="02010600040101010101" charset="-122"/>
              <a:cs typeface="华文楷体" panose="02010600040101010101" charset="-122"/>
            </a:endParaRPr>
          </a:p>
          <a:p>
            <a:pPr indent="457200" fontAlgn="auto">
              <a:lnSpc>
                <a:spcPct val="120000"/>
              </a:lnSpc>
            </a:pPr>
            <a:r>
              <a:rPr lang="zh-CN" altLang="en-US" b="1" dirty="0">
                <a:latin typeface="华文楷体" panose="02010600040101010101" charset="-122"/>
                <a:ea typeface="华文楷体" panose="02010600040101010101" charset="-122"/>
                <a:cs typeface="华文楷体" panose="02010600040101010101" charset="-122"/>
                <a:sym typeface="+mn-ea"/>
              </a:rPr>
              <a:t>如保管好个人的存折密码、上机密码等；对重要的信息应当备份；保护与自已相关的信息系统的安全，防止他人破坏。</a:t>
            </a:r>
            <a:endParaRPr lang="zh-CN" altLang="en-US" b="1">
              <a:latin typeface="华文楷体" panose="02010600040101010101" charset="-122"/>
              <a:ea typeface="华文楷体" panose="02010600040101010101" charset="-122"/>
              <a:cs typeface="华文楷体" panose="02010600040101010101" charset="-122"/>
            </a:endParaRPr>
          </a:p>
          <a:p>
            <a:pPr indent="457200" fontAlgn="auto">
              <a:lnSpc>
                <a:spcPct val="120000"/>
              </a:lnSpc>
            </a:pPr>
            <a:endParaRPr lang="en-US" altLang="zh-CN" sz="2000" dirty="0" smtClean="0">
              <a:latin typeface="华文楷体" panose="02010600040101010101" charset="-122"/>
              <a:ea typeface="华文楷体" panose="02010600040101010101" charset="-122"/>
              <a:cs typeface="华文楷体" panose="02010600040101010101" charset="-122"/>
            </a:endParaRPr>
          </a:p>
          <a:p>
            <a:pPr indent="457200" fontAlgn="auto">
              <a:lnSpc>
                <a:spcPct val="120000"/>
              </a:lnSpc>
            </a:pPr>
            <a:r>
              <a:rPr lang="en-US" altLang="zh-CN" sz="2000" dirty="0">
                <a:solidFill>
                  <a:srgbClr val="663300"/>
                </a:solidFill>
                <a:latin typeface="华文楷体" panose="02010600040101010101" charset="-122"/>
                <a:ea typeface="华文楷体" panose="02010600040101010101" charset="-122"/>
                <a:cs typeface="华文楷体" panose="02010600040101010101" charset="-122"/>
                <a:sym typeface="+mn-ea"/>
              </a:rPr>
              <a:t>6</a:t>
            </a:r>
            <a:r>
              <a:rPr lang="zh-CN" altLang="en-US" sz="2000" dirty="0">
                <a:solidFill>
                  <a:srgbClr val="663300"/>
                </a:solidFill>
                <a:latin typeface="华文楷体" panose="02010600040101010101" charset="-122"/>
                <a:ea typeface="华文楷体" panose="02010600040101010101" charset="-122"/>
                <a:cs typeface="华文楷体" panose="02010600040101010101" charset="-122"/>
                <a:sym typeface="+mn-ea"/>
              </a:rPr>
              <a:t>、信息动态变化意识</a:t>
            </a:r>
            <a:endParaRPr lang="zh-CN" altLang="en-US" sz="2000" dirty="0">
              <a:solidFill>
                <a:srgbClr val="663300"/>
              </a:solidFill>
              <a:latin typeface="华文楷体" panose="02010600040101010101" charset="-122"/>
              <a:ea typeface="华文楷体" panose="02010600040101010101" charset="-122"/>
              <a:cs typeface="华文楷体" panose="02010600040101010101" charset="-122"/>
              <a:sym typeface="+mn-ea"/>
            </a:endParaRPr>
          </a:p>
          <a:p>
            <a:pPr indent="457200" fontAlgn="auto">
              <a:lnSpc>
                <a:spcPct val="120000"/>
              </a:lnSpc>
            </a:pPr>
            <a:r>
              <a:rPr lang="zh-CN" altLang="en-US" b="1" dirty="0">
                <a:latin typeface="华文楷体" panose="02010600040101010101" charset="-122"/>
                <a:ea typeface="华文楷体" panose="02010600040101010101" charset="-122"/>
                <a:cs typeface="华文楷体" panose="02010600040101010101" charset="-122"/>
                <a:sym typeface="+mn-ea"/>
              </a:rPr>
              <a:t>信息的价值不是一成不变的，旧的信息会不断地被新的信息所取代和超越。</a:t>
            </a:r>
            <a:endParaRPr lang="zh-CN" altLang="en-US" b="1">
              <a:latin typeface="华文楷体" panose="02010600040101010101" charset="-122"/>
              <a:ea typeface="华文楷体" panose="02010600040101010101" charset="-122"/>
              <a:cs typeface="华文楷体" panose="02010600040101010101" charset="-122"/>
            </a:endParaRPr>
          </a:p>
          <a:p>
            <a:pPr indent="457200" fontAlgn="auto">
              <a:lnSpc>
                <a:spcPct val="120000"/>
              </a:lnSpc>
            </a:pPr>
            <a:endParaRPr lang="zh-CN" altLang="en-US" dirty="0" smtClean="0">
              <a:latin typeface="华文楷体" panose="02010600040101010101" charset="-122"/>
              <a:ea typeface="华文楷体" panose="02010600040101010101" charset="-122"/>
              <a:cs typeface="华文楷体" panose="02010600040101010101" charset="-122"/>
            </a:endParaRPr>
          </a:p>
        </p:txBody>
      </p:sp>
      <p:sp>
        <p:nvSpPr>
          <p:cNvPr id="22" name="Rectangle 39"/>
          <p:cNvSpPr>
            <a:spLocks noChangeArrowheads="1"/>
          </p:cNvSpPr>
          <p:nvPr/>
        </p:nvSpPr>
        <p:spPr bwMode="auto">
          <a:xfrm>
            <a:off x="798830" y="276860"/>
            <a:ext cx="477837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spcBef>
                <a:spcPct val="50000"/>
              </a:spcBef>
              <a:buClr>
                <a:schemeClr val="bg1"/>
              </a:buClr>
            </a:pPr>
            <a:r>
              <a:rPr lang="zh-CN" altLang="en-US" sz="3200" b="1" dirty="0">
                <a:solidFill>
                  <a:srgbClr val="CC3300"/>
                </a:solidFill>
                <a:effectLst>
                  <a:outerShdw blurRad="38100" dist="38100" dir="2700000">
                    <a:srgbClr val="000000"/>
                  </a:outerShdw>
                </a:effectLst>
                <a:latin typeface="Times New Roman" panose="02020603050405020304" pitchFamily="18" charset="0"/>
                <a:ea typeface="隶书" panose="02010509060101010101" pitchFamily="49" charset="-122"/>
                <a:sym typeface="+mn-ea"/>
              </a:rPr>
              <a:t>信息意识的主要内容：</a:t>
            </a:r>
            <a:endParaRPr lang="en-US" altLang="zh-CN" sz="3200" dirty="0">
              <a:solidFill>
                <a:schemeClr val="bg1">
                  <a:lumMod val="50000"/>
                </a:schemeClr>
              </a:solidFill>
              <a:latin typeface="微软雅黑 Light" panose="020B0502040204020203" pitchFamily="34" charset="-122"/>
              <a:ea typeface="微软雅黑 Light" panose="020B0502040204020203" pitchFamily="34" charset="-122"/>
            </a:endParaRPr>
          </a:p>
        </p:txBody>
      </p:sp>
      <p:pic>
        <p:nvPicPr>
          <p:cNvPr id="4098" name="Picture 2" descr="D:\1稻壳模板\ppt\2016.4\小清新水彩花卉毕业答辩模板\未标题-5.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36971" y="-98774"/>
            <a:ext cx="911574" cy="97199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770"/>
                                        </p:tgtEl>
                                        <p:attrNameLst>
                                          <p:attrName>style.visibility</p:attrName>
                                        </p:attrNameLst>
                                      </p:cBhvr>
                                      <p:to>
                                        <p:strVal val="visible"/>
                                      </p:to>
                                    </p:set>
                                    <p:animEffect transition="in" filter="fade">
                                      <p:cBhvr>
                                        <p:cTn id="7" dur="2000"/>
                                        <p:tgtEl>
                                          <p:spTgt spid="317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70" grpId="0" bldLvl="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65" name="Rectangle 21"/>
          <p:cNvSpPr>
            <a:spLocks noChangeArrowheads="1"/>
          </p:cNvSpPr>
          <p:nvPr/>
        </p:nvSpPr>
        <p:spPr bwMode="auto">
          <a:xfrm>
            <a:off x="621030" y="1059815"/>
            <a:ext cx="7911465" cy="3401695"/>
          </a:xfrm>
          <a:prstGeom prst="rect">
            <a:avLst/>
          </a:prstGeom>
          <a:solidFill>
            <a:schemeClr val="bg1">
              <a:lumMod val="95000"/>
              <a:alpha val="50000"/>
            </a:schemeClr>
          </a:solidFill>
          <a:ln>
            <a:noFill/>
          </a:ln>
        </p:spPr>
        <p:txBody>
          <a:bodyPr/>
          <a:lstStyle/>
          <a:p>
            <a:endParaRPr lang="zh-CN" altLang="en-US">
              <a:solidFill>
                <a:prstClr val="black"/>
              </a:solidFill>
            </a:endParaRPr>
          </a:p>
        </p:txBody>
      </p:sp>
      <p:sp>
        <p:nvSpPr>
          <p:cNvPr id="31770" name="Rectangle 26"/>
          <p:cNvSpPr>
            <a:spLocks noChangeArrowheads="1"/>
          </p:cNvSpPr>
          <p:nvPr/>
        </p:nvSpPr>
        <p:spPr bwMode="auto">
          <a:xfrm>
            <a:off x="683260" y="1131570"/>
            <a:ext cx="7629525" cy="30556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pPr indent="457200" fontAlgn="auto">
              <a:lnSpc>
                <a:spcPct val="120000"/>
              </a:lnSpc>
            </a:pPr>
            <a:r>
              <a:rPr lang="en-US" altLang="zh-CN" sz="2000" dirty="0">
                <a:solidFill>
                  <a:srgbClr val="663300"/>
                </a:solidFill>
                <a:latin typeface="华文楷体" panose="02010600040101010101" charset="-122"/>
                <a:ea typeface="华文楷体" panose="02010600040101010101" charset="-122"/>
                <a:cs typeface="华文楷体" panose="02010600040101010101" charset="-122"/>
                <a:sym typeface="+mn-ea"/>
              </a:rPr>
              <a:t>7</a:t>
            </a:r>
            <a:r>
              <a:rPr lang="zh-CN" altLang="en-US" sz="2000" dirty="0">
                <a:solidFill>
                  <a:srgbClr val="663300"/>
                </a:solidFill>
                <a:latin typeface="华文楷体" panose="02010600040101010101" charset="-122"/>
                <a:ea typeface="华文楷体" panose="02010600040101010101" charset="-122"/>
                <a:cs typeface="华文楷体" panose="02010600040101010101" charset="-122"/>
                <a:sym typeface="+mn-ea"/>
              </a:rPr>
              <a:t>、信息的经济意识</a:t>
            </a:r>
            <a:endParaRPr lang="zh-CN" altLang="en-US" sz="2000">
              <a:solidFill>
                <a:srgbClr val="663300"/>
              </a:solidFill>
              <a:latin typeface="华文楷体" panose="02010600040101010101" charset="-122"/>
              <a:ea typeface="华文楷体" panose="02010600040101010101" charset="-122"/>
              <a:cs typeface="华文楷体" panose="02010600040101010101" charset="-122"/>
            </a:endParaRPr>
          </a:p>
          <a:p>
            <a:pPr indent="457200" fontAlgn="auto">
              <a:lnSpc>
                <a:spcPct val="120000"/>
              </a:lnSpc>
            </a:pPr>
            <a:r>
              <a:rPr lang="zh-CN" altLang="en-US" b="1" dirty="0">
                <a:latin typeface="华文楷体" panose="02010600040101010101" charset="-122"/>
                <a:ea typeface="华文楷体" panose="02010600040101010101" charset="-122"/>
                <a:cs typeface="华文楷体" panose="02010600040101010101" charset="-122"/>
                <a:sym typeface="+mn-ea"/>
              </a:rPr>
              <a:t>信息是商品，可以用货币去购买信息，通过销售信息可以获取利润。</a:t>
            </a:r>
            <a:endParaRPr lang="zh-CN" altLang="en-US" b="1">
              <a:latin typeface="华文楷体" panose="02010600040101010101" charset="-122"/>
              <a:ea typeface="华文楷体" panose="02010600040101010101" charset="-122"/>
              <a:cs typeface="华文楷体" panose="02010600040101010101" charset="-122"/>
            </a:endParaRPr>
          </a:p>
          <a:p>
            <a:pPr indent="457200" fontAlgn="auto">
              <a:lnSpc>
                <a:spcPct val="120000"/>
              </a:lnSpc>
            </a:pPr>
            <a:endParaRPr lang="en-US" altLang="zh-CN" dirty="0" smtClean="0">
              <a:latin typeface="华文楷体" panose="02010600040101010101" charset="-122"/>
              <a:ea typeface="华文楷体" panose="02010600040101010101" charset="-122"/>
              <a:cs typeface="华文楷体" panose="02010600040101010101" charset="-122"/>
            </a:endParaRPr>
          </a:p>
          <a:p>
            <a:pPr indent="457200" fontAlgn="auto">
              <a:lnSpc>
                <a:spcPct val="120000"/>
              </a:lnSpc>
            </a:pPr>
            <a:r>
              <a:rPr lang="zh-CN" altLang="en-US" b="1" dirty="0">
                <a:latin typeface="华文楷体" panose="02010600040101010101" charset="-122"/>
                <a:ea typeface="华文楷体" panose="02010600040101010101" charset="-122"/>
                <a:cs typeface="华文楷体" panose="02010600040101010101" charset="-122"/>
                <a:sym typeface="+mn-ea"/>
              </a:rPr>
              <a:t>信息的经济</a:t>
            </a:r>
            <a:r>
              <a:rPr lang="zh-CN" altLang="en-US" b="1" dirty="0">
                <a:latin typeface="华文楷体" panose="02010600040101010101" charset="-122"/>
                <a:ea typeface="华文楷体" panose="02010600040101010101" charset="-122"/>
                <a:cs typeface="华文楷体" panose="02010600040101010101" charset="-122"/>
                <a:sym typeface="+mn-ea"/>
              </a:rPr>
              <a:t>意识包含三方面的内容：一、信息是可以卖的；二、信息是可以买的；三、存在专门的信息服务企业从事信息买卖服务</a:t>
            </a:r>
            <a:endParaRPr lang="zh-CN" altLang="en-US" b="1">
              <a:latin typeface="华文楷体" panose="02010600040101010101" charset="-122"/>
              <a:ea typeface="华文楷体" panose="02010600040101010101" charset="-122"/>
              <a:cs typeface="华文楷体" panose="02010600040101010101" charset="-122"/>
            </a:endParaRPr>
          </a:p>
          <a:p>
            <a:pPr indent="457200" fontAlgn="auto">
              <a:lnSpc>
                <a:spcPct val="120000"/>
              </a:lnSpc>
            </a:pPr>
            <a:endParaRPr lang="en-US" altLang="zh-CN" sz="2000" dirty="0" smtClean="0">
              <a:latin typeface="华文楷体" panose="02010600040101010101" charset="-122"/>
              <a:ea typeface="华文楷体" panose="02010600040101010101" charset="-122"/>
              <a:cs typeface="华文楷体" panose="02010600040101010101" charset="-122"/>
            </a:endParaRPr>
          </a:p>
          <a:p>
            <a:pPr indent="457200" fontAlgn="auto">
              <a:lnSpc>
                <a:spcPct val="120000"/>
              </a:lnSpc>
            </a:pPr>
            <a:r>
              <a:rPr lang="en-US" altLang="zh-CN" sz="2000" dirty="0">
                <a:solidFill>
                  <a:srgbClr val="663300"/>
                </a:solidFill>
                <a:latin typeface="华文楷体" panose="02010600040101010101" charset="-122"/>
                <a:ea typeface="华文楷体" panose="02010600040101010101" charset="-122"/>
                <a:cs typeface="华文楷体" panose="02010600040101010101" charset="-122"/>
                <a:sym typeface="+mn-ea"/>
              </a:rPr>
              <a:t>8</a:t>
            </a:r>
            <a:r>
              <a:rPr lang="zh-CN" altLang="en-US" sz="2000" dirty="0">
                <a:solidFill>
                  <a:srgbClr val="663300"/>
                </a:solidFill>
                <a:latin typeface="华文楷体" panose="02010600040101010101" charset="-122"/>
                <a:ea typeface="华文楷体" panose="02010600040101010101" charset="-122"/>
                <a:cs typeface="华文楷体" panose="02010600040101010101" charset="-122"/>
                <a:sym typeface="+mn-ea"/>
              </a:rPr>
              <a:t>、信息污染意识</a:t>
            </a:r>
            <a:endParaRPr lang="zh-CN" altLang="en-US" sz="2000" dirty="0">
              <a:solidFill>
                <a:srgbClr val="663300"/>
              </a:solidFill>
              <a:latin typeface="华文楷体" panose="02010600040101010101" charset="-122"/>
              <a:ea typeface="华文楷体" panose="02010600040101010101" charset="-122"/>
              <a:cs typeface="华文楷体" panose="02010600040101010101" charset="-122"/>
              <a:sym typeface="+mn-ea"/>
            </a:endParaRPr>
          </a:p>
          <a:p>
            <a:pPr indent="457200" fontAlgn="auto">
              <a:lnSpc>
                <a:spcPct val="120000"/>
              </a:lnSpc>
            </a:pPr>
            <a:r>
              <a:rPr lang="zh-CN" altLang="en-US" b="1" dirty="0">
                <a:latin typeface="华文楷体" panose="02010600040101010101" charset="-122"/>
                <a:ea typeface="华文楷体" panose="02010600040101010101" charset="-122"/>
                <a:cs typeface="华文楷体" panose="02010600040101010101" charset="-122"/>
                <a:sym typeface="+mn-ea"/>
              </a:rPr>
              <a:t>信息在传播的过程中存在着错误的、虚假的、过时的、没有价值的信息。</a:t>
            </a:r>
            <a:endParaRPr lang="zh-CN" altLang="en-US" sz="2000" b="1">
              <a:latin typeface="华文楷体" panose="02010600040101010101" charset="-122"/>
              <a:ea typeface="华文楷体" panose="02010600040101010101" charset="-122"/>
              <a:cs typeface="华文楷体" panose="02010600040101010101" charset="-122"/>
            </a:endParaRPr>
          </a:p>
          <a:p>
            <a:pPr>
              <a:lnSpc>
                <a:spcPct val="120000"/>
              </a:lnSpc>
            </a:pPr>
            <a:endParaRPr lang="zh-CN" altLang="en-US" sz="2000" dirty="0" smtClean="0">
              <a:latin typeface="华文楷体" panose="02010600040101010101" charset="-122"/>
              <a:ea typeface="华文楷体" panose="02010600040101010101" charset="-122"/>
              <a:cs typeface="华文楷体" panose="02010600040101010101" charset="-122"/>
            </a:endParaRPr>
          </a:p>
        </p:txBody>
      </p:sp>
      <p:sp>
        <p:nvSpPr>
          <p:cNvPr id="22" name="Rectangle 39"/>
          <p:cNvSpPr>
            <a:spLocks noChangeArrowheads="1"/>
          </p:cNvSpPr>
          <p:nvPr/>
        </p:nvSpPr>
        <p:spPr bwMode="auto">
          <a:xfrm>
            <a:off x="798830" y="276860"/>
            <a:ext cx="477837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spcBef>
                <a:spcPct val="50000"/>
              </a:spcBef>
              <a:buClr>
                <a:schemeClr val="bg1"/>
              </a:buClr>
            </a:pPr>
            <a:r>
              <a:rPr lang="zh-CN" altLang="en-US" sz="3200" b="1" dirty="0">
                <a:solidFill>
                  <a:srgbClr val="CC3300"/>
                </a:solidFill>
                <a:effectLst>
                  <a:outerShdw blurRad="38100" dist="38100" dir="2700000">
                    <a:srgbClr val="000000"/>
                  </a:outerShdw>
                </a:effectLst>
                <a:latin typeface="Times New Roman" panose="02020603050405020304" pitchFamily="18" charset="0"/>
                <a:ea typeface="隶书" panose="02010509060101010101" pitchFamily="49" charset="-122"/>
                <a:sym typeface="+mn-ea"/>
              </a:rPr>
              <a:t>信息意识的主要内容：</a:t>
            </a:r>
            <a:endParaRPr lang="en-US" altLang="zh-CN" sz="3200" dirty="0">
              <a:solidFill>
                <a:schemeClr val="bg1">
                  <a:lumMod val="50000"/>
                </a:schemeClr>
              </a:solidFill>
              <a:latin typeface="微软雅黑 Light" panose="020B0502040204020203" pitchFamily="34" charset="-122"/>
              <a:ea typeface="微软雅黑 Light" panose="020B0502040204020203" pitchFamily="34" charset="-122"/>
            </a:endParaRPr>
          </a:p>
        </p:txBody>
      </p:sp>
      <p:pic>
        <p:nvPicPr>
          <p:cNvPr id="4098" name="Picture 2" descr="D:\1稻壳模板\ppt\2016.4\小清新水彩花卉毕业答辩模板\未标题-5.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36971" y="-98774"/>
            <a:ext cx="911574" cy="97199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770"/>
                                        </p:tgtEl>
                                        <p:attrNameLst>
                                          <p:attrName>style.visibility</p:attrName>
                                        </p:attrNameLst>
                                      </p:cBhvr>
                                      <p:to>
                                        <p:strVal val="visible"/>
                                      </p:to>
                                    </p:set>
                                    <p:animEffect transition="in" filter="fade">
                                      <p:cBhvr>
                                        <p:cTn id="7" dur="2000"/>
                                        <p:tgtEl>
                                          <p:spTgt spid="317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70" grpId="0" bldLvl="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 descr="D:\1稻壳模板\ppt\2016.4\小清新水彩花卉毕业答辩模板\未标题-5.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36971" y="-98774"/>
            <a:ext cx="911574" cy="971998"/>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39"/>
          <p:cNvSpPr>
            <a:spLocks noChangeArrowheads="1"/>
          </p:cNvSpPr>
          <p:nvPr/>
        </p:nvSpPr>
        <p:spPr bwMode="auto">
          <a:xfrm>
            <a:off x="898906" y="566017"/>
            <a:ext cx="2778059" cy="307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anose="020B0604020202020204" pitchFamily="34" charset="0"/>
              <a:buNone/>
            </a:pPr>
            <a:r>
              <a:rPr lang="zh-CN" altLang="en-US" sz="2000" dirty="0" smtClean="0">
                <a:solidFill>
                  <a:schemeClr val="bg1">
                    <a:lumMod val="50000"/>
                  </a:schemeClr>
                </a:solidFill>
                <a:latin typeface="微软雅黑 Light" panose="020B0502040204020203" pitchFamily="34" charset="-122"/>
                <a:ea typeface="微软雅黑 Light" panose="020B0502040204020203" pitchFamily="34" charset="-122"/>
              </a:rPr>
              <a:t>二、信息</a:t>
            </a:r>
            <a:r>
              <a:rPr lang="zh-CN" altLang="en-US" sz="2000" dirty="0" smtClean="0">
                <a:solidFill>
                  <a:schemeClr val="bg1">
                    <a:lumMod val="50000"/>
                  </a:schemeClr>
                </a:solidFill>
                <a:latin typeface="微软雅黑 Light" panose="020B0502040204020203" pitchFamily="34" charset="-122"/>
                <a:ea typeface="微软雅黑 Light" panose="020B0502040204020203" pitchFamily="34" charset="-122"/>
              </a:rPr>
              <a:t>素养</a:t>
            </a:r>
            <a:endParaRPr lang="zh-CN" altLang="en-US" sz="2000" dirty="0" smtClean="0">
              <a:solidFill>
                <a:schemeClr val="bg1">
                  <a:lumMod val="50000"/>
                </a:schemeClr>
              </a:solidFill>
              <a:latin typeface="微软雅黑 Light" panose="020B0502040204020203" pitchFamily="34" charset="-122"/>
              <a:ea typeface="微软雅黑 Light" panose="020B0502040204020203" pitchFamily="34" charset="-122"/>
            </a:endParaRPr>
          </a:p>
        </p:txBody>
      </p:sp>
      <p:sp>
        <p:nvSpPr>
          <p:cNvPr id="28" name="Rectangle 21"/>
          <p:cNvSpPr>
            <a:spLocks noChangeArrowheads="1"/>
          </p:cNvSpPr>
          <p:nvPr/>
        </p:nvSpPr>
        <p:spPr bwMode="auto">
          <a:xfrm>
            <a:off x="1485900" y="1419860"/>
            <a:ext cx="5534660" cy="1723390"/>
          </a:xfrm>
          <a:prstGeom prst="rect">
            <a:avLst/>
          </a:prstGeom>
          <a:solidFill>
            <a:schemeClr val="bg1">
              <a:lumMod val="95000"/>
              <a:alpha val="50000"/>
            </a:schemeClr>
          </a:solidFill>
          <a:ln>
            <a:noFill/>
          </a:ln>
        </p:spPr>
        <p:txBody>
          <a:bodyPr/>
          <a:lstStyle/>
          <a:p>
            <a:endParaRPr lang="zh-CN" altLang="en-US">
              <a:solidFill>
                <a:prstClr val="black"/>
              </a:solidFill>
            </a:endParaRPr>
          </a:p>
        </p:txBody>
      </p:sp>
      <p:sp>
        <p:nvSpPr>
          <p:cNvPr id="29" name="Rectangle 11"/>
          <p:cNvSpPr>
            <a:spLocks noChangeArrowheads="1"/>
          </p:cNvSpPr>
          <p:nvPr/>
        </p:nvSpPr>
        <p:spPr bwMode="auto">
          <a:xfrm>
            <a:off x="1835785" y="1635760"/>
            <a:ext cx="4834255" cy="128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oAutofit/>
          </a:bodyPr>
          <a:lstStyle/>
          <a:p>
            <a:pPr indent="457200" algn="l" fontAlgn="auto">
              <a:buClr>
                <a:schemeClr val="bg1"/>
              </a:buClr>
            </a:pPr>
            <a:r>
              <a:rPr lang="zh-CN" altLang="en-US" sz="2000" b="1" dirty="0">
                <a:solidFill>
                  <a:schemeClr val="tx1"/>
                </a:solidFill>
                <a:latin typeface="华文楷体" panose="02010600040101010101" charset="-122"/>
                <a:ea typeface="华文楷体" panose="02010600040101010101" charset="-122"/>
                <a:sym typeface="+mn-ea"/>
              </a:rPr>
              <a:t>信息素养是指人们所具有的信息</a:t>
            </a:r>
            <a:r>
              <a:rPr lang="zh-CN" altLang="en-US" sz="2000" b="1" dirty="0">
                <a:solidFill>
                  <a:srgbClr val="0070C0"/>
                </a:solidFill>
                <a:latin typeface="华文楷体" panose="02010600040101010101" charset="-122"/>
                <a:ea typeface="华文楷体" panose="02010600040101010101" charset="-122"/>
                <a:sym typeface="+mn-ea"/>
              </a:rPr>
              <a:t>意识</a:t>
            </a:r>
            <a:r>
              <a:rPr lang="zh-CN" altLang="en-US" sz="2000" b="1" dirty="0">
                <a:solidFill>
                  <a:schemeClr val="tx1"/>
                </a:solidFill>
                <a:latin typeface="华文楷体" panose="02010600040101010101" charset="-122"/>
                <a:ea typeface="华文楷体" panose="02010600040101010101" charset="-122"/>
                <a:sym typeface="+mn-ea"/>
              </a:rPr>
              <a:t>；信息搜集、鉴别、综合分析、运用等各种处理</a:t>
            </a:r>
            <a:r>
              <a:rPr lang="zh-CN" altLang="en-US" sz="2000" b="1" dirty="0">
                <a:solidFill>
                  <a:srgbClr val="0070C0"/>
                </a:solidFill>
                <a:latin typeface="华文楷体" panose="02010600040101010101" charset="-122"/>
                <a:ea typeface="华文楷体" panose="02010600040101010101" charset="-122"/>
                <a:sym typeface="+mn-ea"/>
              </a:rPr>
              <a:t>能力和技能</a:t>
            </a:r>
            <a:r>
              <a:rPr lang="zh-CN" altLang="en-US" sz="2000" b="1" dirty="0">
                <a:solidFill>
                  <a:schemeClr val="tx1"/>
                </a:solidFill>
                <a:latin typeface="华文楷体" panose="02010600040101010101" charset="-122"/>
                <a:ea typeface="华文楷体" panose="02010600040101010101" charset="-122"/>
                <a:sym typeface="+mn-ea"/>
              </a:rPr>
              <a:t>；积极的信息</a:t>
            </a:r>
            <a:r>
              <a:rPr lang="zh-CN" altLang="en-US" sz="2000" b="1" dirty="0">
                <a:solidFill>
                  <a:srgbClr val="0070C0"/>
                </a:solidFill>
                <a:latin typeface="华文楷体" panose="02010600040101010101" charset="-122"/>
                <a:ea typeface="华文楷体" panose="02010600040101010101" charset="-122"/>
                <a:sym typeface="+mn-ea"/>
              </a:rPr>
              <a:t>心理</a:t>
            </a:r>
            <a:r>
              <a:rPr lang="zh-CN" altLang="en-US" sz="2000" b="1" dirty="0">
                <a:solidFill>
                  <a:schemeClr val="tx1"/>
                </a:solidFill>
                <a:latin typeface="华文楷体" panose="02010600040101010101" charset="-122"/>
                <a:ea typeface="华文楷体" panose="02010600040101010101" charset="-122"/>
                <a:sym typeface="+mn-ea"/>
              </a:rPr>
              <a:t>和良好的信息</a:t>
            </a:r>
            <a:r>
              <a:rPr lang="zh-CN" altLang="en-US" sz="2000" b="1" dirty="0">
                <a:solidFill>
                  <a:srgbClr val="0070C0"/>
                </a:solidFill>
                <a:latin typeface="华文楷体" panose="02010600040101010101" charset="-122"/>
                <a:ea typeface="华文楷体" panose="02010600040101010101" charset="-122"/>
                <a:sym typeface="+mn-ea"/>
              </a:rPr>
              <a:t>道德</a:t>
            </a:r>
            <a:r>
              <a:rPr lang="zh-CN" altLang="en-US" sz="2000" b="1" dirty="0">
                <a:solidFill>
                  <a:schemeClr val="tx1"/>
                </a:solidFill>
                <a:latin typeface="华文楷体" panose="02010600040101010101" charset="-122"/>
                <a:ea typeface="华文楷体" panose="02010600040101010101" charset="-122"/>
                <a:sym typeface="+mn-ea"/>
              </a:rPr>
              <a:t>。</a:t>
            </a:r>
            <a:endParaRPr lang="zh-CN" altLang="en-US" sz="2000" b="1" dirty="0">
              <a:solidFill>
                <a:schemeClr val="tx1"/>
              </a:solidFill>
              <a:latin typeface="华文楷体" panose="02010600040101010101" charset="-122"/>
              <a:ea typeface="华文楷体" panose="02010600040101010101"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Bottom)">
                                      <p:cBhvr>
                                        <p:cTn id="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1"/>
          <p:cNvSpPr>
            <a:spLocks noChangeArrowheads="1"/>
          </p:cNvSpPr>
          <p:nvPr/>
        </p:nvSpPr>
        <p:spPr bwMode="auto">
          <a:xfrm>
            <a:off x="1619250" y="1707515"/>
            <a:ext cx="5267325" cy="1213485"/>
          </a:xfrm>
          <a:prstGeom prst="rect">
            <a:avLst/>
          </a:prstGeom>
          <a:solidFill>
            <a:schemeClr val="bg1">
              <a:lumMod val="95000"/>
              <a:alpha val="50000"/>
            </a:schemeClr>
          </a:solidFill>
          <a:ln>
            <a:noFill/>
          </a:ln>
        </p:spPr>
        <p:txBody>
          <a:bodyPr/>
          <a:lstStyle/>
          <a:p>
            <a:endParaRPr lang="zh-CN" altLang="en-US">
              <a:solidFill>
                <a:prstClr val="black"/>
              </a:solidFill>
            </a:endParaRPr>
          </a:p>
        </p:txBody>
      </p:sp>
      <p:pic>
        <p:nvPicPr>
          <p:cNvPr id="21" name="Picture 2" descr="D:\1稻壳模板\ppt\2016.4\小清新水彩花卉毕业答辩模板\未标题-5.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36971" y="-98774"/>
            <a:ext cx="911574" cy="971998"/>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1"/>
          <p:cNvSpPr>
            <a:spLocks noChangeArrowheads="1"/>
          </p:cNvSpPr>
          <p:nvPr/>
        </p:nvSpPr>
        <p:spPr bwMode="auto">
          <a:xfrm>
            <a:off x="1979295" y="1923415"/>
            <a:ext cx="4187825" cy="1237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oAutofit/>
          </a:bodyPr>
          <a:lstStyle/>
          <a:p>
            <a:pPr indent="457200" fontAlgn="auto">
              <a:lnSpc>
                <a:spcPct val="120000"/>
              </a:lnSpc>
            </a:pPr>
            <a:r>
              <a:rPr lang="zh-CN" altLang="en-US" sz="2000" dirty="0">
                <a:latin typeface="华文楷体" panose="02010600040101010101" charset="-122"/>
                <a:ea typeface="华文楷体" panose="02010600040101010101" charset="-122"/>
                <a:sym typeface="+mn-ea"/>
              </a:rPr>
              <a:t>培养并提高学生的信息素养，为学习、工作、科研等打下良好的基础。</a:t>
            </a:r>
            <a:endParaRPr lang="zh-CN" altLang="en-US" sz="2000" dirty="0">
              <a:solidFill>
                <a:srgbClr val="FF0000"/>
              </a:solidFill>
              <a:latin typeface="华文楷体" panose="02010600040101010101" charset="-122"/>
              <a:ea typeface="华文楷体" panose="02010600040101010101" charset="-122"/>
              <a:sym typeface="+mn-ea"/>
            </a:endParaRPr>
          </a:p>
        </p:txBody>
      </p:sp>
      <p:sp>
        <p:nvSpPr>
          <p:cNvPr id="4" name="文本框 3"/>
          <p:cNvSpPr txBox="1"/>
          <p:nvPr/>
        </p:nvSpPr>
        <p:spPr>
          <a:xfrm>
            <a:off x="683260" y="483235"/>
            <a:ext cx="3330575" cy="763270"/>
          </a:xfrm>
          <a:prstGeom prst="rect">
            <a:avLst/>
          </a:prstGeom>
          <a:noFill/>
        </p:spPr>
        <p:txBody>
          <a:bodyPr wrap="square" rtlCol="0">
            <a:noAutofit/>
          </a:bodyPr>
          <a:p>
            <a:r>
              <a:rPr lang="en-US" altLang="zh-CN" sz="3200" noProof="0">
                <a:ln>
                  <a:noFill/>
                </a:ln>
                <a:solidFill>
                  <a:srgbClr val="CC3300"/>
                </a:solidFill>
                <a:effectLst>
                  <a:outerShdw blurRad="38100" dist="38100" dir="2700000" algn="tl">
                    <a:srgbClr val="C0C0C0"/>
                  </a:outerShdw>
                </a:effectLst>
                <a:uLnTx/>
                <a:uFillTx/>
                <a:latin typeface="Arial" panose="020B0604020202020204" pitchFamily="34" charset="0"/>
                <a:ea typeface="隶书" panose="02010509060101010101" pitchFamily="49" charset="-122"/>
                <a:sym typeface="+mn-ea"/>
              </a:rPr>
              <a:t>1</a:t>
            </a:r>
            <a:r>
              <a:rPr lang="zh-CN" altLang="en-US" sz="3200" noProof="0">
                <a:ln>
                  <a:noFill/>
                </a:ln>
                <a:solidFill>
                  <a:srgbClr val="CC3300"/>
                </a:solidFill>
                <a:effectLst>
                  <a:outerShdw blurRad="38100" dist="38100" dir="2700000" algn="tl">
                    <a:srgbClr val="C0C0C0"/>
                  </a:outerShdw>
                </a:effectLst>
                <a:uLnTx/>
                <a:uFillTx/>
                <a:latin typeface="Arial" panose="020B0604020202020204" pitchFamily="34" charset="0"/>
                <a:ea typeface="隶书" panose="02010509060101010101" pitchFamily="49" charset="-122"/>
                <a:sym typeface="+mn-ea"/>
              </a:rPr>
              <a:t>、</a:t>
            </a:r>
            <a:r>
              <a:rPr lang="zh-CN" sz="3200" noProof="0">
                <a:ln>
                  <a:noFill/>
                </a:ln>
                <a:solidFill>
                  <a:srgbClr val="CC3300"/>
                </a:solidFill>
                <a:effectLst>
                  <a:outerShdw blurRad="38100" dist="38100" dir="2700000" algn="tl">
                    <a:srgbClr val="C0C0C0"/>
                  </a:outerShdw>
                </a:effectLst>
                <a:uLnTx/>
                <a:uFillTx/>
                <a:latin typeface="Arial" panose="020B0604020202020204" pitchFamily="34" charset="0"/>
                <a:ea typeface="隶书" panose="02010509060101010101" pitchFamily="49" charset="-122"/>
                <a:sym typeface="+mn-ea"/>
              </a:rPr>
              <a:t>课程目的</a:t>
            </a:r>
            <a:endParaRPr kumimoji="0" lang="zh-CN" sz="3200" b="0" i="0" u="none" strike="noStrike" kern="1200" cap="none" spc="0" normalizeH="0" baseline="0" noProof="0">
              <a:ln>
                <a:noFill/>
              </a:ln>
              <a:solidFill>
                <a:srgbClr val="CC3300"/>
              </a:solidFill>
              <a:effectLst>
                <a:outerShdw blurRad="38100" dist="38100" dir="2700000" algn="tl">
                  <a:srgbClr val="C0C0C0"/>
                </a:outerShdw>
              </a:effectLst>
              <a:uLnTx/>
              <a:uFillTx/>
              <a:latin typeface="Arial" panose="020B0604020202020204" pitchFamily="34" charset="0"/>
              <a:ea typeface="隶书" panose="02010509060101010101" pitchFamily="49" charset="-122"/>
              <a:cs typeface="+mn-cs"/>
            </a:endParaRPr>
          </a:p>
          <a:p>
            <a:endParaRPr lang="zh-CN" altLang="en-US" sz="320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slide(fromBottom)">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65" name="Rectangle 21"/>
          <p:cNvSpPr>
            <a:spLocks noChangeArrowheads="1"/>
          </p:cNvSpPr>
          <p:nvPr/>
        </p:nvSpPr>
        <p:spPr bwMode="auto">
          <a:xfrm>
            <a:off x="2051685" y="1491615"/>
            <a:ext cx="3900805" cy="1877695"/>
          </a:xfrm>
          <a:prstGeom prst="rect">
            <a:avLst/>
          </a:prstGeom>
          <a:solidFill>
            <a:schemeClr val="bg1">
              <a:lumMod val="95000"/>
              <a:alpha val="50000"/>
            </a:schemeClr>
          </a:solidFill>
          <a:ln>
            <a:noFill/>
          </a:ln>
        </p:spPr>
        <p:txBody>
          <a:bodyPr/>
          <a:lstStyle/>
          <a:p>
            <a:endParaRPr lang="zh-CN" altLang="en-US">
              <a:solidFill>
                <a:prstClr val="black"/>
              </a:solidFill>
            </a:endParaRPr>
          </a:p>
        </p:txBody>
      </p:sp>
      <p:sp>
        <p:nvSpPr>
          <p:cNvPr id="31770" name="Rectangle 26"/>
          <p:cNvSpPr>
            <a:spLocks noChangeArrowheads="1"/>
          </p:cNvSpPr>
          <p:nvPr/>
        </p:nvSpPr>
        <p:spPr bwMode="auto">
          <a:xfrm>
            <a:off x="2123440" y="1564005"/>
            <a:ext cx="7629525" cy="30556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pPr indent="457200" fontAlgn="auto">
              <a:lnSpc>
                <a:spcPct val="120000"/>
              </a:lnSpc>
            </a:pPr>
            <a:r>
              <a:rPr lang="en-US" altLang="zh-CN" sz="2000" dirty="0">
                <a:solidFill>
                  <a:srgbClr val="663300"/>
                </a:solidFill>
                <a:latin typeface="华文楷体" panose="02010600040101010101" charset="-122"/>
                <a:ea typeface="华文楷体" panose="02010600040101010101" charset="-122"/>
                <a:cs typeface="华文楷体" panose="02010600040101010101" charset="-122"/>
                <a:sym typeface="+mn-ea"/>
              </a:rPr>
              <a:t>1</a:t>
            </a:r>
            <a:r>
              <a:rPr lang="zh-CN" altLang="en-US" sz="2000" dirty="0">
                <a:solidFill>
                  <a:srgbClr val="663300"/>
                </a:solidFill>
                <a:latin typeface="华文楷体" panose="02010600040101010101" charset="-122"/>
                <a:ea typeface="华文楷体" panose="02010600040101010101" charset="-122"/>
                <a:cs typeface="华文楷体" panose="02010600040101010101" charset="-122"/>
                <a:sym typeface="+mn-ea"/>
              </a:rPr>
              <a:t>、信息获取能力</a:t>
            </a:r>
            <a:endParaRPr lang="zh-CN" altLang="en-US" sz="2000" dirty="0">
              <a:solidFill>
                <a:srgbClr val="663300"/>
              </a:solidFill>
              <a:latin typeface="华文楷体" panose="02010600040101010101" charset="-122"/>
              <a:ea typeface="华文楷体" panose="02010600040101010101" charset="-122"/>
              <a:cs typeface="华文楷体" panose="02010600040101010101" charset="-122"/>
            </a:endParaRPr>
          </a:p>
          <a:p>
            <a:pPr indent="457200" fontAlgn="auto">
              <a:spcBef>
                <a:spcPct val="50000"/>
              </a:spcBef>
              <a:buClr>
                <a:schemeClr val="tx1"/>
              </a:buClr>
              <a:buBlip>
                <a:blip r:embed="rId1"/>
              </a:buBlip>
            </a:pPr>
            <a:r>
              <a:rPr lang="zh-CN" altLang="en-US" b="1" dirty="0">
                <a:latin typeface="华文楷体" panose="02010600040101010101" charset="-122"/>
                <a:ea typeface="华文楷体" panose="02010600040101010101" charset="-122"/>
                <a:cs typeface="华文楷体" panose="02010600040101010101" charset="-122"/>
                <a:sym typeface="+mn-ea"/>
              </a:rPr>
              <a:t>信息资源的查找能力</a:t>
            </a:r>
            <a:endParaRPr lang="zh-CN" altLang="en-US" b="1" dirty="0">
              <a:latin typeface="华文楷体" panose="02010600040101010101" charset="-122"/>
              <a:ea typeface="华文楷体" panose="02010600040101010101" charset="-122"/>
              <a:cs typeface="华文楷体" panose="02010600040101010101" charset="-122"/>
            </a:endParaRPr>
          </a:p>
          <a:p>
            <a:pPr indent="457200" fontAlgn="auto">
              <a:spcBef>
                <a:spcPct val="50000"/>
              </a:spcBef>
              <a:buClr>
                <a:schemeClr val="tx1"/>
              </a:buClr>
              <a:buBlip>
                <a:blip r:embed="rId1"/>
              </a:buBlip>
            </a:pPr>
            <a:r>
              <a:rPr lang="zh-CN" altLang="en-US" b="1" dirty="0">
                <a:latin typeface="华文楷体" panose="02010600040101010101" charset="-122"/>
                <a:ea typeface="华文楷体" panose="02010600040101010101" charset="-122"/>
                <a:cs typeface="华文楷体" panose="02010600040101010101" charset="-122"/>
                <a:sym typeface="+mn-ea"/>
              </a:rPr>
              <a:t>现场信息的收集能力</a:t>
            </a:r>
            <a:endParaRPr lang="zh-CN" altLang="en-US" b="1" dirty="0">
              <a:latin typeface="华文楷体" panose="02010600040101010101" charset="-122"/>
              <a:ea typeface="华文楷体" panose="02010600040101010101" charset="-122"/>
              <a:cs typeface="华文楷体" panose="02010600040101010101" charset="-122"/>
            </a:endParaRPr>
          </a:p>
          <a:p>
            <a:pPr indent="457200" fontAlgn="auto">
              <a:spcBef>
                <a:spcPct val="50000"/>
              </a:spcBef>
              <a:buClr>
                <a:schemeClr val="tx1"/>
              </a:buClr>
              <a:buNone/>
            </a:pPr>
            <a:r>
              <a:rPr lang="zh-CN" altLang="en-US" b="1" dirty="0">
                <a:latin typeface="华文楷体" panose="02010600040101010101" charset="-122"/>
                <a:ea typeface="华文楷体" panose="02010600040101010101" charset="-122"/>
                <a:cs typeface="华文楷体" panose="02010600040101010101" charset="-122"/>
                <a:sym typeface="+mn-ea"/>
              </a:rPr>
              <a:t>例如：如何做市场信息调查？</a:t>
            </a:r>
            <a:endParaRPr lang="en-US" altLang="zh-CN" sz="2000" dirty="0" smtClean="0">
              <a:latin typeface="华文楷体" panose="02010600040101010101" charset="-122"/>
              <a:ea typeface="华文楷体" panose="02010600040101010101" charset="-122"/>
              <a:cs typeface="华文楷体" panose="02010600040101010101" charset="-122"/>
            </a:endParaRPr>
          </a:p>
          <a:p>
            <a:pPr>
              <a:lnSpc>
                <a:spcPct val="120000"/>
              </a:lnSpc>
            </a:pPr>
            <a:endParaRPr lang="zh-CN" altLang="en-US" sz="2000" dirty="0" smtClean="0">
              <a:latin typeface="华文楷体" panose="02010600040101010101" charset="-122"/>
              <a:ea typeface="华文楷体" panose="02010600040101010101" charset="-122"/>
              <a:cs typeface="华文楷体" panose="02010600040101010101" charset="-122"/>
            </a:endParaRPr>
          </a:p>
        </p:txBody>
      </p:sp>
      <p:sp>
        <p:nvSpPr>
          <p:cNvPr id="22" name="Rectangle 39"/>
          <p:cNvSpPr>
            <a:spLocks noChangeArrowheads="1"/>
          </p:cNvSpPr>
          <p:nvPr/>
        </p:nvSpPr>
        <p:spPr bwMode="auto">
          <a:xfrm>
            <a:off x="798830" y="276860"/>
            <a:ext cx="477837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spcBef>
                <a:spcPct val="50000"/>
              </a:spcBef>
              <a:buClr>
                <a:schemeClr val="bg1"/>
              </a:buClr>
            </a:pPr>
            <a:r>
              <a:rPr lang="zh-CN" altLang="en-US" sz="3200" b="1" dirty="0">
                <a:solidFill>
                  <a:srgbClr val="CC3300"/>
                </a:solidFill>
                <a:effectLst>
                  <a:outerShdw blurRad="38100" dist="38100" dir="2700000">
                    <a:srgbClr val="000000"/>
                  </a:outerShdw>
                </a:effectLst>
                <a:latin typeface="Times New Roman" panose="02020603050405020304" pitchFamily="18" charset="0"/>
                <a:ea typeface="隶书" panose="02010509060101010101" pitchFamily="49" charset="-122"/>
                <a:sym typeface="+mn-ea"/>
              </a:rPr>
              <a:t>信息</a:t>
            </a:r>
            <a:r>
              <a:rPr lang="zh-CN" altLang="en-US" sz="3200" b="1" dirty="0">
                <a:solidFill>
                  <a:srgbClr val="CC3300"/>
                </a:solidFill>
                <a:effectLst>
                  <a:outerShdw blurRad="38100" dist="38100" dir="2700000">
                    <a:srgbClr val="000000"/>
                  </a:outerShdw>
                </a:effectLst>
                <a:latin typeface="Times New Roman" panose="02020603050405020304" pitchFamily="18" charset="0"/>
                <a:ea typeface="隶书" panose="02010509060101010101" pitchFamily="49" charset="-122"/>
                <a:sym typeface="+mn-ea"/>
              </a:rPr>
              <a:t>能力的主要内容：</a:t>
            </a:r>
            <a:endParaRPr lang="en-US" altLang="zh-CN" sz="3200" dirty="0">
              <a:solidFill>
                <a:schemeClr val="bg1">
                  <a:lumMod val="50000"/>
                </a:schemeClr>
              </a:solidFill>
              <a:latin typeface="微软雅黑 Light" panose="020B0502040204020203" pitchFamily="34" charset="-122"/>
              <a:ea typeface="微软雅黑 Light" panose="020B0502040204020203" pitchFamily="34" charset="-122"/>
            </a:endParaRPr>
          </a:p>
        </p:txBody>
      </p:sp>
      <p:pic>
        <p:nvPicPr>
          <p:cNvPr id="4098" name="Picture 2" descr="D:\1稻壳模板\ppt\2016.4\小清新水彩花卉毕业答辩模板\未标题-5.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6971" y="-98774"/>
            <a:ext cx="911574" cy="97199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770"/>
                                        </p:tgtEl>
                                        <p:attrNameLst>
                                          <p:attrName>style.visibility</p:attrName>
                                        </p:attrNameLst>
                                      </p:cBhvr>
                                      <p:to>
                                        <p:strVal val="visible"/>
                                      </p:to>
                                    </p:set>
                                    <p:animEffect transition="in" filter="fade">
                                      <p:cBhvr>
                                        <p:cTn id="7" dur="2000"/>
                                        <p:tgtEl>
                                          <p:spTgt spid="317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70" grpId="0" bldLvl="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65" name="Rectangle 21"/>
          <p:cNvSpPr>
            <a:spLocks noChangeArrowheads="1"/>
          </p:cNvSpPr>
          <p:nvPr/>
        </p:nvSpPr>
        <p:spPr bwMode="auto">
          <a:xfrm>
            <a:off x="621030" y="1059815"/>
            <a:ext cx="7911465" cy="3401695"/>
          </a:xfrm>
          <a:prstGeom prst="rect">
            <a:avLst/>
          </a:prstGeom>
          <a:solidFill>
            <a:schemeClr val="bg1">
              <a:lumMod val="95000"/>
              <a:alpha val="50000"/>
            </a:schemeClr>
          </a:solidFill>
          <a:ln>
            <a:noFill/>
          </a:ln>
        </p:spPr>
        <p:txBody>
          <a:bodyPr/>
          <a:lstStyle/>
          <a:p>
            <a:endParaRPr lang="zh-CN" altLang="en-US">
              <a:solidFill>
                <a:prstClr val="black"/>
              </a:solidFill>
            </a:endParaRPr>
          </a:p>
        </p:txBody>
      </p:sp>
      <p:sp>
        <p:nvSpPr>
          <p:cNvPr id="31770" name="Rectangle 26"/>
          <p:cNvSpPr>
            <a:spLocks noChangeArrowheads="1"/>
          </p:cNvSpPr>
          <p:nvPr/>
        </p:nvSpPr>
        <p:spPr bwMode="auto">
          <a:xfrm>
            <a:off x="683260" y="1131570"/>
            <a:ext cx="7384415" cy="30556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pPr indent="457200" fontAlgn="auto">
              <a:lnSpc>
                <a:spcPct val="150000"/>
              </a:lnSpc>
              <a:spcBef>
                <a:spcPts val="0"/>
              </a:spcBef>
              <a:buClr>
                <a:schemeClr val="tx1"/>
              </a:buClr>
              <a:buNone/>
            </a:pPr>
            <a:r>
              <a:rPr lang="en-US" altLang="zh-CN" sz="2000" dirty="0">
                <a:solidFill>
                  <a:srgbClr val="663300"/>
                </a:solidFill>
                <a:latin typeface="华文楷体" panose="02010600040101010101" charset="-122"/>
                <a:ea typeface="华文楷体" panose="02010600040101010101" charset="-122"/>
                <a:cs typeface="华文楷体" panose="02010600040101010101" charset="-122"/>
                <a:sym typeface="+mn-ea"/>
              </a:rPr>
              <a:t>2</a:t>
            </a:r>
            <a:r>
              <a:rPr lang="zh-CN" altLang="en-US" sz="2000" dirty="0">
                <a:solidFill>
                  <a:srgbClr val="663300"/>
                </a:solidFill>
                <a:latin typeface="华文楷体" panose="02010600040101010101" charset="-122"/>
                <a:ea typeface="华文楷体" panose="02010600040101010101" charset="-122"/>
                <a:cs typeface="华文楷体" panose="02010600040101010101" charset="-122"/>
                <a:sym typeface="+mn-ea"/>
              </a:rPr>
              <a:t>、信息理解能力</a:t>
            </a:r>
            <a:endParaRPr lang="zh-CN" altLang="en-US" sz="2000" dirty="0">
              <a:solidFill>
                <a:srgbClr val="663300"/>
              </a:solidFill>
              <a:latin typeface="华文楷体" panose="02010600040101010101" charset="-122"/>
              <a:ea typeface="华文楷体" panose="02010600040101010101" charset="-122"/>
              <a:cs typeface="华文楷体" panose="02010600040101010101" charset="-122"/>
              <a:sym typeface="+mn-ea"/>
            </a:endParaRPr>
          </a:p>
          <a:p>
            <a:pPr indent="457200" fontAlgn="auto">
              <a:lnSpc>
                <a:spcPct val="150000"/>
              </a:lnSpc>
              <a:spcBef>
                <a:spcPts val="0"/>
              </a:spcBef>
              <a:buClr>
                <a:schemeClr val="tx1"/>
              </a:buClr>
              <a:buBlip>
                <a:blip r:embed="rId1"/>
              </a:buBlip>
            </a:pPr>
            <a:r>
              <a:rPr lang="zh-CN" altLang="en-US" b="1" dirty="0">
                <a:latin typeface="华文楷体" panose="02010600040101010101" charset="-122"/>
                <a:ea typeface="华文楷体" panose="02010600040101010101" charset="-122"/>
                <a:cs typeface="华文楷体" panose="02010600040101010101" charset="-122"/>
                <a:sym typeface="+mn-ea"/>
              </a:rPr>
              <a:t>识别与理解能力：能够正确在识别与理解所遇到信息的含义，知道它们反映了什么客观规律与现象</a:t>
            </a:r>
            <a:endParaRPr lang="zh-CN" altLang="en-US" b="1" dirty="0">
              <a:latin typeface="华文楷体" panose="02010600040101010101" charset="-122"/>
              <a:ea typeface="华文楷体" panose="02010600040101010101" charset="-122"/>
              <a:cs typeface="华文楷体" panose="02010600040101010101" charset="-122"/>
            </a:endParaRPr>
          </a:p>
          <a:p>
            <a:pPr indent="457200" fontAlgn="auto">
              <a:lnSpc>
                <a:spcPct val="150000"/>
              </a:lnSpc>
              <a:spcBef>
                <a:spcPts val="0"/>
              </a:spcBef>
              <a:buClr>
                <a:schemeClr val="tx1"/>
              </a:buClr>
              <a:buBlip>
                <a:blip r:embed="rId1"/>
              </a:buBlip>
            </a:pPr>
            <a:r>
              <a:rPr lang="zh-CN" altLang="en-US" b="1" dirty="0">
                <a:latin typeface="华文楷体" panose="02010600040101010101" charset="-122"/>
                <a:ea typeface="华文楷体" panose="02010600040101010101" charset="-122"/>
                <a:cs typeface="华文楷体" panose="02010600040101010101" charset="-122"/>
                <a:sym typeface="+mn-ea"/>
              </a:rPr>
              <a:t>评价判断能力：能够正确地判断与估计所查找到的信息的价值与意义，如是否过时</a:t>
            </a:r>
            <a:endParaRPr lang="zh-CN" altLang="en-US" b="1" dirty="0">
              <a:latin typeface="华文楷体" panose="02010600040101010101" charset="-122"/>
              <a:ea typeface="华文楷体" panose="02010600040101010101" charset="-122"/>
              <a:cs typeface="华文楷体" panose="02010600040101010101" charset="-122"/>
            </a:endParaRPr>
          </a:p>
          <a:p>
            <a:pPr indent="457200" fontAlgn="auto">
              <a:lnSpc>
                <a:spcPct val="150000"/>
              </a:lnSpc>
              <a:spcBef>
                <a:spcPts val="0"/>
              </a:spcBef>
              <a:buClr>
                <a:schemeClr val="tx1"/>
              </a:buClr>
              <a:buBlip>
                <a:blip r:embed="rId1"/>
              </a:buBlip>
            </a:pPr>
            <a:r>
              <a:rPr lang="zh-CN" altLang="en-US" b="1" dirty="0">
                <a:latin typeface="华文楷体" panose="02010600040101010101" charset="-122"/>
                <a:ea typeface="华文楷体" panose="02010600040101010101" charset="-122"/>
                <a:cs typeface="华文楷体" panose="02010600040101010101" charset="-122"/>
                <a:sym typeface="+mn-ea"/>
              </a:rPr>
              <a:t>选择能力：能够在浩瀚的资源中选择适合于自已需要的信息</a:t>
            </a:r>
            <a:endParaRPr lang="zh-CN" altLang="en-US" b="1">
              <a:latin typeface="华文楷体" panose="02010600040101010101" charset="-122"/>
              <a:ea typeface="华文楷体" panose="02010600040101010101" charset="-122"/>
              <a:cs typeface="华文楷体" panose="02010600040101010101" charset="-122"/>
            </a:endParaRPr>
          </a:p>
          <a:p>
            <a:pPr>
              <a:lnSpc>
                <a:spcPct val="120000"/>
              </a:lnSpc>
            </a:pPr>
            <a:endParaRPr lang="zh-CN" altLang="en-US" dirty="0" smtClean="0">
              <a:latin typeface="华文楷体" panose="02010600040101010101" charset="-122"/>
              <a:ea typeface="华文楷体" panose="02010600040101010101" charset="-122"/>
              <a:cs typeface="华文楷体" panose="02010600040101010101" charset="-122"/>
            </a:endParaRPr>
          </a:p>
        </p:txBody>
      </p:sp>
      <p:sp>
        <p:nvSpPr>
          <p:cNvPr id="22" name="Rectangle 39"/>
          <p:cNvSpPr>
            <a:spLocks noChangeArrowheads="1"/>
          </p:cNvSpPr>
          <p:nvPr/>
        </p:nvSpPr>
        <p:spPr bwMode="auto">
          <a:xfrm>
            <a:off x="798830" y="276860"/>
            <a:ext cx="477837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spcBef>
                <a:spcPct val="50000"/>
              </a:spcBef>
              <a:buClr>
                <a:schemeClr val="bg1"/>
              </a:buClr>
            </a:pPr>
            <a:r>
              <a:rPr lang="zh-CN" altLang="en-US" sz="3200" b="1" dirty="0">
                <a:solidFill>
                  <a:srgbClr val="CC3300"/>
                </a:solidFill>
                <a:effectLst>
                  <a:outerShdw blurRad="38100" dist="38100" dir="2700000">
                    <a:srgbClr val="000000"/>
                  </a:outerShdw>
                </a:effectLst>
                <a:latin typeface="Times New Roman" panose="02020603050405020304" pitchFamily="18" charset="0"/>
                <a:ea typeface="隶书" panose="02010509060101010101" pitchFamily="49" charset="-122"/>
                <a:sym typeface="+mn-ea"/>
              </a:rPr>
              <a:t>信息</a:t>
            </a:r>
            <a:r>
              <a:rPr lang="zh-CN" altLang="en-US" sz="3200" b="1" dirty="0">
                <a:solidFill>
                  <a:srgbClr val="CC3300"/>
                </a:solidFill>
                <a:effectLst>
                  <a:outerShdw blurRad="38100" dist="38100" dir="2700000">
                    <a:srgbClr val="000000"/>
                  </a:outerShdw>
                </a:effectLst>
                <a:latin typeface="Times New Roman" panose="02020603050405020304" pitchFamily="18" charset="0"/>
                <a:ea typeface="隶书" panose="02010509060101010101" pitchFamily="49" charset="-122"/>
                <a:sym typeface="+mn-ea"/>
              </a:rPr>
              <a:t>能力的主要内容：</a:t>
            </a:r>
            <a:endParaRPr lang="en-US" altLang="zh-CN" sz="3200" dirty="0">
              <a:solidFill>
                <a:schemeClr val="bg1">
                  <a:lumMod val="50000"/>
                </a:schemeClr>
              </a:solidFill>
              <a:latin typeface="微软雅黑 Light" panose="020B0502040204020203" pitchFamily="34" charset="-122"/>
              <a:ea typeface="微软雅黑 Light" panose="020B0502040204020203" pitchFamily="34" charset="-122"/>
            </a:endParaRPr>
          </a:p>
        </p:txBody>
      </p:sp>
      <p:pic>
        <p:nvPicPr>
          <p:cNvPr id="4098" name="Picture 2" descr="D:\1稻壳模板\ppt\2016.4\小清新水彩花卉毕业答辩模板\未标题-5.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6971" y="-98774"/>
            <a:ext cx="911574" cy="97199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770"/>
                                        </p:tgtEl>
                                        <p:attrNameLst>
                                          <p:attrName>style.visibility</p:attrName>
                                        </p:attrNameLst>
                                      </p:cBhvr>
                                      <p:to>
                                        <p:strVal val="visible"/>
                                      </p:to>
                                    </p:set>
                                    <p:animEffect transition="in" filter="fade">
                                      <p:cBhvr>
                                        <p:cTn id="7" dur="2000"/>
                                        <p:tgtEl>
                                          <p:spTgt spid="317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70" grpId="0" bldLvl="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65" name="Rectangle 21"/>
          <p:cNvSpPr>
            <a:spLocks noChangeArrowheads="1"/>
          </p:cNvSpPr>
          <p:nvPr/>
        </p:nvSpPr>
        <p:spPr bwMode="auto">
          <a:xfrm>
            <a:off x="1763395" y="1348105"/>
            <a:ext cx="5331460" cy="2153920"/>
          </a:xfrm>
          <a:prstGeom prst="rect">
            <a:avLst/>
          </a:prstGeom>
          <a:solidFill>
            <a:schemeClr val="bg1">
              <a:lumMod val="95000"/>
              <a:alpha val="50000"/>
            </a:schemeClr>
          </a:solidFill>
          <a:ln>
            <a:noFill/>
          </a:ln>
        </p:spPr>
        <p:txBody>
          <a:bodyPr/>
          <a:lstStyle/>
          <a:p>
            <a:endParaRPr lang="zh-CN" altLang="en-US">
              <a:solidFill>
                <a:prstClr val="black"/>
              </a:solidFill>
            </a:endParaRPr>
          </a:p>
        </p:txBody>
      </p:sp>
      <p:sp>
        <p:nvSpPr>
          <p:cNvPr id="31770" name="Rectangle 26"/>
          <p:cNvSpPr>
            <a:spLocks noChangeArrowheads="1"/>
          </p:cNvSpPr>
          <p:nvPr/>
        </p:nvSpPr>
        <p:spPr bwMode="auto">
          <a:xfrm>
            <a:off x="1835785" y="1641475"/>
            <a:ext cx="5029835" cy="223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pPr indent="457200" fontAlgn="auto">
              <a:lnSpc>
                <a:spcPct val="150000"/>
              </a:lnSpc>
              <a:spcBef>
                <a:spcPts val="0"/>
              </a:spcBef>
              <a:buClr>
                <a:schemeClr val="tx1"/>
              </a:buClr>
              <a:buNone/>
            </a:pPr>
            <a:r>
              <a:rPr lang="en-US" altLang="zh-CN" sz="2000" dirty="0">
                <a:solidFill>
                  <a:srgbClr val="663300"/>
                </a:solidFill>
                <a:latin typeface="华文楷体" panose="02010600040101010101" charset="-122"/>
                <a:ea typeface="华文楷体" panose="02010600040101010101" charset="-122"/>
                <a:cs typeface="华文楷体" panose="02010600040101010101" charset="-122"/>
                <a:sym typeface="+mn-ea"/>
              </a:rPr>
              <a:t>3</a:t>
            </a:r>
            <a:r>
              <a:rPr lang="zh-CN" altLang="en-US" sz="2000" dirty="0">
                <a:solidFill>
                  <a:srgbClr val="663300"/>
                </a:solidFill>
                <a:latin typeface="华文楷体" panose="02010600040101010101" charset="-122"/>
                <a:ea typeface="华文楷体" panose="02010600040101010101" charset="-122"/>
                <a:cs typeface="华文楷体" panose="02010600040101010101" charset="-122"/>
                <a:sym typeface="+mn-ea"/>
              </a:rPr>
              <a:t>、信息处理能力</a:t>
            </a:r>
            <a:endParaRPr lang="zh-CN" altLang="en-US" sz="2000" dirty="0">
              <a:solidFill>
                <a:srgbClr val="663300"/>
              </a:solidFill>
              <a:latin typeface="华文楷体" panose="02010600040101010101" charset="-122"/>
              <a:ea typeface="华文楷体" panose="02010600040101010101" charset="-122"/>
              <a:cs typeface="华文楷体" panose="02010600040101010101" charset="-122"/>
            </a:endParaRPr>
          </a:p>
          <a:p>
            <a:pPr indent="457200" fontAlgn="auto">
              <a:lnSpc>
                <a:spcPct val="120000"/>
              </a:lnSpc>
            </a:pPr>
            <a:r>
              <a:rPr lang="zh-CN" altLang="en-US" b="1" dirty="0">
                <a:latin typeface="华文楷体" panose="02010600040101010101" charset="-122"/>
                <a:ea typeface="华文楷体" panose="02010600040101010101" charset="-122"/>
                <a:cs typeface="华文楷体" panose="02010600040101010101" charset="-122"/>
                <a:sym typeface="+mn-ea"/>
              </a:rPr>
              <a:t>如对信息的分类、统计、分析、重组、编辑加工、信息存取等的能力。</a:t>
            </a:r>
            <a:endParaRPr lang="zh-CN" altLang="en-US" dirty="0" smtClean="0">
              <a:latin typeface="华文楷体" panose="02010600040101010101" charset="-122"/>
              <a:ea typeface="华文楷体" panose="02010600040101010101" charset="-122"/>
              <a:cs typeface="华文楷体" panose="02010600040101010101" charset="-122"/>
            </a:endParaRPr>
          </a:p>
        </p:txBody>
      </p:sp>
      <p:sp>
        <p:nvSpPr>
          <p:cNvPr id="22" name="Rectangle 39"/>
          <p:cNvSpPr>
            <a:spLocks noChangeArrowheads="1"/>
          </p:cNvSpPr>
          <p:nvPr/>
        </p:nvSpPr>
        <p:spPr bwMode="auto">
          <a:xfrm>
            <a:off x="798830" y="276860"/>
            <a:ext cx="477837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spcBef>
                <a:spcPct val="50000"/>
              </a:spcBef>
              <a:buClr>
                <a:schemeClr val="bg1"/>
              </a:buClr>
            </a:pPr>
            <a:r>
              <a:rPr lang="zh-CN" altLang="en-US" sz="3200" b="1" dirty="0">
                <a:solidFill>
                  <a:srgbClr val="CC3300"/>
                </a:solidFill>
                <a:effectLst>
                  <a:outerShdw blurRad="38100" dist="38100" dir="2700000">
                    <a:srgbClr val="000000"/>
                  </a:outerShdw>
                </a:effectLst>
                <a:latin typeface="Times New Roman" panose="02020603050405020304" pitchFamily="18" charset="0"/>
                <a:ea typeface="隶书" panose="02010509060101010101" pitchFamily="49" charset="-122"/>
                <a:sym typeface="+mn-ea"/>
              </a:rPr>
              <a:t>信息</a:t>
            </a:r>
            <a:r>
              <a:rPr lang="zh-CN" altLang="en-US" sz="3200" b="1" dirty="0">
                <a:solidFill>
                  <a:srgbClr val="CC3300"/>
                </a:solidFill>
                <a:effectLst>
                  <a:outerShdw blurRad="38100" dist="38100" dir="2700000">
                    <a:srgbClr val="000000"/>
                  </a:outerShdw>
                </a:effectLst>
                <a:latin typeface="Times New Roman" panose="02020603050405020304" pitchFamily="18" charset="0"/>
                <a:ea typeface="隶书" panose="02010509060101010101" pitchFamily="49" charset="-122"/>
                <a:sym typeface="+mn-ea"/>
              </a:rPr>
              <a:t>能力的主要内容：</a:t>
            </a:r>
            <a:endParaRPr lang="en-US" altLang="zh-CN" sz="3200" dirty="0">
              <a:solidFill>
                <a:schemeClr val="bg1">
                  <a:lumMod val="50000"/>
                </a:schemeClr>
              </a:solidFill>
              <a:latin typeface="微软雅黑 Light" panose="020B0502040204020203" pitchFamily="34" charset="-122"/>
              <a:ea typeface="微软雅黑 Light" panose="020B0502040204020203" pitchFamily="34" charset="-122"/>
            </a:endParaRPr>
          </a:p>
        </p:txBody>
      </p:sp>
      <p:pic>
        <p:nvPicPr>
          <p:cNvPr id="4098" name="Picture 2" descr="D:\1稻壳模板\ppt\2016.4\小清新水彩花卉毕业答辩模板\未标题-5.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36971" y="-98774"/>
            <a:ext cx="911574" cy="97199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770"/>
                                        </p:tgtEl>
                                        <p:attrNameLst>
                                          <p:attrName>style.visibility</p:attrName>
                                        </p:attrNameLst>
                                      </p:cBhvr>
                                      <p:to>
                                        <p:strVal val="visible"/>
                                      </p:to>
                                    </p:set>
                                    <p:animEffect transition="in" filter="fade">
                                      <p:cBhvr>
                                        <p:cTn id="7" dur="2000"/>
                                        <p:tgtEl>
                                          <p:spTgt spid="317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70" grpId="0" bldLvl="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65" name="Rectangle 21"/>
          <p:cNvSpPr>
            <a:spLocks noChangeArrowheads="1"/>
          </p:cNvSpPr>
          <p:nvPr/>
        </p:nvSpPr>
        <p:spPr bwMode="auto">
          <a:xfrm>
            <a:off x="1259205" y="1203960"/>
            <a:ext cx="5692140" cy="2406015"/>
          </a:xfrm>
          <a:prstGeom prst="rect">
            <a:avLst/>
          </a:prstGeom>
          <a:solidFill>
            <a:schemeClr val="bg1">
              <a:lumMod val="95000"/>
              <a:alpha val="50000"/>
            </a:schemeClr>
          </a:solidFill>
          <a:ln>
            <a:noFill/>
          </a:ln>
        </p:spPr>
        <p:txBody>
          <a:bodyPr/>
          <a:lstStyle/>
          <a:p>
            <a:endParaRPr lang="zh-CN" altLang="en-US">
              <a:solidFill>
                <a:prstClr val="black"/>
              </a:solidFill>
            </a:endParaRPr>
          </a:p>
        </p:txBody>
      </p:sp>
      <p:sp>
        <p:nvSpPr>
          <p:cNvPr id="31770" name="Rectangle 26"/>
          <p:cNvSpPr>
            <a:spLocks noChangeArrowheads="1"/>
          </p:cNvSpPr>
          <p:nvPr/>
        </p:nvSpPr>
        <p:spPr bwMode="auto">
          <a:xfrm>
            <a:off x="1403350" y="1203960"/>
            <a:ext cx="5483860" cy="30556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pPr indent="457200" fontAlgn="auto">
              <a:lnSpc>
                <a:spcPct val="150000"/>
              </a:lnSpc>
              <a:spcBef>
                <a:spcPts val="0"/>
              </a:spcBef>
              <a:buClr>
                <a:schemeClr val="tx1"/>
              </a:buClr>
              <a:buNone/>
            </a:pPr>
            <a:r>
              <a:rPr lang="en-US" altLang="zh-CN" sz="2000" dirty="0">
                <a:solidFill>
                  <a:srgbClr val="663300"/>
                </a:solidFill>
                <a:latin typeface="华文楷体" panose="02010600040101010101" charset="-122"/>
                <a:ea typeface="华文楷体" panose="02010600040101010101" charset="-122"/>
                <a:cs typeface="华文楷体" panose="02010600040101010101" charset="-122"/>
                <a:sym typeface="+mn-ea"/>
              </a:rPr>
              <a:t>4</a:t>
            </a:r>
            <a:r>
              <a:rPr lang="zh-CN" altLang="en-US" sz="2000" dirty="0">
                <a:solidFill>
                  <a:srgbClr val="663300"/>
                </a:solidFill>
                <a:latin typeface="华文楷体" panose="02010600040101010101" charset="-122"/>
                <a:ea typeface="华文楷体" panose="02010600040101010101" charset="-122"/>
                <a:cs typeface="华文楷体" panose="02010600040101010101" charset="-122"/>
                <a:sym typeface="+mn-ea"/>
              </a:rPr>
              <a:t>、信息表达能力</a:t>
            </a:r>
            <a:endParaRPr lang="zh-CN" altLang="en-US" sz="2000" dirty="0">
              <a:solidFill>
                <a:srgbClr val="663300"/>
              </a:solidFill>
              <a:latin typeface="华文楷体" panose="02010600040101010101" charset="-122"/>
              <a:ea typeface="华文楷体" panose="02010600040101010101" charset="-122"/>
              <a:cs typeface="华文楷体" panose="02010600040101010101" charset="-122"/>
              <a:sym typeface="+mn-ea"/>
            </a:endParaRPr>
          </a:p>
          <a:p>
            <a:pPr indent="457200" fontAlgn="auto">
              <a:spcBef>
                <a:spcPct val="50000"/>
              </a:spcBef>
              <a:buClr>
                <a:schemeClr val="tx1"/>
              </a:buClr>
              <a:buBlip>
                <a:blip r:embed="rId1"/>
              </a:buBlip>
            </a:pPr>
            <a:r>
              <a:rPr lang="en-US" altLang="zh-CN">
                <a:latin typeface="华文楷体" panose="02010600040101010101" charset="-122"/>
                <a:ea typeface="华文楷体" panose="02010600040101010101" charset="-122"/>
                <a:cs typeface="华文楷体" panose="02010600040101010101" charset="-122"/>
                <a:sym typeface="+mn-ea"/>
              </a:rPr>
              <a:t> </a:t>
            </a:r>
            <a:r>
              <a:rPr lang="zh-CN" altLang="en-US" b="1" dirty="0">
                <a:latin typeface="华文楷体" panose="02010600040101010101" charset="-122"/>
                <a:ea typeface="华文楷体" panose="02010600040101010101" charset="-122"/>
                <a:cs typeface="华文楷体" panose="02010600040101010101" charset="-122"/>
                <a:sym typeface="+mn-ea"/>
              </a:rPr>
              <a:t>信息生成能力：如从社会调查数据中发现市场的需求情况；从学生情况的调查中发现学生对于学校教学的评价等。</a:t>
            </a:r>
            <a:endParaRPr lang="zh-CN" altLang="en-US" b="1" dirty="0">
              <a:latin typeface="华文楷体" panose="02010600040101010101" charset="-122"/>
              <a:ea typeface="华文楷体" panose="02010600040101010101" charset="-122"/>
              <a:cs typeface="华文楷体" panose="02010600040101010101" charset="-122"/>
            </a:endParaRPr>
          </a:p>
          <a:p>
            <a:pPr indent="457200" fontAlgn="auto">
              <a:spcBef>
                <a:spcPct val="50000"/>
              </a:spcBef>
              <a:buClr>
                <a:schemeClr val="tx1"/>
              </a:buClr>
              <a:buBlip>
                <a:blip r:embed="rId1"/>
              </a:buBlip>
            </a:pPr>
            <a:r>
              <a:rPr lang="zh-CN" altLang="en-US" b="1" dirty="0">
                <a:latin typeface="华文楷体" panose="02010600040101010101" charset="-122"/>
                <a:ea typeface="华文楷体" panose="02010600040101010101" charset="-122"/>
                <a:cs typeface="华文楷体" panose="02010600040101010101" charset="-122"/>
                <a:sym typeface="+mn-ea"/>
              </a:rPr>
              <a:t>信息表示能力：将有用的信息用一定的形式表示出来，便于交流传播。</a:t>
            </a:r>
            <a:endParaRPr lang="zh-CN" altLang="en-US" b="1">
              <a:latin typeface="华文楷体" panose="02010600040101010101" charset="-122"/>
              <a:ea typeface="华文楷体" panose="02010600040101010101" charset="-122"/>
              <a:cs typeface="华文楷体" panose="02010600040101010101" charset="-122"/>
            </a:endParaRPr>
          </a:p>
          <a:p>
            <a:pPr>
              <a:lnSpc>
                <a:spcPct val="120000"/>
              </a:lnSpc>
            </a:pPr>
            <a:endParaRPr lang="zh-CN" altLang="en-US" dirty="0" smtClean="0">
              <a:latin typeface="华文楷体" panose="02010600040101010101" charset="-122"/>
              <a:ea typeface="华文楷体" panose="02010600040101010101" charset="-122"/>
              <a:cs typeface="华文楷体" panose="02010600040101010101" charset="-122"/>
            </a:endParaRPr>
          </a:p>
        </p:txBody>
      </p:sp>
      <p:sp>
        <p:nvSpPr>
          <p:cNvPr id="22" name="Rectangle 39"/>
          <p:cNvSpPr>
            <a:spLocks noChangeArrowheads="1"/>
          </p:cNvSpPr>
          <p:nvPr/>
        </p:nvSpPr>
        <p:spPr bwMode="auto">
          <a:xfrm>
            <a:off x="798830" y="276860"/>
            <a:ext cx="477837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spcBef>
                <a:spcPct val="50000"/>
              </a:spcBef>
              <a:buClr>
                <a:schemeClr val="bg1"/>
              </a:buClr>
            </a:pPr>
            <a:r>
              <a:rPr lang="zh-CN" altLang="en-US" sz="3200" b="1" dirty="0">
                <a:solidFill>
                  <a:srgbClr val="CC3300"/>
                </a:solidFill>
                <a:effectLst>
                  <a:outerShdw blurRad="38100" dist="38100" dir="2700000">
                    <a:srgbClr val="000000"/>
                  </a:outerShdw>
                </a:effectLst>
                <a:latin typeface="Times New Roman" panose="02020603050405020304" pitchFamily="18" charset="0"/>
                <a:ea typeface="隶书" panose="02010509060101010101" pitchFamily="49" charset="-122"/>
                <a:sym typeface="+mn-ea"/>
              </a:rPr>
              <a:t>信息</a:t>
            </a:r>
            <a:r>
              <a:rPr lang="zh-CN" altLang="en-US" sz="3200" b="1" dirty="0">
                <a:solidFill>
                  <a:srgbClr val="CC3300"/>
                </a:solidFill>
                <a:effectLst>
                  <a:outerShdw blurRad="38100" dist="38100" dir="2700000">
                    <a:srgbClr val="000000"/>
                  </a:outerShdw>
                </a:effectLst>
                <a:latin typeface="Times New Roman" panose="02020603050405020304" pitchFamily="18" charset="0"/>
                <a:ea typeface="隶书" panose="02010509060101010101" pitchFamily="49" charset="-122"/>
                <a:sym typeface="+mn-ea"/>
              </a:rPr>
              <a:t>能力的主要内容：</a:t>
            </a:r>
            <a:endParaRPr lang="en-US" altLang="zh-CN" sz="3200" dirty="0">
              <a:solidFill>
                <a:schemeClr val="bg1">
                  <a:lumMod val="50000"/>
                </a:schemeClr>
              </a:solidFill>
              <a:latin typeface="微软雅黑 Light" panose="020B0502040204020203" pitchFamily="34" charset="-122"/>
              <a:ea typeface="微软雅黑 Light" panose="020B0502040204020203" pitchFamily="34" charset="-122"/>
            </a:endParaRPr>
          </a:p>
        </p:txBody>
      </p:sp>
      <p:pic>
        <p:nvPicPr>
          <p:cNvPr id="4098" name="Picture 2" descr="D:\1稻壳模板\ppt\2016.4\小清新水彩花卉毕业答辩模板\未标题-5.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6971" y="-98774"/>
            <a:ext cx="911574" cy="97199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770"/>
                                        </p:tgtEl>
                                        <p:attrNameLst>
                                          <p:attrName>style.visibility</p:attrName>
                                        </p:attrNameLst>
                                      </p:cBhvr>
                                      <p:to>
                                        <p:strVal val="visible"/>
                                      </p:to>
                                    </p:set>
                                    <p:animEffect transition="in" filter="fade">
                                      <p:cBhvr>
                                        <p:cTn id="7" dur="2000"/>
                                        <p:tgtEl>
                                          <p:spTgt spid="317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70" grpId="0" bldLvl="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65" name="Rectangle 21"/>
          <p:cNvSpPr>
            <a:spLocks noChangeArrowheads="1"/>
          </p:cNvSpPr>
          <p:nvPr/>
        </p:nvSpPr>
        <p:spPr bwMode="auto">
          <a:xfrm>
            <a:off x="1835785" y="1411605"/>
            <a:ext cx="4891405" cy="2279015"/>
          </a:xfrm>
          <a:prstGeom prst="rect">
            <a:avLst/>
          </a:prstGeom>
          <a:solidFill>
            <a:schemeClr val="bg1">
              <a:lumMod val="95000"/>
              <a:alpha val="50000"/>
            </a:schemeClr>
          </a:solidFill>
          <a:ln>
            <a:noFill/>
          </a:ln>
        </p:spPr>
        <p:txBody>
          <a:bodyPr/>
          <a:lstStyle/>
          <a:p>
            <a:endParaRPr lang="zh-CN" altLang="en-US">
              <a:solidFill>
                <a:prstClr val="black"/>
              </a:solidFill>
            </a:endParaRPr>
          </a:p>
        </p:txBody>
      </p:sp>
      <p:sp>
        <p:nvSpPr>
          <p:cNvPr id="31770" name="Rectangle 26"/>
          <p:cNvSpPr>
            <a:spLocks noChangeArrowheads="1"/>
          </p:cNvSpPr>
          <p:nvPr/>
        </p:nvSpPr>
        <p:spPr bwMode="auto">
          <a:xfrm>
            <a:off x="2123440" y="1564005"/>
            <a:ext cx="4008755" cy="1612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pPr indent="457200" fontAlgn="auto">
              <a:lnSpc>
                <a:spcPct val="150000"/>
              </a:lnSpc>
              <a:spcBef>
                <a:spcPts val="0"/>
              </a:spcBef>
              <a:buClr>
                <a:schemeClr val="tx1"/>
              </a:buClr>
              <a:buNone/>
            </a:pPr>
            <a:r>
              <a:rPr lang="en-US" altLang="zh-CN" sz="2000" dirty="0">
                <a:solidFill>
                  <a:srgbClr val="663300"/>
                </a:solidFill>
                <a:latin typeface="华文楷体" panose="02010600040101010101" charset="-122"/>
                <a:ea typeface="华文楷体" panose="02010600040101010101" charset="-122"/>
                <a:cs typeface="华文楷体" panose="02010600040101010101" charset="-122"/>
                <a:sym typeface="+mn-ea"/>
              </a:rPr>
              <a:t>5</a:t>
            </a:r>
            <a:r>
              <a:rPr lang="zh-CN" altLang="en-US" sz="2000" dirty="0">
                <a:solidFill>
                  <a:srgbClr val="663300"/>
                </a:solidFill>
                <a:latin typeface="华文楷体" panose="02010600040101010101" charset="-122"/>
                <a:ea typeface="华文楷体" panose="02010600040101010101" charset="-122"/>
                <a:cs typeface="华文楷体" panose="02010600040101010101" charset="-122"/>
                <a:sym typeface="+mn-ea"/>
              </a:rPr>
              <a:t>、使用信息技术的能力</a:t>
            </a:r>
            <a:endParaRPr lang="zh-CN" altLang="en-US" sz="2000">
              <a:solidFill>
                <a:srgbClr val="663300"/>
              </a:solidFill>
              <a:latin typeface="华文楷体" panose="02010600040101010101" charset="-122"/>
              <a:ea typeface="华文楷体" panose="02010600040101010101" charset="-122"/>
              <a:cs typeface="华文楷体" panose="02010600040101010101" charset="-122"/>
            </a:endParaRPr>
          </a:p>
          <a:p>
            <a:pPr indent="457200" fontAlgn="auto">
              <a:lnSpc>
                <a:spcPct val="120000"/>
              </a:lnSpc>
            </a:pPr>
            <a:r>
              <a:rPr lang="zh-CN" altLang="en-US" b="1" dirty="0">
                <a:latin typeface="华文楷体" panose="02010600040101010101" charset="-122"/>
                <a:ea typeface="华文楷体" panose="02010600040101010101" charset="-122"/>
                <a:cs typeface="华文楷体" panose="02010600040101010101" charset="-122"/>
                <a:sym typeface="+mn-ea"/>
              </a:rPr>
              <a:t>如是否会使用计算机以及常用的或</a:t>
            </a:r>
            <a:r>
              <a:rPr lang="zh-CN" altLang="en-US" b="1" dirty="0">
                <a:latin typeface="华文楷体" panose="02010600040101010101" charset="-122"/>
                <a:ea typeface="华文楷体" panose="02010600040101010101" charset="-122"/>
                <a:cs typeface="华文楷体" panose="02010600040101010101" charset="-122"/>
                <a:sym typeface="+mn-ea"/>
              </a:rPr>
              <a:t>适合自已生活、工作相关的软件系统等。</a:t>
            </a:r>
            <a:endParaRPr lang="zh-CN" altLang="en-US" b="1">
              <a:latin typeface="华文楷体" panose="02010600040101010101" charset="-122"/>
              <a:ea typeface="华文楷体" panose="02010600040101010101" charset="-122"/>
              <a:cs typeface="华文楷体" panose="02010600040101010101" charset="-122"/>
            </a:endParaRPr>
          </a:p>
          <a:p>
            <a:pPr>
              <a:lnSpc>
                <a:spcPct val="120000"/>
              </a:lnSpc>
            </a:pPr>
            <a:endParaRPr lang="zh-CN" altLang="en-US" dirty="0" smtClean="0">
              <a:latin typeface="华文楷体" panose="02010600040101010101" charset="-122"/>
              <a:ea typeface="华文楷体" panose="02010600040101010101" charset="-122"/>
              <a:cs typeface="华文楷体" panose="02010600040101010101" charset="-122"/>
            </a:endParaRPr>
          </a:p>
        </p:txBody>
      </p:sp>
      <p:sp>
        <p:nvSpPr>
          <p:cNvPr id="22" name="Rectangle 39"/>
          <p:cNvSpPr>
            <a:spLocks noChangeArrowheads="1"/>
          </p:cNvSpPr>
          <p:nvPr/>
        </p:nvSpPr>
        <p:spPr bwMode="auto">
          <a:xfrm>
            <a:off x="798830" y="276860"/>
            <a:ext cx="477837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spcBef>
                <a:spcPct val="50000"/>
              </a:spcBef>
              <a:buClr>
                <a:schemeClr val="bg1"/>
              </a:buClr>
            </a:pPr>
            <a:r>
              <a:rPr lang="zh-CN" altLang="en-US" sz="3200" b="1" dirty="0">
                <a:solidFill>
                  <a:srgbClr val="CC3300"/>
                </a:solidFill>
                <a:effectLst>
                  <a:outerShdw blurRad="38100" dist="38100" dir="2700000">
                    <a:srgbClr val="000000"/>
                  </a:outerShdw>
                </a:effectLst>
                <a:latin typeface="Times New Roman" panose="02020603050405020304" pitchFamily="18" charset="0"/>
                <a:ea typeface="隶书" panose="02010509060101010101" pitchFamily="49" charset="-122"/>
                <a:sym typeface="+mn-ea"/>
              </a:rPr>
              <a:t>信息</a:t>
            </a:r>
            <a:r>
              <a:rPr lang="zh-CN" altLang="en-US" sz="3200" b="1" dirty="0">
                <a:solidFill>
                  <a:srgbClr val="CC3300"/>
                </a:solidFill>
                <a:effectLst>
                  <a:outerShdw blurRad="38100" dist="38100" dir="2700000">
                    <a:srgbClr val="000000"/>
                  </a:outerShdw>
                </a:effectLst>
                <a:latin typeface="Times New Roman" panose="02020603050405020304" pitchFamily="18" charset="0"/>
                <a:ea typeface="隶书" panose="02010509060101010101" pitchFamily="49" charset="-122"/>
                <a:sym typeface="+mn-ea"/>
              </a:rPr>
              <a:t>能力的主要内容：</a:t>
            </a:r>
            <a:endParaRPr lang="en-US" altLang="zh-CN" sz="3200" dirty="0">
              <a:solidFill>
                <a:schemeClr val="bg1">
                  <a:lumMod val="50000"/>
                </a:schemeClr>
              </a:solidFill>
              <a:latin typeface="微软雅黑 Light" panose="020B0502040204020203" pitchFamily="34" charset="-122"/>
              <a:ea typeface="微软雅黑 Light" panose="020B0502040204020203" pitchFamily="34" charset="-122"/>
            </a:endParaRPr>
          </a:p>
        </p:txBody>
      </p:sp>
      <p:pic>
        <p:nvPicPr>
          <p:cNvPr id="4098" name="Picture 2" descr="D:\1稻壳模板\ppt\2016.4\小清新水彩花卉毕业答辩模板\未标题-5.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36971" y="-98774"/>
            <a:ext cx="911574" cy="97199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770"/>
                                        </p:tgtEl>
                                        <p:attrNameLst>
                                          <p:attrName>style.visibility</p:attrName>
                                        </p:attrNameLst>
                                      </p:cBhvr>
                                      <p:to>
                                        <p:strVal val="visible"/>
                                      </p:to>
                                    </p:set>
                                    <p:animEffect transition="in" filter="fade">
                                      <p:cBhvr>
                                        <p:cTn id="7" dur="2000"/>
                                        <p:tgtEl>
                                          <p:spTgt spid="317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70" grpId="0" bldLvl="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0" y="2408570"/>
            <a:ext cx="2316480" cy="521970"/>
          </a:xfrm>
          <a:prstGeom prst="rect">
            <a:avLst/>
          </a:prstGeom>
          <a:noFill/>
        </p:spPr>
        <p:txBody>
          <a:bodyPr wrap="none" rtlCol="0">
            <a:spAutoFit/>
          </a:bodyPr>
          <a:lstStyle>
            <a:defPPr>
              <a:defRPr lang="zh-CN"/>
            </a:defPPr>
            <a:lvl1pPr>
              <a:defRPr sz="2400">
                <a:solidFill>
                  <a:schemeClr val="accent1"/>
                </a:solidFill>
                <a:latin typeface="微软雅黑 Light" panose="020B0502040204020203" pitchFamily="34" charset="-122"/>
                <a:ea typeface="微软雅黑 Light" panose="020B0502040204020203" pitchFamily="34" charset="-122"/>
              </a:defRPr>
            </a:lvl1pPr>
          </a:lstStyle>
          <a:p>
            <a:r>
              <a:rPr lang="zh-CN" altLang="en-US" sz="2800" dirty="0" smtClean="0"/>
              <a:t>信息</a:t>
            </a:r>
            <a:r>
              <a:rPr lang="zh-CN" altLang="en-US" sz="2800" dirty="0" smtClean="0"/>
              <a:t>资源概论</a:t>
            </a:r>
            <a:endParaRPr lang="zh-CN" altLang="en-US" sz="2800" dirty="0" smtClean="0"/>
          </a:p>
        </p:txBody>
      </p:sp>
      <p:sp>
        <p:nvSpPr>
          <p:cNvPr id="4" name="TextBox 3"/>
          <p:cNvSpPr txBox="1"/>
          <p:nvPr/>
        </p:nvSpPr>
        <p:spPr>
          <a:xfrm>
            <a:off x="2669881" y="1851670"/>
            <a:ext cx="1694258" cy="1628954"/>
          </a:xfrm>
          <a:prstGeom prst="rect">
            <a:avLst/>
          </a:prstGeom>
          <a:noFill/>
          <a:ln w="6350">
            <a:solidFill>
              <a:schemeClr val="bg1">
                <a:lumMod val="50000"/>
              </a:schemeClr>
            </a:solidFill>
          </a:ln>
        </p:spPr>
        <p:txBody>
          <a:bodyPr wrap="square" lIns="0" tIns="0" rIns="0" bIns="0" rtlCol="0" anchor="ctr" anchorCtr="0">
            <a:noAutofit/>
          </a:bodyPr>
          <a:lstStyle/>
          <a:p>
            <a:pPr algn="ctr"/>
            <a:r>
              <a:rPr lang="en-US" altLang="zh-CN" sz="8800" dirty="0">
                <a:solidFill>
                  <a:schemeClr val="bg1">
                    <a:lumMod val="50000"/>
                  </a:schemeClr>
                </a:solidFill>
                <a:latin typeface="微软雅黑 Light" panose="020B0502040204020203" pitchFamily="34" charset="-122"/>
                <a:ea typeface="微软雅黑 Light" panose="020B0502040204020203" pitchFamily="34" charset="-122"/>
              </a:rPr>
              <a:t>02</a:t>
            </a:r>
            <a:endParaRPr lang="zh-CN" altLang="en-US" sz="8800" dirty="0">
              <a:solidFill>
                <a:schemeClr val="bg1">
                  <a:lumMod val="50000"/>
                </a:schemeClr>
              </a:solidFill>
              <a:latin typeface="微软雅黑 Light" panose="020B0502040204020203" pitchFamily="34" charset="-122"/>
              <a:ea typeface="微软雅黑 Light" panose="020B0502040204020203" pitchFamily="34" charset="-122"/>
            </a:endParaRPr>
          </a:p>
        </p:txBody>
      </p:sp>
      <p:pic>
        <p:nvPicPr>
          <p:cNvPr id="3075" name="Picture 3" descr="D:\1稻壳模板\ppt\2016.4\小清新水彩花卉毕业答辩模板\未标题-3.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307" y="462756"/>
            <a:ext cx="1236662" cy="421798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D:\1稻壳模板\ppt\2016.4\小清新水彩花卉毕业答辩模板\未标题-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18425" y="377031"/>
            <a:ext cx="1425575" cy="43894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65" name="Rectangle 21"/>
          <p:cNvSpPr>
            <a:spLocks noChangeArrowheads="1"/>
          </p:cNvSpPr>
          <p:nvPr/>
        </p:nvSpPr>
        <p:spPr bwMode="auto">
          <a:xfrm>
            <a:off x="1835785" y="1411605"/>
            <a:ext cx="4891405" cy="2279015"/>
          </a:xfrm>
          <a:prstGeom prst="rect">
            <a:avLst/>
          </a:prstGeom>
          <a:solidFill>
            <a:schemeClr val="bg1">
              <a:lumMod val="95000"/>
              <a:alpha val="50000"/>
            </a:schemeClr>
          </a:solidFill>
          <a:ln>
            <a:noFill/>
          </a:ln>
        </p:spPr>
        <p:txBody>
          <a:bodyPr/>
          <a:lstStyle/>
          <a:p>
            <a:endParaRPr lang="zh-CN" altLang="en-US">
              <a:solidFill>
                <a:prstClr val="black"/>
              </a:solidFill>
            </a:endParaRPr>
          </a:p>
        </p:txBody>
      </p:sp>
      <p:sp>
        <p:nvSpPr>
          <p:cNvPr id="31770" name="Rectangle 26"/>
          <p:cNvSpPr>
            <a:spLocks noChangeArrowheads="1"/>
          </p:cNvSpPr>
          <p:nvPr/>
        </p:nvSpPr>
        <p:spPr bwMode="auto">
          <a:xfrm>
            <a:off x="2123440" y="1564005"/>
            <a:ext cx="4008755" cy="1612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pPr>
              <a:lnSpc>
                <a:spcPct val="115000"/>
              </a:lnSpc>
              <a:buClrTx/>
              <a:buNone/>
            </a:pPr>
            <a:r>
              <a:rPr lang="zh-CN" altLang="en-US" sz="2000" b="1" dirty="0">
                <a:solidFill>
                  <a:schemeClr val="tx1"/>
                </a:solidFill>
                <a:latin typeface="华文楷体" panose="02010600040101010101" charset="-122"/>
                <a:ea typeface="华文楷体" panose="02010600040101010101" charset="-122"/>
                <a:cs typeface="华文楷体" panose="02010600040101010101" charset="-122"/>
                <a:sym typeface="+mn-ea"/>
              </a:rPr>
              <a:t>一、基本概念</a:t>
            </a:r>
            <a:endParaRPr lang="zh-CN" altLang="en-US" sz="2000" b="1" dirty="0">
              <a:solidFill>
                <a:schemeClr val="tx1"/>
              </a:solidFill>
              <a:latin typeface="华文楷体" panose="02010600040101010101" charset="-122"/>
              <a:ea typeface="华文楷体" panose="02010600040101010101" charset="-122"/>
              <a:cs typeface="华文楷体" panose="02010600040101010101" charset="-122"/>
            </a:endParaRPr>
          </a:p>
          <a:p>
            <a:pPr indent="457200" fontAlgn="auto">
              <a:lnSpc>
                <a:spcPct val="115000"/>
              </a:lnSpc>
              <a:buClrTx/>
              <a:buNone/>
            </a:pPr>
            <a:r>
              <a:rPr lang="zh-CN" altLang="en-US" sz="2000" b="1" dirty="0">
                <a:solidFill>
                  <a:schemeClr val="tx1"/>
                </a:solidFill>
                <a:latin typeface="华文楷体" panose="02010600040101010101" charset="-122"/>
                <a:ea typeface="华文楷体" panose="02010600040101010101" charset="-122"/>
                <a:cs typeface="华文楷体" panose="02010600040101010101" charset="-122"/>
                <a:sym typeface="+mn-ea"/>
              </a:rPr>
              <a:t>信息、知识、文献、情报</a:t>
            </a:r>
            <a:endParaRPr lang="zh-CN" altLang="en-US" sz="2000" b="1" dirty="0">
              <a:solidFill>
                <a:schemeClr val="tx1"/>
              </a:solidFill>
              <a:latin typeface="华文楷体" panose="02010600040101010101" charset="-122"/>
              <a:ea typeface="华文楷体" panose="02010600040101010101" charset="-122"/>
              <a:cs typeface="华文楷体" panose="02010600040101010101" charset="-122"/>
            </a:endParaRPr>
          </a:p>
          <a:p>
            <a:pPr>
              <a:lnSpc>
                <a:spcPct val="115000"/>
              </a:lnSpc>
              <a:buClrTx/>
              <a:buNone/>
            </a:pPr>
            <a:r>
              <a:rPr lang="zh-CN" altLang="en-US" sz="2000" b="1" dirty="0">
                <a:solidFill>
                  <a:schemeClr val="tx1"/>
                </a:solidFill>
                <a:latin typeface="华文楷体" panose="02010600040101010101" charset="-122"/>
                <a:ea typeface="华文楷体" panose="02010600040101010101" charset="-122"/>
                <a:cs typeface="华文楷体" panose="02010600040101010101" charset="-122"/>
                <a:sym typeface="+mn-ea"/>
              </a:rPr>
              <a:t>二、信息资源</a:t>
            </a:r>
            <a:endParaRPr lang="zh-CN" altLang="en-US" sz="2000" b="1" dirty="0">
              <a:solidFill>
                <a:schemeClr val="tx1"/>
              </a:solidFill>
              <a:latin typeface="华文楷体" panose="02010600040101010101" charset="-122"/>
              <a:ea typeface="华文楷体" panose="02010600040101010101" charset="-122"/>
              <a:cs typeface="华文楷体" panose="02010600040101010101" charset="-122"/>
            </a:endParaRPr>
          </a:p>
          <a:p>
            <a:pPr indent="457200" fontAlgn="auto">
              <a:lnSpc>
                <a:spcPct val="115000"/>
              </a:lnSpc>
              <a:buClrTx/>
              <a:buNone/>
            </a:pPr>
            <a:r>
              <a:rPr lang="en-US" altLang="zh-CN" sz="2000" b="1" dirty="0">
                <a:solidFill>
                  <a:schemeClr val="tx1"/>
                </a:solidFill>
                <a:latin typeface="华文楷体" panose="02010600040101010101" charset="-122"/>
                <a:ea typeface="华文楷体" panose="02010600040101010101" charset="-122"/>
                <a:cs typeface="华文楷体" panose="02010600040101010101" charset="-122"/>
                <a:sym typeface="+mn-ea"/>
              </a:rPr>
              <a:t>1.</a:t>
            </a:r>
            <a:r>
              <a:rPr lang="zh-CN" altLang="en-US" sz="2000" b="1" dirty="0">
                <a:solidFill>
                  <a:schemeClr val="tx1"/>
                </a:solidFill>
                <a:latin typeface="华文楷体" panose="02010600040101010101" charset="-122"/>
                <a:ea typeface="华文楷体" panose="02010600040101010101" charset="-122"/>
                <a:cs typeface="华文楷体" panose="02010600040101010101" charset="-122"/>
                <a:sym typeface="+mn-ea"/>
              </a:rPr>
              <a:t>信息资源的定义、分类</a:t>
            </a:r>
            <a:endParaRPr lang="zh-CN" altLang="en-US" sz="2000" b="1" dirty="0">
              <a:solidFill>
                <a:schemeClr val="tx1"/>
              </a:solidFill>
              <a:latin typeface="华文楷体" panose="02010600040101010101" charset="-122"/>
              <a:ea typeface="华文楷体" panose="02010600040101010101" charset="-122"/>
              <a:cs typeface="华文楷体" panose="02010600040101010101" charset="-122"/>
            </a:endParaRPr>
          </a:p>
          <a:p>
            <a:pPr indent="457200" fontAlgn="auto">
              <a:lnSpc>
                <a:spcPct val="115000"/>
              </a:lnSpc>
              <a:buClrTx/>
              <a:buNone/>
            </a:pPr>
            <a:r>
              <a:rPr lang="en-US" altLang="zh-CN" sz="2000" b="1" dirty="0">
                <a:solidFill>
                  <a:schemeClr val="tx1"/>
                </a:solidFill>
                <a:latin typeface="华文楷体" panose="02010600040101010101" charset="-122"/>
                <a:ea typeface="华文楷体" panose="02010600040101010101" charset="-122"/>
                <a:cs typeface="华文楷体" panose="02010600040101010101" charset="-122"/>
                <a:sym typeface="+mn-ea"/>
              </a:rPr>
              <a:t>2.</a:t>
            </a:r>
            <a:r>
              <a:rPr lang="zh-CN" altLang="en-US" sz="2000" b="1" dirty="0">
                <a:solidFill>
                  <a:schemeClr val="tx1"/>
                </a:solidFill>
                <a:latin typeface="华文楷体" panose="02010600040101010101" charset="-122"/>
                <a:ea typeface="华文楷体" panose="02010600040101010101" charset="-122"/>
                <a:cs typeface="华文楷体" panose="02010600040101010101" charset="-122"/>
                <a:sym typeface="+mn-ea"/>
              </a:rPr>
              <a:t>文献信息资源的类型</a:t>
            </a:r>
            <a:endParaRPr lang="zh-CN" altLang="en-US" sz="2000" b="1" dirty="0">
              <a:solidFill>
                <a:schemeClr val="tx1"/>
              </a:solidFill>
              <a:latin typeface="华文楷体" panose="02010600040101010101" charset="-122"/>
              <a:ea typeface="华文楷体" panose="02010600040101010101" charset="-122"/>
              <a:cs typeface="华文楷体" panose="02010600040101010101" charset="-122"/>
            </a:endParaRPr>
          </a:p>
          <a:p>
            <a:pPr>
              <a:lnSpc>
                <a:spcPct val="120000"/>
              </a:lnSpc>
            </a:pPr>
            <a:endParaRPr lang="zh-CN" altLang="en-US" sz="2000" b="1" dirty="0" smtClean="0">
              <a:solidFill>
                <a:schemeClr val="tx1"/>
              </a:solidFill>
              <a:latin typeface="华文楷体" panose="02010600040101010101" charset="-122"/>
              <a:ea typeface="华文楷体" panose="02010600040101010101" charset="-122"/>
              <a:cs typeface="华文楷体" panose="02010600040101010101" charset="-122"/>
            </a:endParaRPr>
          </a:p>
        </p:txBody>
      </p:sp>
      <p:sp>
        <p:nvSpPr>
          <p:cNvPr id="22" name="Rectangle 39"/>
          <p:cNvSpPr>
            <a:spLocks noChangeArrowheads="1"/>
          </p:cNvSpPr>
          <p:nvPr/>
        </p:nvSpPr>
        <p:spPr bwMode="auto">
          <a:xfrm>
            <a:off x="798830" y="381000"/>
            <a:ext cx="477837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spcBef>
                <a:spcPct val="50000"/>
              </a:spcBef>
              <a:buClr>
                <a:schemeClr val="bg1"/>
              </a:buClr>
            </a:pPr>
            <a:r>
              <a:rPr lang="zh-CN" altLang="en-US" sz="3200" b="1" dirty="0">
                <a:solidFill>
                  <a:srgbClr val="CC3300"/>
                </a:solidFill>
                <a:effectLst>
                  <a:outerShdw blurRad="38100" dist="38100" dir="2700000">
                    <a:srgbClr val="000000"/>
                  </a:outerShdw>
                </a:effectLst>
                <a:latin typeface="Times New Roman" panose="02020603050405020304" pitchFamily="18" charset="0"/>
                <a:ea typeface="隶书" panose="02010509060101010101" pitchFamily="49" charset="-122"/>
                <a:sym typeface="+mn-ea"/>
              </a:rPr>
              <a:t>本章的</a:t>
            </a:r>
            <a:r>
              <a:rPr lang="zh-CN" altLang="en-US" sz="3200" b="1" dirty="0">
                <a:solidFill>
                  <a:srgbClr val="CC3300"/>
                </a:solidFill>
                <a:effectLst>
                  <a:outerShdw blurRad="38100" dist="38100" dir="2700000">
                    <a:srgbClr val="000000"/>
                  </a:outerShdw>
                </a:effectLst>
                <a:latin typeface="Times New Roman" panose="02020603050405020304" pitchFamily="18" charset="0"/>
                <a:ea typeface="隶书" panose="02010509060101010101" pitchFamily="49" charset="-122"/>
                <a:sym typeface="+mn-ea"/>
              </a:rPr>
              <a:t>主要内容：</a:t>
            </a:r>
            <a:endParaRPr lang="en-US" altLang="zh-CN" sz="3200" dirty="0">
              <a:solidFill>
                <a:schemeClr val="bg1">
                  <a:lumMod val="50000"/>
                </a:schemeClr>
              </a:solidFill>
              <a:latin typeface="微软雅黑 Light" panose="020B0502040204020203" pitchFamily="34" charset="-122"/>
              <a:ea typeface="微软雅黑 Light" panose="020B0502040204020203" pitchFamily="34" charset="-122"/>
            </a:endParaRPr>
          </a:p>
        </p:txBody>
      </p:sp>
      <p:pic>
        <p:nvPicPr>
          <p:cNvPr id="4098" name="Picture 2" descr="D:\1稻壳模板\ppt\2016.4\小清新水彩花卉毕业答辩模板\未标题-5.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36971" y="-98774"/>
            <a:ext cx="911574" cy="97199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770"/>
                                        </p:tgtEl>
                                        <p:attrNameLst>
                                          <p:attrName>style.visibility</p:attrName>
                                        </p:attrNameLst>
                                      </p:cBhvr>
                                      <p:to>
                                        <p:strVal val="visible"/>
                                      </p:to>
                                    </p:set>
                                    <p:animEffect transition="in" filter="fade">
                                      <p:cBhvr>
                                        <p:cTn id="7" dur="2000"/>
                                        <p:tgtEl>
                                          <p:spTgt spid="317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70" grpId="0" bldLvl="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2" descr="D:\1稻壳模板\ppt\2016.4\小清新水彩花卉毕业答辩模板\未标题-5.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36971" y="-98774"/>
            <a:ext cx="911574" cy="971998"/>
          </a:xfrm>
          <a:prstGeom prst="rect">
            <a:avLst/>
          </a:prstGeom>
          <a:noFill/>
          <a:extLst>
            <a:ext uri="{909E8E84-426E-40DD-AFC4-6F175D3DCCD1}">
              <a14:hiddenFill xmlns:a14="http://schemas.microsoft.com/office/drawing/2010/main">
                <a:solidFill>
                  <a:srgbClr val="FFFFFF"/>
                </a:solidFill>
              </a14:hiddenFill>
            </a:ext>
          </a:extLst>
        </p:spPr>
      </p:pic>
      <p:sp>
        <p:nvSpPr>
          <p:cNvPr id="39" name="Rectangle 39"/>
          <p:cNvSpPr>
            <a:spLocks noChangeArrowheads="1"/>
          </p:cNvSpPr>
          <p:nvPr/>
        </p:nvSpPr>
        <p:spPr bwMode="auto">
          <a:xfrm>
            <a:off x="798576" y="277092"/>
            <a:ext cx="2778059" cy="307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anose="020B0604020202020204" pitchFamily="34" charset="0"/>
              <a:buNone/>
            </a:pPr>
            <a:r>
              <a:rPr lang="zh-CN" altLang="en-US" sz="2000" dirty="0" smtClean="0">
                <a:solidFill>
                  <a:schemeClr val="bg1">
                    <a:lumMod val="50000"/>
                  </a:schemeClr>
                </a:solidFill>
                <a:latin typeface="微软雅黑 Light" panose="020B0502040204020203" pitchFamily="34" charset="-122"/>
                <a:ea typeface="微软雅黑 Light" panose="020B0502040204020203" pitchFamily="34" charset="-122"/>
              </a:rPr>
              <a:t>一、基本</a:t>
            </a:r>
            <a:r>
              <a:rPr lang="zh-CN" altLang="en-US" sz="2000" dirty="0" smtClean="0">
                <a:solidFill>
                  <a:schemeClr val="bg1">
                    <a:lumMod val="50000"/>
                  </a:schemeClr>
                </a:solidFill>
                <a:latin typeface="微软雅黑 Light" panose="020B0502040204020203" pitchFamily="34" charset="-122"/>
                <a:ea typeface="微软雅黑 Light" panose="020B0502040204020203" pitchFamily="34" charset="-122"/>
              </a:rPr>
              <a:t>概念</a:t>
            </a:r>
            <a:endParaRPr lang="zh-CN" altLang="en-US" sz="2000" dirty="0" smtClean="0">
              <a:solidFill>
                <a:schemeClr val="bg1">
                  <a:lumMod val="50000"/>
                </a:schemeClr>
              </a:solidFill>
              <a:latin typeface="微软雅黑 Light" panose="020B0502040204020203" pitchFamily="34" charset="-122"/>
              <a:ea typeface="微软雅黑 Light" panose="020B0502040204020203" pitchFamily="34" charset="-122"/>
            </a:endParaRPr>
          </a:p>
        </p:txBody>
      </p:sp>
      <p:sp>
        <p:nvSpPr>
          <p:cNvPr id="8" name="Freeform 32"/>
          <p:cNvSpPr/>
          <p:nvPr/>
        </p:nvSpPr>
        <p:spPr bwMode="auto">
          <a:xfrm>
            <a:off x="3918045" y="3555652"/>
            <a:ext cx="1253337" cy="1587848"/>
          </a:xfrm>
          <a:custGeom>
            <a:avLst/>
            <a:gdLst>
              <a:gd name="T0" fmla="*/ 369 w 889"/>
              <a:gd name="T1" fmla="*/ 1124 h 1124"/>
              <a:gd name="T2" fmla="*/ 713 w 889"/>
              <a:gd name="T3" fmla="*/ 1124 h 1124"/>
              <a:gd name="T4" fmla="*/ 676 w 889"/>
              <a:gd name="T5" fmla="*/ 705 h 1124"/>
              <a:gd name="T6" fmla="*/ 862 w 889"/>
              <a:gd name="T7" fmla="*/ 273 h 1124"/>
              <a:gd name="T8" fmla="*/ 853 w 889"/>
              <a:gd name="T9" fmla="*/ 202 h 1124"/>
              <a:gd name="T10" fmla="*/ 775 w 889"/>
              <a:gd name="T11" fmla="*/ 257 h 1124"/>
              <a:gd name="T12" fmla="*/ 612 w 889"/>
              <a:gd name="T13" fmla="*/ 387 h 1124"/>
              <a:gd name="T14" fmla="*/ 489 w 889"/>
              <a:gd name="T15" fmla="*/ 141 h 1124"/>
              <a:gd name="T16" fmla="*/ 417 w 889"/>
              <a:gd name="T17" fmla="*/ 5 h 1124"/>
              <a:gd name="T18" fmla="*/ 404 w 889"/>
              <a:gd name="T19" fmla="*/ 155 h 1124"/>
              <a:gd name="T20" fmla="*/ 405 w 889"/>
              <a:gd name="T21" fmla="*/ 327 h 1124"/>
              <a:gd name="T22" fmla="*/ 275 w 889"/>
              <a:gd name="T23" fmla="*/ 196 h 1124"/>
              <a:gd name="T24" fmla="*/ 154 w 889"/>
              <a:gd name="T25" fmla="*/ 49 h 1124"/>
              <a:gd name="T26" fmla="*/ 207 w 889"/>
              <a:gd name="T27" fmla="*/ 218 h 1124"/>
              <a:gd name="T28" fmla="*/ 281 w 889"/>
              <a:gd name="T29" fmla="*/ 387 h 1124"/>
              <a:gd name="T30" fmla="*/ 155 w 889"/>
              <a:gd name="T31" fmla="*/ 273 h 1124"/>
              <a:gd name="T32" fmla="*/ 28 w 889"/>
              <a:gd name="T33" fmla="*/ 187 h 1124"/>
              <a:gd name="T34" fmla="*/ 113 w 889"/>
              <a:gd name="T35" fmla="*/ 350 h 1124"/>
              <a:gd name="T36" fmla="*/ 234 w 889"/>
              <a:gd name="T37" fmla="*/ 489 h 1124"/>
              <a:gd name="T38" fmla="*/ 107 w 889"/>
              <a:gd name="T39" fmla="*/ 421 h 1124"/>
              <a:gd name="T40" fmla="*/ 29 w 889"/>
              <a:gd name="T41" fmla="*/ 413 h 1124"/>
              <a:gd name="T42" fmla="*/ 173 w 889"/>
              <a:gd name="T43" fmla="*/ 550 h 1124"/>
              <a:gd name="T44" fmla="*/ 397 w 889"/>
              <a:gd name="T45" fmla="*/ 850 h 1124"/>
              <a:gd name="T46" fmla="*/ 369 w 889"/>
              <a:gd name="T47" fmla="*/ 1124 h 1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89" h="1124">
                <a:moveTo>
                  <a:pt x="369" y="1124"/>
                </a:moveTo>
                <a:cubicBezTo>
                  <a:pt x="713" y="1124"/>
                  <a:pt x="713" y="1124"/>
                  <a:pt x="713" y="1124"/>
                </a:cubicBezTo>
                <a:cubicBezTo>
                  <a:pt x="713" y="1124"/>
                  <a:pt x="608" y="991"/>
                  <a:pt x="676" y="705"/>
                </a:cubicBezTo>
                <a:cubicBezTo>
                  <a:pt x="744" y="420"/>
                  <a:pt x="845" y="300"/>
                  <a:pt x="862" y="273"/>
                </a:cubicBezTo>
                <a:cubicBezTo>
                  <a:pt x="880" y="247"/>
                  <a:pt x="889" y="215"/>
                  <a:pt x="853" y="202"/>
                </a:cubicBezTo>
                <a:cubicBezTo>
                  <a:pt x="824" y="191"/>
                  <a:pt x="784" y="242"/>
                  <a:pt x="775" y="257"/>
                </a:cubicBezTo>
                <a:cubicBezTo>
                  <a:pt x="766" y="272"/>
                  <a:pt x="693" y="394"/>
                  <a:pt x="612" y="387"/>
                </a:cubicBezTo>
                <a:cubicBezTo>
                  <a:pt x="531" y="380"/>
                  <a:pt x="510" y="225"/>
                  <a:pt x="489" y="141"/>
                </a:cubicBezTo>
                <a:cubicBezTo>
                  <a:pt x="468" y="57"/>
                  <a:pt x="454" y="0"/>
                  <a:pt x="417" y="5"/>
                </a:cubicBezTo>
                <a:cubicBezTo>
                  <a:pt x="383" y="10"/>
                  <a:pt x="401" y="127"/>
                  <a:pt x="404" y="155"/>
                </a:cubicBezTo>
                <a:cubicBezTo>
                  <a:pt x="407" y="183"/>
                  <a:pt x="438" y="315"/>
                  <a:pt x="405" y="327"/>
                </a:cubicBezTo>
                <a:cubicBezTo>
                  <a:pt x="372" y="339"/>
                  <a:pt x="306" y="258"/>
                  <a:pt x="275" y="196"/>
                </a:cubicBezTo>
                <a:cubicBezTo>
                  <a:pt x="244" y="134"/>
                  <a:pt x="204" y="27"/>
                  <a:pt x="154" y="49"/>
                </a:cubicBezTo>
                <a:cubicBezTo>
                  <a:pt x="113" y="68"/>
                  <a:pt x="193" y="189"/>
                  <a:pt x="207" y="218"/>
                </a:cubicBezTo>
                <a:cubicBezTo>
                  <a:pt x="221" y="247"/>
                  <a:pt x="293" y="374"/>
                  <a:pt x="281" y="387"/>
                </a:cubicBezTo>
                <a:cubicBezTo>
                  <a:pt x="269" y="400"/>
                  <a:pt x="178" y="299"/>
                  <a:pt x="155" y="273"/>
                </a:cubicBezTo>
                <a:cubicBezTo>
                  <a:pt x="132" y="247"/>
                  <a:pt x="56" y="155"/>
                  <a:pt x="28" y="187"/>
                </a:cubicBezTo>
                <a:cubicBezTo>
                  <a:pt x="0" y="219"/>
                  <a:pt x="67" y="306"/>
                  <a:pt x="113" y="350"/>
                </a:cubicBezTo>
                <a:cubicBezTo>
                  <a:pt x="159" y="394"/>
                  <a:pt x="243" y="472"/>
                  <a:pt x="234" y="489"/>
                </a:cubicBezTo>
                <a:cubicBezTo>
                  <a:pt x="225" y="506"/>
                  <a:pt x="133" y="437"/>
                  <a:pt x="107" y="421"/>
                </a:cubicBezTo>
                <a:cubicBezTo>
                  <a:pt x="81" y="405"/>
                  <a:pt x="39" y="384"/>
                  <a:pt x="29" y="413"/>
                </a:cubicBezTo>
                <a:cubicBezTo>
                  <a:pt x="20" y="441"/>
                  <a:pt x="79" y="497"/>
                  <a:pt x="173" y="550"/>
                </a:cubicBezTo>
                <a:cubicBezTo>
                  <a:pt x="267" y="603"/>
                  <a:pt x="394" y="692"/>
                  <a:pt x="397" y="850"/>
                </a:cubicBezTo>
                <a:cubicBezTo>
                  <a:pt x="400" y="1008"/>
                  <a:pt x="375" y="1107"/>
                  <a:pt x="369" y="1124"/>
                </a:cubicBezTo>
                <a:close/>
              </a:path>
            </a:pathLst>
          </a:custGeom>
          <a:solidFill>
            <a:schemeClr val="bg1">
              <a:lumMod val="85000"/>
            </a:schemeClr>
          </a:solidFill>
          <a:ln>
            <a:noFill/>
          </a:ln>
        </p:spPr>
        <p:txBody>
          <a:bodyPr/>
          <a:lstStyle/>
          <a:p>
            <a:endParaRPr lang="zh-CN" altLang="en-US">
              <a:solidFill>
                <a:prstClr val="black"/>
              </a:solidFill>
            </a:endParaRPr>
          </a:p>
        </p:txBody>
      </p:sp>
      <p:sp>
        <p:nvSpPr>
          <p:cNvPr id="9" name="Freeform 33"/>
          <p:cNvSpPr/>
          <p:nvPr/>
        </p:nvSpPr>
        <p:spPr bwMode="auto">
          <a:xfrm>
            <a:off x="5091636" y="2888907"/>
            <a:ext cx="1409816" cy="1226631"/>
          </a:xfrm>
          <a:custGeom>
            <a:avLst/>
            <a:gdLst>
              <a:gd name="T0" fmla="*/ 70 w 1000"/>
              <a:gd name="T1" fmla="*/ 712 h 868"/>
              <a:gd name="T2" fmla="*/ 788 w 1000"/>
              <a:gd name="T3" fmla="*/ 534 h 868"/>
              <a:gd name="T4" fmla="*/ 1000 w 1000"/>
              <a:gd name="T5" fmla="*/ 38 h 868"/>
              <a:gd name="T6" fmla="*/ 316 w 1000"/>
              <a:gd name="T7" fmla="*/ 198 h 868"/>
              <a:gd name="T8" fmla="*/ 0 w 1000"/>
              <a:gd name="T9" fmla="*/ 630 h 868"/>
              <a:gd name="T10" fmla="*/ 566 w 1000"/>
              <a:gd name="T11" fmla="*/ 360 h 868"/>
              <a:gd name="T12" fmla="*/ 70 w 1000"/>
              <a:gd name="T13" fmla="*/ 712 h 868"/>
            </a:gdLst>
            <a:ahLst/>
            <a:cxnLst>
              <a:cxn ang="0">
                <a:pos x="T0" y="T1"/>
              </a:cxn>
              <a:cxn ang="0">
                <a:pos x="T2" y="T3"/>
              </a:cxn>
              <a:cxn ang="0">
                <a:pos x="T4" y="T5"/>
              </a:cxn>
              <a:cxn ang="0">
                <a:pos x="T6" y="T7"/>
              </a:cxn>
              <a:cxn ang="0">
                <a:pos x="T8" y="T9"/>
              </a:cxn>
              <a:cxn ang="0">
                <a:pos x="T10" y="T11"/>
              </a:cxn>
              <a:cxn ang="0">
                <a:pos x="T12" y="T13"/>
              </a:cxn>
            </a:cxnLst>
            <a:rect l="0" t="0" r="r" b="b"/>
            <a:pathLst>
              <a:path w="1000" h="868">
                <a:moveTo>
                  <a:pt x="70" y="712"/>
                </a:moveTo>
                <a:cubicBezTo>
                  <a:pt x="70" y="712"/>
                  <a:pt x="485" y="868"/>
                  <a:pt x="788" y="534"/>
                </a:cubicBezTo>
                <a:cubicBezTo>
                  <a:pt x="980" y="322"/>
                  <a:pt x="1000" y="38"/>
                  <a:pt x="1000" y="38"/>
                </a:cubicBezTo>
                <a:cubicBezTo>
                  <a:pt x="1000" y="38"/>
                  <a:pt x="586" y="0"/>
                  <a:pt x="316" y="198"/>
                </a:cubicBezTo>
                <a:cubicBezTo>
                  <a:pt x="46" y="396"/>
                  <a:pt x="0" y="630"/>
                  <a:pt x="0" y="630"/>
                </a:cubicBezTo>
                <a:cubicBezTo>
                  <a:pt x="0" y="630"/>
                  <a:pt x="208" y="440"/>
                  <a:pt x="566" y="360"/>
                </a:cubicBezTo>
                <a:cubicBezTo>
                  <a:pt x="566" y="360"/>
                  <a:pt x="262" y="522"/>
                  <a:pt x="70" y="712"/>
                </a:cubicBezTo>
                <a:close/>
              </a:path>
            </a:pathLst>
          </a:custGeom>
          <a:solidFill>
            <a:schemeClr val="accent4"/>
          </a:solidFill>
          <a:ln>
            <a:noFill/>
          </a:ln>
        </p:spPr>
        <p:txBody>
          <a:bodyPr/>
          <a:lstStyle/>
          <a:p>
            <a:endParaRPr lang="zh-CN" altLang="en-US">
              <a:solidFill>
                <a:prstClr val="black"/>
              </a:solidFill>
            </a:endParaRPr>
          </a:p>
        </p:txBody>
      </p:sp>
      <p:sp>
        <p:nvSpPr>
          <p:cNvPr id="10" name="Freeform 34"/>
          <p:cNvSpPr/>
          <p:nvPr/>
        </p:nvSpPr>
        <p:spPr bwMode="auto">
          <a:xfrm>
            <a:off x="4408545" y="1511767"/>
            <a:ext cx="1196162" cy="2144724"/>
          </a:xfrm>
          <a:custGeom>
            <a:avLst/>
            <a:gdLst>
              <a:gd name="T0" fmla="*/ 325 w 849"/>
              <a:gd name="T1" fmla="*/ 1518 h 1518"/>
              <a:gd name="T2" fmla="*/ 817 w 849"/>
              <a:gd name="T3" fmla="*/ 816 h 1518"/>
              <a:gd name="T4" fmla="*/ 539 w 849"/>
              <a:gd name="T5" fmla="*/ 0 h 1518"/>
              <a:gd name="T6" fmla="*/ 98 w 849"/>
              <a:gd name="T7" fmla="*/ 644 h 1518"/>
              <a:gd name="T8" fmla="*/ 189 w 849"/>
              <a:gd name="T9" fmla="*/ 1506 h 1518"/>
              <a:gd name="T10" fmla="*/ 455 w 849"/>
              <a:gd name="T11" fmla="*/ 706 h 1518"/>
              <a:gd name="T12" fmla="*/ 325 w 849"/>
              <a:gd name="T13" fmla="*/ 1518 h 1518"/>
            </a:gdLst>
            <a:ahLst/>
            <a:cxnLst>
              <a:cxn ang="0">
                <a:pos x="T0" y="T1"/>
              </a:cxn>
              <a:cxn ang="0">
                <a:pos x="T2" y="T3"/>
              </a:cxn>
              <a:cxn ang="0">
                <a:pos x="T4" y="T5"/>
              </a:cxn>
              <a:cxn ang="0">
                <a:pos x="T6" y="T7"/>
              </a:cxn>
              <a:cxn ang="0">
                <a:pos x="T8" y="T9"/>
              </a:cxn>
              <a:cxn ang="0">
                <a:pos x="T10" y="T11"/>
              </a:cxn>
              <a:cxn ang="0">
                <a:pos x="T12" y="T13"/>
              </a:cxn>
            </a:cxnLst>
            <a:rect l="0" t="0" r="r" b="b"/>
            <a:pathLst>
              <a:path w="849" h="1518">
                <a:moveTo>
                  <a:pt x="325" y="1518"/>
                </a:moveTo>
                <a:cubicBezTo>
                  <a:pt x="325" y="1518"/>
                  <a:pt x="785" y="1276"/>
                  <a:pt x="817" y="816"/>
                </a:cubicBezTo>
                <a:cubicBezTo>
                  <a:pt x="849" y="356"/>
                  <a:pt x="539" y="0"/>
                  <a:pt x="539" y="0"/>
                </a:cubicBezTo>
                <a:cubicBezTo>
                  <a:pt x="539" y="0"/>
                  <a:pt x="209" y="294"/>
                  <a:pt x="98" y="644"/>
                </a:cubicBezTo>
                <a:cubicBezTo>
                  <a:pt x="0" y="951"/>
                  <a:pt x="59" y="1290"/>
                  <a:pt x="189" y="1506"/>
                </a:cubicBezTo>
                <a:cubicBezTo>
                  <a:pt x="189" y="1506"/>
                  <a:pt x="167" y="1158"/>
                  <a:pt x="455" y="706"/>
                </a:cubicBezTo>
                <a:cubicBezTo>
                  <a:pt x="455" y="706"/>
                  <a:pt x="345" y="970"/>
                  <a:pt x="325" y="1518"/>
                </a:cubicBezTo>
                <a:close/>
              </a:path>
            </a:pathLst>
          </a:custGeom>
          <a:solidFill>
            <a:schemeClr val="accent3"/>
          </a:solidFill>
          <a:ln>
            <a:noFill/>
          </a:ln>
        </p:spPr>
        <p:txBody>
          <a:bodyPr/>
          <a:lstStyle/>
          <a:p>
            <a:endParaRPr lang="zh-CN" altLang="en-US">
              <a:solidFill>
                <a:prstClr val="black"/>
              </a:solidFill>
            </a:endParaRPr>
          </a:p>
        </p:txBody>
      </p:sp>
      <p:sp>
        <p:nvSpPr>
          <p:cNvPr id="11" name="Freeform 35"/>
          <p:cNvSpPr/>
          <p:nvPr/>
        </p:nvSpPr>
        <p:spPr bwMode="auto">
          <a:xfrm>
            <a:off x="3256017" y="1621637"/>
            <a:ext cx="1342108" cy="1959601"/>
          </a:xfrm>
          <a:custGeom>
            <a:avLst/>
            <a:gdLst>
              <a:gd name="T0" fmla="*/ 700 w 952"/>
              <a:gd name="T1" fmla="*/ 1330 h 1386"/>
              <a:gd name="T2" fmla="*/ 760 w 952"/>
              <a:gd name="T3" fmla="*/ 522 h 1386"/>
              <a:gd name="T4" fmla="*/ 138 w 952"/>
              <a:gd name="T5" fmla="*/ 0 h 1386"/>
              <a:gd name="T6" fmla="*/ 122 w 952"/>
              <a:gd name="T7" fmla="*/ 820 h 1386"/>
              <a:gd name="T8" fmla="*/ 590 w 952"/>
              <a:gd name="T9" fmla="*/ 1386 h 1386"/>
              <a:gd name="T10" fmla="*/ 412 w 952"/>
              <a:gd name="T11" fmla="*/ 618 h 1386"/>
              <a:gd name="T12" fmla="*/ 700 w 952"/>
              <a:gd name="T13" fmla="*/ 1330 h 1386"/>
            </a:gdLst>
            <a:ahLst/>
            <a:cxnLst>
              <a:cxn ang="0">
                <a:pos x="T0" y="T1"/>
              </a:cxn>
              <a:cxn ang="0">
                <a:pos x="T2" y="T3"/>
              </a:cxn>
              <a:cxn ang="0">
                <a:pos x="T4" y="T5"/>
              </a:cxn>
              <a:cxn ang="0">
                <a:pos x="T6" y="T7"/>
              </a:cxn>
              <a:cxn ang="0">
                <a:pos x="T8" y="T9"/>
              </a:cxn>
              <a:cxn ang="0">
                <a:pos x="T10" y="T11"/>
              </a:cxn>
              <a:cxn ang="0">
                <a:pos x="T12" y="T13"/>
              </a:cxn>
            </a:cxnLst>
            <a:rect l="0" t="0" r="r" b="b"/>
            <a:pathLst>
              <a:path w="952" h="1386">
                <a:moveTo>
                  <a:pt x="700" y="1330"/>
                </a:moveTo>
                <a:cubicBezTo>
                  <a:pt x="700" y="1330"/>
                  <a:pt x="952" y="916"/>
                  <a:pt x="760" y="522"/>
                </a:cubicBezTo>
                <a:cubicBezTo>
                  <a:pt x="571" y="134"/>
                  <a:pt x="138" y="0"/>
                  <a:pt x="138" y="0"/>
                </a:cubicBezTo>
                <a:cubicBezTo>
                  <a:pt x="138" y="0"/>
                  <a:pt x="0" y="476"/>
                  <a:pt x="122" y="820"/>
                </a:cubicBezTo>
                <a:cubicBezTo>
                  <a:pt x="241" y="1156"/>
                  <a:pt x="462" y="1316"/>
                  <a:pt x="590" y="1386"/>
                </a:cubicBezTo>
                <a:cubicBezTo>
                  <a:pt x="590" y="1386"/>
                  <a:pt x="422" y="1170"/>
                  <a:pt x="412" y="618"/>
                </a:cubicBezTo>
                <a:cubicBezTo>
                  <a:pt x="412" y="618"/>
                  <a:pt x="548" y="1094"/>
                  <a:pt x="700" y="1330"/>
                </a:cubicBezTo>
                <a:close/>
              </a:path>
            </a:pathLst>
          </a:custGeom>
          <a:solidFill>
            <a:schemeClr val="accent2"/>
          </a:solidFill>
          <a:ln>
            <a:noFill/>
          </a:ln>
        </p:spPr>
        <p:txBody>
          <a:bodyPr/>
          <a:lstStyle/>
          <a:p>
            <a:endParaRPr lang="zh-CN" altLang="en-US">
              <a:solidFill>
                <a:prstClr val="black"/>
              </a:solidFill>
            </a:endParaRPr>
          </a:p>
        </p:txBody>
      </p:sp>
      <p:sp>
        <p:nvSpPr>
          <p:cNvPr id="12" name="Freeform 36"/>
          <p:cNvSpPr/>
          <p:nvPr/>
        </p:nvSpPr>
        <p:spPr bwMode="auto">
          <a:xfrm>
            <a:off x="2432999" y="2956635"/>
            <a:ext cx="1488055" cy="1017427"/>
          </a:xfrm>
          <a:custGeom>
            <a:avLst/>
            <a:gdLst>
              <a:gd name="T0" fmla="*/ 1056 w 1056"/>
              <a:gd name="T1" fmla="*/ 528 h 720"/>
              <a:gd name="T2" fmla="*/ 616 w 1056"/>
              <a:gd name="T3" fmla="*/ 80 h 720"/>
              <a:gd name="T4" fmla="*/ 0 w 1056"/>
              <a:gd name="T5" fmla="*/ 178 h 720"/>
              <a:gd name="T6" fmla="*/ 446 w 1056"/>
              <a:gd name="T7" fmla="*/ 596 h 720"/>
              <a:gd name="T8" fmla="*/ 1036 w 1056"/>
              <a:gd name="T9" fmla="*/ 622 h 720"/>
              <a:gd name="T10" fmla="*/ 504 w 1056"/>
              <a:gd name="T11" fmla="*/ 334 h 720"/>
              <a:gd name="T12" fmla="*/ 1056 w 1056"/>
              <a:gd name="T13" fmla="*/ 528 h 720"/>
            </a:gdLst>
            <a:ahLst/>
            <a:cxnLst>
              <a:cxn ang="0">
                <a:pos x="T0" y="T1"/>
              </a:cxn>
              <a:cxn ang="0">
                <a:pos x="T2" y="T3"/>
              </a:cxn>
              <a:cxn ang="0">
                <a:pos x="T4" y="T5"/>
              </a:cxn>
              <a:cxn ang="0">
                <a:pos x="T6" y="T7"/>
              </a:cxn>
              <a:cxn ang="0">
                <a:pos x="T8" y="T9"/>
              </a:cxn>
              <a:cxn ang="0">
                <a:pos x="T10" y="T11"/>
              </a:cxn>
              <a:cxn ang="0">
                <a:pos x="T12" y="T13"/>
              </a:cxn>
            </a:cxnLst>
            <a:rect l="0" t="0" r="r" b="b"/>
            <a:pathLst>
              <a:path w="1056" h="720">
                <a:moveTo>
                  <a:pt x="1056" y="528"/>
                </a:moveTo>
                <a:cubicBezTo>
                  <a:pt x="1056" y="528"/>
                  <a:pt x="950" y="160"/>
                  <a:pt x="616" y="80"/>
                </a:cubicBezTo>
                <a:cubicBezTo>
                  <a:pt x="282" y="0"/>
                  <a:pt x="0" y="178"/>
                  <a:pt x="0" y="178"/>
                </a:cubicBezTo>
                <a:cubicBezTo>
                  <a:pt x="0" y="178"/>
                  <a:pt x="190" y="477"/>
                  <a:pt x="446" y="596"/>
                </a:cubicBezTo>
                <a:cubicBezTo>
                  <a:pt x="712" y="720"/>
                  <a:pt x="952" y="660"/>
                  <a:pt x="1036" y="622"/>
                </a:cubicBezTo>
                <a:cubicBezTo>
                  <a:pt x="1036" y="622"/>
                  <a:pt x="786" y="594"/>
                  <a:pt x="504" y="334"/>
                </a:cubicBezTo>
                <a:cubicBezTo>
                  <a:pt x="504" y="334"/>
                  <a:pt x="824" y="508"/>
                  <a:pt x="1056" y="528"/>
                </a:cubicBezTo>
                <a:close/>
              </a:path>
            </a:pathLst>
          </a:custGeom>
          <a:solidFill>
            <a:schemeClr val="accent1"/>
          </a:solidFill>
          <a:ln>
            <a:noFill/>
          </a:ln>
        </p:spPr>
        <p:txBody>
          <a:bodyPr/>
          <a:lstStyle/>
          <a:p>
            <a:endParaRPr lang="zh-CN" altLang="en-US">
              <a:solidFill>
                <a:prstClr val="black"/>
              </a:solidFill>
            </a:endParaRPr>
          </a:p>
        </p:txBody>
      </p:sp>
      <p:sp>
        <p:nvSpPr>
          <p:cNvPr id="14" name="Rectangle 39"/>
          <p:cNvSpPr>
            <a:spLocks noChangeArrowheads="1"/>
          </p:cNvSpPr>
          <p:nvPr/>
        </p:nvSpPr>
        <p:spPr bwMode="auto">
          <a:xfrm>
            <a:off x="1403350" y="3148330"/>
            <a:ext cx="897255" cy="276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en-US" altLang="zh-CN" dirty="0" smtClean="0">
                <a:solidFill>
                  <a:schemeClr val="bg1">
                    <a:lumMod val="50000"/>
                  </a:schemeClr>
                </a:solidFill>
                <a:latin typeface="微软雅黑 Light" panose="020B0502040204020203" pitchFamily="34" charset="-122"/>
                <a:ea typeface="微软雅黑 Light" panose="020B0502040204020203" pitchFamily="34" charset="-122"/>
              </a:rPr>
              <a:t>1</a:t>
            </a:r>
            <a:r>
              <a:rPr lang="zh-CN" altLang="en-US" dirty="0" smtClean="0">
                <a:solidFill>
                  <a:schemeClr val="bg1">
                    <a:lumMod val="50000"/>
                  </a:schemeClr>
                </a:solidFill>
                <a:latin typeface="微软雅黑 Light" panose="020B0502040204020203" pitchFamily="34" charset="-122"/>
                <a:ea typeface="微软雅黑 Light" panose="020B0502040204020203" pitchFamily="34" charset="-122"/>
              </a:rPr>
              <a:t>、信息</a:t>
            </a:r>
            <a:endParaRPr lang="zh-CN" altLang="en-US" dirty="0" smtClean="0">
              <a:solidFill>
                <a:schemeClr val="bg1">
                  <a:lumMod val="50000"/>
                </a:schemeClr>
              </a:solidFill>
              <a:latin typeface="微软雅黑 Light" panose="020B0502040204020203" pitchFamily="34" charset="-122"/>
              <a:ea typeface="微软雅黑 Light" panose="020B0502040204020203" pitchFamily="34" charset="-122"/>
            </a:endParaRPr>
          </a:p>
        </p:txBody>
      </p:sp>
      <p:sp>
        <p:nvSpPr>
          <p:cNvPr id="2" name="Rectangle 39"/>
          <p:cNvSpPr>
            <a:spLocks noChangeArrowheads="1"/>
          </p:cNvSpPr>
          <p:nvPr>
            <p:custDataLst>
              <p:tags r:id="rId2"/>
            </p:custDataLst>
          </p:nvPr>
        </p:nvSpPr>
        <p:spPr bwMode="auto">
          <a:xfrm>
            <a:off x="3059430" y="1275715"/>
            <a:ext cx="897255" cy="276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p>
            <a:r>
              <a:rPr lang="en-US" altLang="zh-CN" dirty="0" smtClean="0">
                <a:solidFill>
                  <a:schemeClr val="bg1">
                    <a:lumMod val="50000"/>
                  </a:schemeClr>
                </a:solidFill>
                <a:latin typeface="微软雅黑 Light" panose="020B0502040204020203" pitchFamily="34" charset="-122"/>
                <a:ea typeface="微软雅黑 Light" panose="020B0502040204020203" pitchFamily="34" charset="-122"/>
              </a:rPr>
              <a:t>2</a:t>
            </a:r>
            <a:r>
              <a:rPr lang="zh-CN" altLang="en-US" dirty="0" smtClean="0">
                <a:solidFill>
                  <a:schemeClr val="bg1">
                    <a:lumMod val="50000"/>
                  </a:schemeClr>
                </a:solidFill>
                <a:latin typeface="微软雅黑 Light" panose="020B0502040204020203" pitchFamily="34" charset="-122"/>
                <a:ea typeface="微软雅黑 Light" panose="020B0502040204020203" pitchFamily="34" charset="-122"/>
              </a:rPr>
              <a:t>、知识</a:t>
            </a:r>
            <a:endParaRPr lang="zh-CN" altLang="en-US" dirty="0" smtClean="0">
              <a:solidFill>
                <a:schemeClr val="bg1">
                  <a:lumMod val="50000"/>
                </a:schemeClr>
              </a:solidFill>
              <a:latin typeface="微软雅黑 Light" panose="020B0502040204020203" pitchFamily="34" charset="-122"/>
              <a:ea typeface="微软雅黑 Light" panose="020B0502040204020203" pitchFamily="34" charset="-122"/>
            </a:endParaRPr>
          </a:p>
        </p:txBody>
      </p:sp>
      <p:sp>
        <p:nvSpPr>
          <p:cNvPr id="3" name="Rectangle 39"/>
          <p:cNvSpPr>
            <a:spLocks noChangeArrowheads="1"/>
          </p:cNvSpPr>
          <p:nvPr>
            <p:custDataLst>
              <p:tags r:id="rId3"/>
            </p:custDataLst>
          </p:nvPr>
        </p:nvSpPr>
        <p:spPr bwMode="auto">
          <a:xfrm>
            <a:off x="5436235" y="1275715"/>
            <a:ext cx="897255" cy="276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en-US" altLang="zh-CN" dirty="0" smtClean="0">
                <a:solidFill>
                  <a:schemeClr val="bg1">
                    <a:lumMod val="50000"/>
                  </a:schemeClr>
                </a:solidFill>
                <a:latin typeface="微软雅黑 Light" panose="020B0502040204020203" pitchFamily="34" charset="-122"/>
                <a:ea typeface="微软雅黑 Light" panose="020B0502040204020203" pitchFamily="34" charset="-122"/>
              </a:rPr>
              <a:t>3</a:t>
            </a:r>
            <a:r>
              <a:rPr lang="zh-CN" altLang="en-US" dirty="0" smtClean="0">
                <a:solidFill>
                  <a:schemeClr val="bg1">
                    <a:lumMod val="50000"/>
                  </a:schemeClr>
                </a:solidFill>
                <a:latin typeface="微软雅黑 Light" panose="020B0502040204020203" pitchFamily="34" charset="-122"/>
                <a:ea typeface="微软雅黑 Light" panose="020B0502040204020203" pitchFamily="34" charset="-122"/>
              </a:rPr>
              <a:t>、文献</a:t>
            </a:r>
            <a:endParaRPr lang="zh-CN" altLang="en-US" dirty="0" smtClean="0">
              <a:solidFill>
                <a:schemeClr val="bg1">
                  <a:lumMod val="50000"/>
                </a:schemeClr>
              </a:solidFill>
              <a:latin typeface="微软雅黑 Light" panose="020B0502040204020203" pitchFamily="34" charset="-122"/>
              <a:ea typeface="微软雅黑 Light" panose="020B0502040204020203" pitchFamily="34" charset="-122"/>
            </a:endParaRPr>
          </a:p>
        </p:txBody>
      </p:sp>
      <p:sp>
        <p:nvSpPr>
          <p:cNvPr id="4" name="Rectangle 39"/>
          <p:cNvSpPr>
            <a:spLocks noChangeArrowheads="1"/>
          </p:cNvSpPr>
          <p:nvPr>
            <p:custDataLst>
              <p:tags r:id="rId4"/>
            </p:custDataLst>
          </p:nvPr>
        </p:nvSpPr>
        <p:spPr bwMode="auto">
          <a:xfrm>
            <a:off x="6732270" y="3075940"/>
            <a:ext cx="897255" cy="276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en-US" altLang="zh-CN" dirty="0" smtClean="0">
                <a:solidFill>
                  <a:schemeClr val="bg1">
                    <a:lumMod val="50000"/>
                  </a:schemeClr>
                </a:solidFill>
                <a:latin typeface="微软雅黑 Light" panose="020B0502040204020203" pitchFamily="34" charset="-122"/>
                <a:ea typeface="微软雅黑 Light" panose="020B0502040204020203" pitchFamily="34" charset="-122"/>
              </a:rPr>
              <a:t>4</a:t>
            </a:r>
            <a:r>
              <a:rPr lang="zh-CN" altLang="en-US" dirty="0" smtClean="0">
                <a:solidFill>
                  <a:schemeClr val="bg1">
                    <a:lumMod val="50000"/>
                  </a:schemeClr>
                </a:solidFill>
                <a:latin typeface="微软雅黑 Light" panose="020B0502040204020203" pitchFamily="34" charset="-122"/>
                <a:ea typeface="微软雅黑 Light" panose="020B0502040204020203" pitchFamily="34" charset="-122"/>
              </a:rPr>
              <a:t>、情报</a:t>
            </a:r>
            <a:endParaRPr lang="zh-CN" altLang="en-US" dirty="0" smtClean="0">
              <a:solidFill>
                <a:schemeClr val="bg1">
                  <a:lumMod val="50000"/>
                </a:schemeClr>
              </a:solidFill>
              <a:latin typeface="微软雅黑 Light" panose="020B0502040204020203" pitchFamily="34" charset="-122"/>
              <a:ea typeface="微软雅黑 Light" panose="020B0502040204020203"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 descr="D:\1稻壳模板\ppt\2016.4\小清新水彩花卉毕业答辩模板\未标题-5.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36971" y="-98774"/>
            <a:ext cx="911574" cy="971998"/>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39"/>
          <p:cNvSpPr>
            <a:spLocks noChangeArrowheads="1"/>
          </p:cNvSpPr>
          <p:nvPr/>
        </p:nvSpPr>
        <p:spPr bwMode="auto">
          <a:xfrm>
            <a:off x="971550" y="628015"/>
            <a:ext cx="3892550" cy="307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anose="020B0604020202020204" pitchFamily="34" charset="0"/>
              <a:buNone/>
            </a:pPr>
            <a:r>
              <a:rPr lang="zh-CN" altLang="en-US" sz="2000" dirty="0" smtClean="0">
                <a:solidFill>
                  <a:schemeClr val="bg1">
                    <a:lumMod val="50000"/>
                  </a:schemeClr>
                </a:solidFill>
                <a:latin typeface="微软雅黑 Light" panose="020B0502040204020203" pitchFamily="34" charset="-122"/>
                <a:ea typeface="微软雅黑 Light" panose="020B0502040204020203" pitchFamily="34" charset="-122"/>
                <a:sym typeface="+mn-ea"/>
              </a:rPr>
              <a:t>一、基本概念</a:t>
            </a:r>
            <a:endParaRPr lang="zh-CN" altLang="en-US" sz="2000" dirty="0" smtClean="0">
              <a:solidFill>
                <a:schemeClr val="bg1">
                  <a:lumMod val="50000"/>
                </a:schemeClr>
              </a:solidFill>
              <a:latin typeface="微软雅黑 Light" panose="020B0502040204020203" pitchFamily="34" charset="-122"/>
              <a:ea typeface="微软雅黑 Light" panose="020B0502040204020203" pitchFamily="34" charset="-122"/>
              <a:sym typeface="+mn-ea"/>
            </a:endParaRPr>
          </a:p>
        </p:txBody>
      </p:sp>
      <p:sp>
        <p:nvSpPr>
          <p:cNvPr id="28" name="Rectangle 21"/>
          <p:cNvSpPr>
            <a:spLocks noChangeArrowheads="1"/>
          </p:cNvSpPr>
          <p:nvPr/>
        </p:nvSpPr>
        <p:spPr bwMode="auto">
          <a:xfrm>
            <a:off x="827405" y="988060"/>
            <a:ext cx="7521575" cy="3898900"/>
          </a:xfrm>
          <a:prstGeom prst="rect">
            <a:avLst/>
          </a:prstGeom>
          <a:solidFill>
            <a:schemeClr val="bg1">
              <a:lumMod val="95000"/>
              <a:alpha val="50000"/>
            </a:schemeClr>
          </a:solidFill>
          <a:ln>
            <a:noFill/>
          </a:ln>
        </p:spPr>
        <p:txBody>
          <a:bodyPr/>
          <a:lstStyle/>
          <a:p>
            <a:endParaRPr lang="zh-CN" altLang="en-US">
              <a:solidFill>
                <a:prstClr val="black"/>
              </a:solidFill>
            </a:endParaRPr>
          </a:p>
        </p:txBody>
      </p:sp>
      <p:sp>
        <p:nvSpPr>
          <p:cNvPr id="29" name="Rectangle 11"/>
          <p:cNvSpPr>
            <a:spLocks noChangeArrowheads="1"/>
          </p:cNvSpPr>
          <p:nvPr/>
        </p:nvSpPr>
        <p:spPr bwMode="auto">
          <a:xfrm>
            <a:off x="971550" y="1203960"/>
            <a:ext cx="7120890" cy="3601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indent="457200" fontAlgn="auto">
              <a:lnSpc>
                <a:spcPct val="130000"/>
              </a:lnSpc>
              <a:spcBef>
                <a:spcPts val="0"/>
              </a:spcBef>
              <a:spcAft>
                <a:spcPts val="0"/>
              </a:spcAft>
              <a:buClrTx/>
              <a:buNone/>
            </a:pPr>
            <a:r>
              <a:rPr lang="en-US" altLang="zh-CN" sz="2000" dirty="0" smtClean="0">
                <a:solidFill>
                  <a:schemeClr val="bg1">
                    <a:lumMod val="50000"/>
                  </a:schemeClr>
                </a:solidFill>
                <a:latin typeface="华文楷体" panose="02010600040101010101" charset="-122"/>
                <a:ea typeface="华文楷体" panose="02010600040101010101" charset="-122"/>
                <a:cs typeface="华文楷体" panose="02010600040101010101" charset="-122"/>
                <a:sym typeface="+mn-ea"/>
              </a:rPr>
              <a:t>1</a:t>
            </a:r>
            <a:r>
              <a:rPr lang="zh-CN" altLang="en-US" sz="2000" dirty="0" smtClean="0">
                <a:solidFill>
                  <a:schemeClr val="bg1">
                    <a:lumMod val="50000"/>
                  </a:schemeClr>
                </a:solidFill>
                <a:latin typeface="华文楷体" panose="02010600040101010101" charset="-122"/>
                <a:ea typeface="华文楷体" panose="02010600040101010101" charset="-122"/>
                <a:cs typeface="华文楷体" panose="02010600040101010101" charset="-122"/>
                <a:sym typeface="+mn-ea"/>
              </a:rPr>
              <a:t>、信息</a:t>
            </a:r>
            <a:r>
              <a:rPr lang="en-US" altLang="zh-CN" sz="2000" dirty="0" smtClean="0">
                <a:solidFill>
                  <a:schemeClr val="bg1">
                    <a:lumMod val="50000"/>
                  </a:schemeClr>
                </a:solidFill>
                <a:latin typeface="华文楷体" panose="02010600040101010101" charset="-122"/>
                <a:ea typeface="华文楷体" panose="02010600040101010101" charset="-122"/>
                <a:cs typeface="华文楷体" panose="02010600040101010101" charset="-122"/>
                <a:sym typeface="+mn-ea"/>
              </a:rPr>
              <a:t>   </a:t>
            </a:r>
            <a:endParaRPr lang="en-US" altLang="zh-CN" sz="2000" b="1" dirty="0">
              <a:solidFill>
                <a:schemeClr val="tx1"/>
              </a:solidFill>
              <a:latin typeface="华文楷体" panose="02010600040101010101" charset="-122"/>
              <a:ea typeface="华文楷体" panose="02010600040101010101" charset="-122"/>
              <a:cs typeface="华文楷体" panose="02010600040101010101" charset="-122"/>
              <a:sym typeface="+mn-ea"/>
            </a:endParaRPr>
          </a:p>
          <a:p>
            <a:pPr indent="457200" fontAlgn="auto">
              <a:lnSpc>
                <a:spcPct val="130000"/>
              </a:lnSpc>
              <a:spcBef>
                <a:spcPts val="0"/>
              </a:spcBef>
              <a:spcAft>
                <a:spcPts val="0"/>
              </a:spcAft>
              <a:buClrTx/>
              <a:buNone/>
            </a:pPr>
            <a:r>
              <a:rPr lang="en-US" altLang="zh-CN" sz="2000" b="1" dirty="0">
                <a:solidFill>
                  <a:schemeClr val="tx1"/>
                </a:solidFill>
                <a:latin typeface="华文楷体" panose="02010600040101010101" charset="-122"/>
                <a:ea typeface="华文楷体" panose="02010600040101010101" charset="-122"/>
                <a:cs typeface="华文楷体" panose="02010600040101010101" charset="-122"/>
                <a:sym typeface="+mn-ea"/>
              </a:rPr>
              <a:t>⑴</a:t>
            </a:r>
            <a:r>
              <a:rPr lang="zh-CN" altLang="en-US" sz="2000" b="1" dirty="0">
                <a:solidFill>
                  <a:schemeClr val="tx1"/>
                </a:solidFill>
                <a:latin typeface="华文楷体" panose="02010600040101010101" charset="-122"/>
                <a:ea typeface="华文楷体" panose="02010600040101010101" charset="-122"/>
                <a:cs typeface="华文楷体" panose="02010600040101010101" charset="-122"/>
                <a:sym typeface="+mn-ea"/>
              </a:rPr>
              <a:t>定义</a:t>
            </a:r>
            <a:r>
              <a:rPr lang="en-US" altLang="zh-CN" sz="2000" b="1" dirty="0">
                <a:solidFill>
                  <a:schemeClr val="tx1"/>
                </a:solidFill>
                <a:latin typeface="华文楷体" panose="02010600040101010101" charset="-122"/>
                <a:ea typeface="华文楷体" panose="02010600040101010101" charset="-122"/>
                <a:cs typeface="华文楷体" panose="02010600040101010101" charset="-122"/>
                <a:sym typeface="+mn-ea"/>
              </a:rPr>
              <a:t>      </a:t>
            </a:r>
            <a:r>
              <a:rPr lang="zh-CN" altLang="en-US" sz="2000" b="1" dirty="0">
                <a:latin typeface="华文楷体" panose="02010600040101010101" charset="-122"/>
                <a:ea typeface="华文楷体" panose="02010600040101010101" charset="-122"/>
                <a:cs typeface="华文楷体" panose="02010600040101010101" charset="-122"/>
                <a:sym typeface="+mn-ea"/>
              </a:rPr>
              <a:t>信：信号</a:t>
            </a:r>
            <a:r>
              <a:rPr lang="en-US" altLang="zh-CN" sz="2000" b="1" dirty="0">
                <a:latin typeface="华文楷体" panose="02010600040101010101" charset="-122"/>
                <a:ea typeface="华文楷体" panose="02010600040101010101" charset="-122"/>
                <a:cs typeface="华文楷体" panose="02010600040101010101" charset="-122"/>
                <a:sym typeface="+mn-ea"/>
              </a:rPr>
              <a:t>  </a:t>
            </a:r>
            <a:r>
              <a:rPr lang="zh-CN" altLang="en-US" sz="2000" b="1" dirty="0">
                <a:latin typeface="华文楷体" panose="02010600040101010101" charset="-122"/>
                <a:ea typeface="华文楷体" panose="02010600040101010101" charset="-122"/>
                <a:cs typeface="华文楷体" panose="02010600040101010101" charset="-122"/>
                <a:sym typeface="+mn-ea"/>
              </a:rPr>
              <a:t>息：消息</a:t>
            </a:r>
            <a:endParaRPr lang="zh-CN" altLang="en-US" sz="2000" b="1" dirty="0">
              <a:solidFill>
                <a:schemeClr val="tx1"/>
              </a:solidFill>
              <a:latin typeface="华文楷体" panose="02010600040101010101" charset="-122"/>
              <a:ea typeface="华文楷体" panose="02010600040101010101" charset="-122"/>
              <a:cs typeface="华文楷体" panose="02010600040101010101" charset="-122"/>
              <a:sym typeface="+mn-ea"/>
            </a:endParaRPr>
          </a:p>
          <a:p>
            <a:pPr indent="457200" fontAlgn="auto">
              <a:lnSpc>
                <a:spcPct val="130000"/>
              </a:lnSpc>
              <a:spcBef>
                <a:spcPts val="0"/>
              </a:spcBef>
              <a:spcAft>
                <a:spcPts val="0"/>
              </a:spcAft>
              <a:buClrTx/>
              <a:buNone/>
            </a:pPr>
            <a:r>
              <a:rPr lang="zh-CN" altLang="en-US" sz="2000" b="1" dirty="0">
                <a:solidFill>
                  <a:schemeClr val="tx1"/>
                </a:solidFill>
                <a:latin typeface="华文楷体" panose="02010600040101010101" charset="-122"/>
                <a:ea typeface="华文楷体" panose="02010600040101010101" charset="-122"/>
                <a:cs typeface="华文楷体" panose="02010600040101010101" charset="-122"/>
                <a:sym typeface="+mn-ea"/>
              </a:rPr>
              <a:t>信息是指应用文字、数据或信号等形式通过一定的传递和处理，来表现各种相互联系的客观事物在运动变化中所具有特征性的内容的总称。</a:t>
            </a:r>
            <a:endParaRPr lang="zh-CN" altLang="en-US" sz="2000" b="1" dirty="0">
              <a:solidFill>
                <a:schemeClr val="tx1"/>
              </a:solidFill>
              <a:latin typeface="华文楷体" panose="02010600040101010101" charset="-122"/>
              <a:ea typeface="华文楷体" panose="02010600040101010101" charset="-122"/>
              <a:cs typeface="华文楷体" panose="02010600040101010101" charset="-122"/>
            </a:endParaRPr>
          </a:p>
          <a:p>
            <a:pPr indent="457200" fontAlgn="auto">
              <a:lnSpc>
                <a:spcPct val="130000"/>
              </a:lnSpc>
              <a:spcBef>
                <a:spcPts val="0"/>
              </a:spcBef>
              <a:spcAft>
                <a:spcPts val="0"/>
              </a:spcAft>
              <a:buClrTx/>
              <a:buNone/>
            </a:pPr>
            <a:r>
              <a:rPr lang="en-US" altLang="zh-CN" sz="2000" b="1" dirty="0">
                <a:solidFill>
                  <a:schemeClr val="tx1"/>
                </a:solidFill>
                <a:latin typeface="华文楷体" panose="02010600040101010101" charset="-122"/>
                <a:ea typeface="华文楷体" panose="02010600040101010101" charset="-122"/>
                <a:cs typeface="华文楷体" panose="02010600040101010101" charset="-122"/>
                <a:sym typeface="+mn-ea"/>
              </a:rPr>
              <a:t>⑵</a:t>
            </a:r>
            <a:r>
              <a:rPr lang="zh-CN" altLang="en-US" sz="2000" b="1" dirty="0">
                <a:solidFill>
                  <a:schemeClr val="tx1"/>
                </a:solidFill>
                <a:latin typeface="华文楷体" panose="02010600040101010101" charset="-122"/>
                <a:ea typeface="华文楷体" panose="02010600040101010101" charset="-122"/>
                <a:cs typeface="华文楷体" panose="02010600040101010101" charset="-122"/>
                <a:sym typeface="+mn-ea"/>
              </a:rPr>
              <a:t>信息的分类</a:t>
            </a:r>
            <a:endParaRPr lang="zh-CN" altLang="en-US" sz="2000" b="1" dirty="0">
              <a:solidFill>
                <a:schemeClr val="tx1"/>
              </a:solidFill>
              <a:latin typeface="华文楷体" panose="02010600040101010101" charset="-122"/>
              <a:ea typeface="华文楷体" panose="02010600040101010101" charset="-122"/>
              <a:cs typeface="华文楷体" panose="02010600040101010101" charset="-122"/>
            </a:endParaRPr>
          </a:p>
          <a:p>
            <a:pPr indent="457200" fontAlgn="auto">
              <a:lnSpc>
                <a:spcPct val="130000"/>
              </a:lnSpc>
              <a:spcBef>
                <a:spcPts val="0"/>
              </a:spcBef>
              <a:spcAft>
                <a:spcPts val="0"/>
              </a:spcAft>
              <a:buClrTx/>
              <a:buNone/>
            </a:pPr>
            <a:r>
              <a:rPr lang="zh-CN" altLang="en-US" sz="2000" b="1" dirty="0">
                <a:solidFill>
                  <a:schemeClr val="tx1"/>
                </a:solidFill>
                <a:latin typeface="华文楷体" panose="02010600040101010101" charset="-122"/>
                <a:ea typeface="华文楷体" panose="02010600040101010101" charset="-122"/>
                <a:cs typeface="华文楷体" panose="02010600040101010101" charset="-122"/>
                <a:sym typeface="+mn-ea"/>
              </a:rPr>
              <a:t>自然信息、生物信息、机器信息、人类信息</a:t>
            </a:r>
            <a:endParaRPr lang="zh-CN" altLang="en-US" sz="2000" b="1" dirty="0">
              <a:solidFill>
                <a:schemeClr val="tx1"/>
              </a:solidFill>
              <a:latin typeface="华文楷体" panose="02010600040101010101" charset="-122"/>
              <a:ea typeface="华文楷体" panose="02010600040101010101" charset="-122"/>
              <a:cs typeface="华文楷体" panose="02010600040101010101" charset="-122"/>
              <a:sym typeface="+mn-ea"/>
            </a:endParaRPr>
          </a:p>
          <a:p>
            <a:pPr indent="457200" fontAlgn="auto">
              <a:lnSpc>
                <a:spcPct val="130000"/>
              </a:lnSpc>
              <a:spcBef>
                <a:spcPts val="0"/>
              </a:spcBef>
              <a:spcAft>
                <a:spcPts val="0"/>
              </a:spcAft>
              <a:buClrTx/>
              <a:buNone/>
            </a:pPr>
            <a:r>
              <a:rPr lang="en-US" altLang="zh-CN" sz="2000" b="1" dirty="0">
                <a:solidFill>
                  <a:schemeClr val="tx1"/>
                </a:solidFill>
                <a:latin typeface="华文楷体" panose="02010600040101010101" charset="-122"/>
                <a:ea typeface="华文楷体" panose="02010600040101010101" charset="-122"/>
                <a:cs typeface="华文楷体" panose="02010600040101010101" charset="-122"/>
                <a:sym typeface="+mn-ea"/>
              </a:rPr>
              <a:t>⑶</a:t>
            </a:r>
            <a:r>
              <a:rPr lang="zh-CN" altLang="en-US" sz="2000" b="1" dirty="0">
                <a:solidFill>
                  <a:schemeClr val="tx1"/>
                </a:solidFill>
                <a:latin typeface="华文楷体" panose="02010600040101010101" charset="-122"/>
                <a:ea typeface="华文楷体" panose="02010600040101010101" charset="-122"/>
                <a:cs typeface="华文楷体" panose="02010600040101010101" charset="-122"/>
                <a:sym typeface="+mn-ea"/>
              </a:rPr>
              <a:t>信息的属性</a:t>
            </a:r>
            <a:endParaRPr lang="zh-CN" altLang="en-US" sz="2000" b="1" dirty="0">
              <a:solidFill>
                <a:schemeClr val="tx1"/>
              </a:solidFill>
              <a:latin typeface="华文楷体" panose="02010600040101010101" charset="-122"/>
              <a:ea typeface="华文楷体" panose="02010600040101010101" charset="-122"/>
              <a:cs typeface="华文楷体" panose="02010600040101010101" charset="-122"/>
              <a:sym typeface="+mn-ea"/>
            </a:endParaRPr>
          </a:p>
          <a:p>
            <a:pPr indent="457200" fontAlgn="auto">
              <a:lnSpc>
                <a:spcPct val="130000"/>
              </a:lnSpc>
              <a:spcBef>
                <a:spcPts val="0"/>
              </a:spcBef>
              <a:spcAft>
                <a:spcPts val="0"/>
              </a:spcAft>
              <a:buClrTx/>
              <a:buNone/>
            </a:pPr>
            <a:r>
              <a:rPr lang="zh-CN" altLang="en-US" sz="2000" b="1" dirty="0">
                <a:solidFill>
                  <a:schemeClr val="tx1"/>
                </a:solidFill>
                <a:latin typeface="华文楷体" panose="02010600040101010101" charset="-122"/>
                <a:ea typeface="华文楷体" panose="02010600040101010101" charset="-122"/>
                <a:cs typeface="华文楷体" panose="02010600040101010101" charset="-122"/>
                <a:sym typeface="+mn-ea"/>
              </a:rPr>
              <a:t>客观性</a:t>
            </a:r>
            <a:r>
              <a:rPr lang="en-US" altLang="zh-CN" sz="2000" b="1" dirty="0">
                <a:solidFill>
                  <a:schemeClr val="tx1"/>
                </a:solidFill>
                <a:latin typeface="华文楷体" panose="02010600040101010101" charset="-122"/>
                <a:ea typeface="华文楷体" panose="02010600040101010101" charset="-122"/>
                <a:cs typeface="华文楷体" panose="02010600040101010101" charset="-122"/>
                <a:sym typeface="+mn-ea"/>
              </a:rPr>
              <a:t>  </a:t>
            </a:r>
            <a:r>
              <a:rPr lang="zh-CN" altLang="en-US" sz="2000" b="1" dirty="0">
                <a:solidFill>
                  <a:schemeClr val="tx1"/>
                </a:solidFill>
                <a:latin typeface="华文楷体" panose="02010600040101010101" charset="-122"/>
                <a:ea typeface="华文楷体" panose="02010600040101010101" charset="-122"/>
                <a:cs typeface="华文楷体" panose="02010600040101010101" charset="-122"/>
                <a:sym typeface="+mn-ea"/>
              </a:rPr>
              <a:t>传递性</a:t>
            </a:r>
            <a:r>
              <a:rPr lang="en-US" altLang="zh-CN" sz="2000" b="1" dirty="0">
                <a:solidFill>
                  <a:schemeClr val="tx1"/>
                </a:solidFill>
                <a:latin typeface="华文楷体" panose="02010600040101010101" charset="-122"/>
                <a:ea typeface="华文楷体" panose="02010600040101010101" charset="-122"/>
                <a:cs typeface="华文楷体" panose="02010600040101010101" charset="-122"/>
                <a:sym typeface="+mn-ea"/>
              </a:rPr>
              <a:t>  </a:t>
            </a:r>
            <a:r>
              <a:rPr lang="zh-CN" altLang="en-US" sz="2000" b="1" dirty="0">
                <a:solidFill>
                  <a:schemeClr val="tx1"/>
                </a:solidFill>
                <a:latin typeface="华文楷体" panose="02010600040101010101" charset="-122"/>
                <a:ea typeface="华文楷体" panose="02010600040101010101" charset="-122"/>
                <a:cs typeface="华文楷体" panose="02010600040101010101" charset="-122"/>
                <a:sym typeface="+mn-ea"/>
              </a:rPr>
              <a:t>共享性</a:t>
            </a:r>
            <a:r>
              <a:rPr lang="en-US" altLang="zh-CN" sz="2000" b="1" dirty="0">
                <a:solidFill>
                  <a:schemeClr val="tx1"/>
                </a:solidFill>
                <a:latin typeface="华文楷体" panose="02010600040101010101" charset="-122"/>
                <a:ea typeface="华文楷体" panose="02010600040101010101" charset="-122"/>
                <a:cs typeface="华文楷体" panose="02010600040101010101" charset="-122"/>
                <a:sym typeface="+mn-ea"/>
              </a:rPr>
              <a:t>  </a:t>
            </a:r>
            <a:r>
              <a:rPr lang="zh-CN" altLang="en-US" sz="2000" b="1" dirty="0">
                <a:solidFill>
                  <a:schemeClr val="tx1"/>
                </a:solidFill>
                <a:latin typeface="华文楷体" panose="02010600040101010101" charset="-122"/>
                <a:ea typeface="华文楷体" panose="02010600040101010101" charset="-122"/>
                <a:cs typeface="华文楷体" panose="02010600040101010101" charset="-122"/>
                <a:sym typeface="+mn-ea"/>
              </a:rPr>
              <a:t>中介性</a:t>
            </a:r>
            <a:r>
              <a:rPr lang="en-US" altLang="zh-CN" sz="2000" b="1" dirty="0">
                <a:solidFill>
                  <a:schemeClr val="tx1"/>
                </a:solidFill>
                <a:latin typeface="华文楷体" panose="02010600040101010101" charset="-122"/>
                <a:ea typeface="华文楷体" panose="02010600040101010101" charset="-122"/>
                <a:cs typeface="华文楷体" panose="02010600040101010101" charset="-122"/>
                <a:sym typeface="+mn-ea"/>
              </a:rPr>
              <a:t>  </a:t>
            </a:r>
            <a:r>
              <a:rPr lang="zh-CN" altLang="en-US" sz="2000" b="1" dirty="0">
                <a:solidFill>
                  <a:schemeClr val="tx1"/>
                </a:solidFill>
                <a:latin typeface="华文楷体" panose="02010600040101010101" charset="-122"/>
                <a:ea typeface="华文楷体" panose="02010600040101010101" charset="-122"/>
                <a:cs typeface="华文楷体" panose="02010600040101010101" charset="-122"/>
                <a:sym typeface="+mn-ea"/>
              </a:rPr>
              <a:t>依附性</a:t>
            </a:r>
            <a:r>
              <a:rPr lang="en-US" altLang="zh-CN" sz="2000" b="1" dirty="0">
                <a:solidFill>
                  <a:schemeClr val="tx1"/>
                </a:solidFill>
                <a:latin typeface="华文楷体" panose="02010600040101010101" charset="-122"/>
                <a:ea typeface="华文楷体" panose="02010600040101010101" charset="-122"/>
                <a:cs typeface="华文楷体" panose="02010600040101010101" charset="-122"/>
                <a:sym typeface="+mn-ea"/>
              </a:rPr>
              <a:t>  </a:t>
            </a:r>
            <a:r>
              <a:rPr lang="zh-CN" altLang="en-US" sz="2000" b="1" dirty="0">
                <a:solidFill>
                  <a:schemeClr val="tx1"/>
                </a:solidFill>
                <a:latin typeface="华文楷体" panose="02010600040101010101" charset="-122"/>
                <a:ea typeface="华文楷体" panose="02010600040101010101" charset="-122"/>
                <a:cs typeface="华文楷体" panose="02010600040101010101" charset="-122"/>
                <a:sym typeface="+mn-ea"/>
              </a:rPr>
              <a:t>时效性</a:t>
            </a:r>
            <a:endParaRPr lang="zh-CN" altLang="en-US" sz="2000" b="1" dirty="0">
              <a:solidFill>
                <a:schemeClr val="tx1"/>
              </a:solidFill>
              <a:latin typeface="华文楷体" panose="02010600040101010101" charset="-122"/>
              <a:ea typeface="华文楷体" panose="02010600040101010101" charset="-122"/>
              <a:cs typeface="华文楷体" panose="02010600040101010101"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Bottom)">
                                      <p:cBhvr>
                                        <p:cTn id="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 descr="D:\1稻壳模板\ppt\2016.4\小清新水彩花卉毕业答辩模板\未标题-5.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36971" y="-98774"/>
            <a:ext cx="911574" cy="971998"/>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39"/>
          <p:cNvSpPr>
            <a:spLocks noChangeArrowheads="1"/>
          </p:cNvSpPr>
          <p:nvPr/>
        </p:nvSpPr>
        <p:spPr bwMode="auto">
          <a:xfrm>
            <a:off x="971550" y="628015"/>
            <a:ext cx="3892550" cy="307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anose="020B0604020202020204" pitchFamily="34" charset="0"/>
              <a:buNone/>
            </a:pPr>
            <a:r>
              <a:rPr lang="zh-CN" altLang="en-US" sz="2000" dirty="0" smtClean="0">
                <a:solidFill>
                  <a:schemeClr val="bg1">
                    <a:lumMod val="50000"/>
                  </a:schemeClr>
                </a:solidFill>
                <a:latin typeface="微软雅黑 Light" panose="020B0502040204020203" pitchFamily="34" charset="-122"/>
                <a:ea typeface="微软雅黑 Light" panose="020B0502040204020203" pitchFamily="34" charset="-122"/>
                <a:sym typeface="+mn-ea"/>
              </a:rPr>
              <a:t>一、基本概念</a:t>
            </a:r>
            <a:endParaRPr lang="zh-CN" altLang="en-US" sz="2000" dirty="0" smtClean="0">
              <a:solidFill>
                <a:schemeClr val="bg1">
                  <a:lumMod val="50000"/>
                </a:schemeClr>
              </a:solidFill>
              <a:latin typeface="微软雅黑 Light" panose="020B0502040204020203" pitchFamily="34" charset="-122"/>
              <a:ea typeface="微软雅黑 Light" panose="020B0502040204020203" pitchFamily="34" charset="-122"/>
              <a:sym typeface="+mn-ea"/>
            </a:endParaRPr>
          </a:p>
        </p:txBody>
      </p:sp>
      <p:sp>
        <p:nvSpPr>
          <p:cNvPr id="28" name="Rectangle 21"/>
          <p:cNvSpPr>
            <a:spLocks noChangeArrowheads="1"/>
          </p:cNvSpPr>
          <p:nvPr/>
        </p:nvSpPr>
        <p:spPr bwMode="auto">
          <a:xfrm>
            <a:off x="827405" y="988060"/>
            <a:ext cx="7521575" cy="3898900"/>
          </a:xfrm>
          <a:prstGeom prst="rect">
            <a:avLst/>
          </a:prstGeom>
          <a:solidFill>
            <a:schemeClr val="bg1">
              <a:lumMod val="95000"/>
              <a:alpha val="50000"/>
            </a:schemeClr>
          </a:solidFill>
          <a:ln>
            <a:noFill/>
          </a:ln>
        </p:spPr>
        <p:txBody>
          <a:bodyPr/>
          <a:lstStyle/>
          <a:p>
            <a:endParaRPr lang="zh-CN" altLang="en-US">
              <a:solidFill>
                <a:prstClr val="black"/>
              </a:solidFill>
            </a:endParaRPr>
          </a:p>
        </p:txBody>
      </p:sp>
      <p:sp>
        <p:nvSpPr>
          <p:cNvPr id="29" name="Rectangle 11"/>
          <p:cNvSpPr>
            <a:spLocks noChangeArrowheads="1"/>
          </p:cNvSpPr>
          <p:nvPr/>
        </p:nvSpPr>
        <p:spPr bwMode="auto">
          <a:xfrm>
            <a:off x="971550" y="1203960"/>
            <a:ext cx="712089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indent="457200" fontAlgn="auto">
              <a:lnSpc>
                <a:spcPct val="130000"/>
              </a:lnSpc>
              <a:spcBef>
                <a:spcPts val="0"/>
              </a:spcBef>
              <a:spcAft>
                <a:spcPts val="0"/>
              </a:spcAft>
              <a:buClrTx/>
              <a:buNone/>
            </a:pPr>
            <a:r>
              <a:rPr lang="en-US" altLang="zh-CN" sz="2000" dirty="0" smtClean="0">
                <a:solidFill>
                  <a:schemeClr val="bg1">
                    <a:lumMod val="50000"/>
                  </a:schemeClr>
                </a:solidFill>
                <a:latin typeface="华文楷体" panose="02010600040101010101" charset="-122"/>
                <a:ea typeface="华文楷体" panose="02010600040101010101" charset="-122"/>
                <a:cs typeface="华文楷体" panose="02010600040101010101" charset="-122"/>
                <a:sym typeface="+mn-ea"/>
              </a:rPr>
              <a:t>2</a:t>
            </a:r>
            <a:r>
              <a:rPr lang="zh-CN" altLang="en-US" sz="2000" dirty="0" smtClean="0">
                <a:solidFill>
                  <a:schemeClr val="bg1">
                    <a:lumMod val="50000"/>
                  </a:schemeClr>
                </a:solidFill>
                <a:latin typeface="华文楷体" panose="02010600040101010101" charset="-122"/>
                <a:ea typeface="华文楷体" panose="02010600040101010101" charset="-122"/>
                <a:cs typeface="华文楷体" panose="02010600040101010101" charset="-122"/>
                <a:sym typeface="+mn-ea"/>
              </a:rPr>
              <a:t>、知识</a:t>
            </a:r>
            <a:r>
              <a:rPr lang="en-US" altLang="zh-CN" sz="2000" dirty="0" smtClean="0">
                <a:solidFill>
                  <a:schemeClr val="bg1">
                    <a:lumMod val="50000"/>
                  </a:schemeClr>
                </a:solidFill>
                <a:latin typeface="华文楷体" panose="02010600040101010101" charset="-122"/>
                <a:ea typeface="华文楷体" panose="02010600040101010101" charset="-122"/>
                <a:cs typeface="华文楷体" panose="02010600040101010101" charset="-122"/>
                <a:sym typeface="+mn-ea"/>
              </a:rPr>
              <a:t>   </a:t>
            </a:r>
            <a:endParaRPr lang="en-US" altLang="zh-CN" sz="2000" dirty="0" smtClean="0">
              <a:solidFill>
                <a:schemeClr val="bg1">
                  <a:lumMod val="50000"/>
                </a:schemeClr>
              </a:solidFill>
              <a:latin typeface="华文楷体" panose="02010600040101010101" charset="-122"/>
              <a:ea typeface="华文楷体" panose="02010600040101010101" charset="-122"/>
              <a:cs typeface="华文楷体" panose="02010600040101010101" charset="-122"/>
              <a:sym typeface="+mn-ea"/>
            </a:endParaRPr>
          </a:p>
          <a:p>
            <a:pPr indent="457200" fontAlgn="auto">
              <a:lnSpc>
                <a:spcPct val="130000"/>
              </a:lnSpc>
              <a:spcBef>
                <a:spcPts val="0"/>
              </a:spcBef>
              <a:spcAft>
                <a:spcPct val="0"/>
              </a:spcAft>
              <a:buClrTx/>
              <a:buNone/>
            </a:pPr>
            <a:r>
              <a:rPr lang="en-US" altLang="zh-CN" sz="2000" b="1" dirty="0">
                <a:solidFill>
                  <a:schemeClr val="tx1"/>
                </a:solidFill>
                <a:latin typeface="华文楷体" panose="02010600040101010101" charset="-122"/>
                <a:ea typeface="华文楷体" panose="02010600040101010101" charset="-122"/>
                <a:cs typeface="华文楷体" panose="02010600040101010101" charset="-122"/>
                <a:sym typeface="+mn-ea"/>
              </a:rPr>
              <a:t>⑴</a:t>
            </a:r>
            <a:r>
              <a:rPr lang="zh-CN" altLang="en-US" sz="2000" b="1" dirty="0">
                <a:solidFill>
                  <a:schemeClr val="tx1"/>
                </a:solidFill>
                <a:latin typeface="华文楷体" panose="02010600040101010101" charset="-122"/>
                <a:ea typeface="华文楷体" panose="02010600040101010101" charset="-122"/>
                <a:cs typeface="华文楷体" panose="02010600040101010101" charset="-122"/>
                <a:sym typeface="+mn-ea"/>
              </a:rPr>
              <a:t>定义</a:t>
            </a:r>
            <a:endParaRPr lang="zh-CN" altLang="en-US" sz="2000" b="1" dirty="0">
              <a:solidFill>
                <a:schemeClr val="tx1"/>
              </a:solidFill>
              <a:latin typeface="华文楷体" panose="02010600040101010101" charset="-122"/>
              <a:ea typeface="华文楷体" panose="02010600040101010101" charset="-122"/>
              <a:cs typeface="华文楷体" panose="02010600040101010101" charset="-122"/>
              <a:sym typeface="+mn-ea"/>
            </a:endParaRPr>
          </a:p>
          <a:p>
            <a:pPr indent="457200" fontAlgn="auto">
              <a:lnSpc>
                <a:spcPct val="130000"/>
              </a:lnSpc>
              <a:spcBef>
                <a:spcPts val="0"/>
              </a:spcBef>
              <a:spcAft>
                <a:spcPct val="0"/>
              </a:spcAft>
              <a:buClrTx/>
              <a:buNone/>
            </a:pPr>
            <a:r>
              <a:rPr lang="zh-CN" altLang="en-US" sz="2000" b="1" dirty="0">
                <a:solidFill>
                  <a:schemeClr val="tx1"/>
                </a:solidFill>
                <a:latin typeface="华文楷体" panose="02010600040101010101" charset="-122"/>
                <a:ea typeface="华文楷体" panose="02010600040101010101" charset="-122"/>
                <a:cs typeface="华文楷体" panose="02010600040101010101" charset="-122"/>
                <a:sym typeface="+mn-ea"/>
              </a:rPr>
              <a:t>知识是人们通过实践对客观事物及其运动过程和规律的认识。</a:t>
            </a:r>
            <a:endParaRPr lang="zh-CN" altLang="en-US" sz="2000" b="1" dirty="0">
              <a:solidFill>
                <a:schemeClr val="tx1"/>
              </a:solidFill>
              <a:latin typeface="华文楷体" panose="02010600040101010101" charset="-122"/>
              <a:ea typeface="华文楷体" panose="02010600040101010101" charset="-122"/>
              <a:cs typeface="华文楷体" panose="02010600040101010101" charset="-122"/>
            </a:endParaRPr>
          </a:p>
          <a:p>
            <a:pPr indent="457200" fontAlgn="auto">
              <a:lnSpc>
                <a:spcPct val="130000"/>
              </a:lnSpc>
              <a:spcBef>
                <a:spcPts val="0"/>
              </a:spcBef>
              <a:spcAft>
                <a:spcPct val="0"/>
              </a:spcAft>
              <a:buClrTx/>
              <a:buNone/>
            </a:pPr>
            <a:r>
              <a:rPr lang="en-US" altLang="zh-CN" sz="2000" b="1" dirty="0">
                <a:solidFill>
                  <a:schemeClr val="tx1"/>
                </a:solidFill>
                <a:latin typeface="华文楷体" panose="02010600040101010101" charset="-122"/>
                <a:ea typeface="华文楷体" panose="02010600040101010101" charset="-122"/>
                <a:cs typeface="华文楷体" panose="02010600040101010101" charset="-122"/>
                <a:sym typeface="+mn-ea"/>
              </a:rPr>
              <a:t>⑵</a:t>
            </a:r>
            <a:r>
              <a:rPr lang="zh-CN" altLang="en-US" sz="2000" b="1" dirty="0">
                <a:solidFill>
                  <a:schemeClr val="tx1"/>
                </a:solidFill>
                <a:latin typeface="华文楷体" panose="02010600040101010101" charset="-122"/>
                <a:ea typeface="华文楷体" panose="02010600040101010101" charset="-122"/>
                <a:cs typeface="华文楷体" panose="02010600040101010101" charset="-122"/>
                <a:sym typeface="+mn-ea"/>
              </a:rPr>
              <a:t>知识的</a:t>
            </a:r>
            <a:r>
              <a:rPr lang="en-US" altLang="zh-CN" sz="2000" b="1" dirty="0">
                <a:solidFill>
                  <a:schemeClr val="tx1"/>
                </a:solidFill>
                <a:latin typeface="华文楷体" panose="02010600040101010101" charset="-122"/>
                <a:ea typeface="华文楷体" panose="02010600040101010101" charset="-122"/>
                <a:cs typeface="华文楷体" panose="02010600040101010101" charset="-122"/>
                <a:sym typeface="+mn-ea"/>
              </a:rPr>
              <a:t>4W</a:t>
            </a:r>
            <a:r>
              <a:rPr lang="zh-CN" altLang="en-US" sz="2000" b="1" dirty="0">
                <a:solidFill>
                  <a:schemeClr val="tx1"/>
                </a:solidFill>
                <a:latin typeface="华文楷体" panose="02010600040101010101" charset="-122"/>
                <a:ea typeface="华文楷体" panose="02010600040101010101" charset="-122"/>
                <a:cs typeface="华文楷体" panose="02010600040101010101" charset="-122"/>
                <a:sym typeface="+mn-ea"/>
              </a:rPr>
              <a:t>概念</a:t>
            </a:r>
            <a:endParaRPr lang="zh-CN" altLang="en-US" sz="2000" b="1" dirty="0">
              <a:solidFill>
                <a:schemeClr val="tx1"/>
              </a:solidFill>
              <a:latin typeface="华文楷体" panose="02010600040101010101" charset="-122"/>
              <a:ea typeface="华文楷体" panose="02010600040101010101" charset="-122"/>
              <a:cs typeface="华文楷体" panose="02010600040101010101" charset="-122"/>
            </a:endParaRPr>
          </a:p>
          <a:p>
            <a:pPr indent="457200" fontAlgn="auto">
              <a:lnSpc>
                <a:spcPct val="130000"/>
              </a:lnSpc>
              <a:spcBef>
                <a:spcPts val="0"/>
              </a:spcBef>
              <a:spcAft>
                <a:spcPct val="0"/>
              </a:spcAft>
              <a:buClrTx/>
              <a:buNone/>
            </a:pPr>
            <a:r>
              <a:rPr lang="zh-CN" altLang="en-US" sz="2000" b="1" dirty="0">
                <a:solidFill>
                  <a:schemeClr val="tx1"/>
                </a:solidFill>
                <a:latin typeface="华文楷体" panose="02010600040101010101" charset="-122"/>
                <a:ea typeface="华文楷体" panose="02010600040101010101" charset="-122"/>
                <a:cs typeface="华文楷体" panose="02010600040101010101" charset="-122"/>
                <a:sym typeface="+mn-ea"/>
              </a:rPr>
              <a:t>经济合作与发展组织（</a:t>
            </a:r>
            <a:r>
              <a:rPr lang="en-US" altLang="zh-CN" sz="2000" b="1" dirty="0">
                <a:solidFill>
                  <a:schemeClr val="tx1"/>
                </a:solidFill>
                <a:latin typeface="华文楷体" panose="02010600040101010101" charset="-122"/>
                <a:ea typeface="华文楷体" panose="02010600040101010101" charset="-122"/>
                <a:cs typeface="华文楷体" panose="02010600040101010101" charset="-122"/>
                <a:sym typeface="+mn-ea"/>
              </a:rPr>
              <a:t>OECD</a:t>
            </a:r>
            <a:r>
              <a:rPr lang="zh-CN" altLang="en-US" sz="2000" b="1" dirty="0">
                <a:solidFill>
                  <a:schemeClr val="tx1"/>
                </a:solidFill>
                <a:latin typeface="华文楷体" panose="02010600040101010101" charset="-122"/>
                <a:ea typeface="华文楷体" panose="02010600040101010101" charset="-122"/>
                <a:cs typeface="华文楷体" panose="02010600040101010101" charset="-122"/>
                <a:sym typeface="+mn-ea"/>
              </a:rPr>
              <a:t>）的报告</a:t>
            </a:r>
            <a:r>
              <a:rPr lang="en-US" altLang="zh-CN" sz="2000" b="1" dirty="0">
                <a:solidFill>
                  <a:schemeClr val="tx1"/>
                </a:solidFill>
                <a:latin typeface="华文楷体" panose="02010600040101010101" charset="-122"/>
                <a:ea typeface="华文楷体" panose="02010600040101010101" charset="-122"/>
                <a:cs typeface="华文楷体" panose="02010600040101010101" charset="-122"/>
                <a:sym typeface="+mn-ea"/>
              </a:rPr>
              <a:t>《</a:t>
            </a:r>
            <a:r>
              <a:rPr lang="zh-CN" altLang="en-US" sz="2000" b="1" dirty="0">
                <a:solidFill>
                  <a:schemeClr val="tx1"/>
                </a:solidFill>
                <a:latin typeface="华文楷体" panose="02010600040101010101" charset="-122"/>
                <a:ea typeface="华文楷体" panose="02010600040101010101" charset="-122"/>
                <a:cs typeface="华文楷体" panose="02010600040101010101" charset="-122"/>
                <a:sym typeface="+mn-ea"/>
              </a:rPr>
              <a:t>以知识为基础的经济</a:t>
            </a:r>
            <a:r>
              <a:rPr lang="en-US" altLang="zh-CN" sz="2000" b="1" dirty="0">
                <a:solidFill>
                  <a:schemeClr val="tx1"/>
                </a:solidFill>
                <a:latin typeface="华文楷体" panose="02010600040101010101" charset="-122"/>
                <a:ea typeface="华文楷体" panose="02010600040101010101" charset="-122"/>
                <a:cs typeface="华文楷体" panose="02010600040101010101" charset="-122"/>
                <a:sym typeface="+mn-ea"/>
              </a:rPr>
              <a:t>》</a:t>
            </a:r>
            <a:r>
              <a:rPr lang="zh-CN" altLang="en-US" sz="2000" b="1" dirty="0">
                <a:solidFill>
                  <a:schemeClr val="tx1"/>
                </a:solidFill>
                <a:latin typeface="华文楷体" panose="02010600040101010101" charset="-122"/>
                <a:ea typeface="华文楷体" panose="02010600040101010101" charset="-122"/>
                <a:cs typeface="华文楷体" panose="02010600040101010101" charset="-122"/>
                <a:sym typeface="+mn-ea"/>
              </a:rPr>
              <a:t>（</a:t>
            </a:r>
            <a:r>
              <a:rPr lang="en-US" altLang="zh-CN" sz="2000" b="1" dirty="0">
                <a:solidFill>
                  <a:schemeClr val="tx1"/>
                </a:solidFill>
                <a:latin typeface="华文楷体" panose="02010600040101010101" charset="-122"/>
                <a:ea typeface="华文楷体" panose="02010600040101010101" charset="-122"/>
                <a:cs typeface="华文楷体" panose="02010600040101010101" charset="-122"/>
                <a:sym typeface="+mn-ea"/>
              </a:rPr>
              <a:t>1996</a:t>
            </a:r>
            <a:r>
              <a:rPr lang="zh-CN" altLang="en-US" sz="2000" b="1" dirty="0">
                <a:solidFill>
                  <a:schemeClr val="tx1"/>
                </a:solidFill>
                <a:latin typeface="华文楷体" panose="02010600040101010101" charset="-122"/>
                <a:ea typeface="华文楷体" panose="02010600040101010101" charset="-122"/>
                <a:cs typeface="华文楷体" panose="02010600040101010101" charset="-122"/>
                <a:sym typeface="+mn-ea"/>
              </a:rPr>
              <a:t>）提出了知识的</a:t>
            </a:r>
            <a:r>
              <a:rPr lang="en-US" altLang="zh-CN" sz="2000" b="1" dirty="0">
                <a:solidFill>
                  <a:schemeClr val="tx1"/>
                </a:solidFill>
                <a:latin typeface="华文楷体" panose="02010600040101010101" charset="-122"/>
                <a:ea typeface="华文楷体" panose="02010600040101010101" charset="-122"/>
                <a:cs typeface="华文楷体" panose="02010600040101010101" charset="-122"/>
                <a:sym typeface="+mn-ea"/>
              </a:rPr>
              <a:t>4W</a:t>
            </a:r>
            <a:r>
              <a:rPr lang="zh-CN" altLang="en-US" sz="2000" b="1" dirty="0">
                <a:solidFill>
                  <a:schemeClr val="tx1"/>
                </a:solidFill>
                <a:latin typeface="华文楷体" panose="02010600040101010101" charset="-122"/>
                <a:ea typeface="华文楷体" panose="02010600040101010101" charset="-122"/>
                <a:cs typeface="华文楷体" panose="02010600040101010101" charset="-122"/>
                <a:sym typeface="+mn-ea"/>
              </a:rPr>
              <a:t>概念：知道是什么（</a:t>
            </a:r>
            <a:r>
              <a:rPr lang="en-US" altLang="zh-CN" sz="2000" b="1" dirty="0">
                <a:solidFill>
                  <a:schemeClr val="tx1"/>
                </a:solidFill>
                <a:latin typeface="华文楷体" panose="02010600040101010101" charset="-122"/>
                <a:ea typeface="华文楷体" panose="02010600040101010101" charset="-122"/>
                <a:cs typeface="华文楷体" panose="02010600040101010101" charset="-122"/>
                <a:sym typeface="+mn-ea"/>
              </a:rPr>
              <a:t>Know-what</a:t>
            </a:r>
            <a:r>
              <a:rPr lang="zh-CN" altLang="en-US" sz="2000" b="1" dirty="0">
                <a:solidFill>
                  <a:schemeClr val="tx1"/>
                </a:solidFill>
                <a:latin typeface="华文楷体" panose="02010600040101010101" charset="-122"/>
                <a:ea typeface="华文楷体" panose="02010600040101010101" charset="-122"/>
                <a:cs typeface="华文楷体" panose="02010600040101010101" charset="-122"/>
                <a:sym typeface="+mn-ea"/>
              </a:rPr>
              <a:t>）；知道为什么</a:t>
            </a:r>
            <a:r>
              <a:rPr lang="en-US" altLang="zh-CN" sz="2000" b="1" dirty="0">
                <a:solidFill>
                  <a:schemeClr val="tx1"/>
                </a:solidFill>
                <a:latin typeface="华文楷体" panose="02010600040101010101" charset="-122"/>
                <a:ea typeface="华文楷体" panose="02010600040101010101" charset="-122"/>
                <a:cs typeface="华文楷体" panose="02010600040101010101" charset="-122"/>
                <a:sym typeface="+mn-ea"/>
              </a:rPr>
              <a:t>(Know-why)</a:t>
            </a:r>
            <a:r>
              <a:rPr lang="zh-CN" altLang="en-US" sz="2000" b="1" dirty="0">
                <a:solidFill>
                  <a:schemeClr val="tx1"/>
                </a:solidFill>
                <a:latin typeface="华文楷体" panose="02010600040101010101" charset="-122"/>
                <a:ea typeface="华文楷体" panose="02010600040101010101" charset="-122"/>
                <a:cs typeface="华文楷体" panose="02010600040101010101" charset="-122"/>
                <a:sym typeface="+mn-ea"/>
              </a:rPr>
              <a:t>；知道怎么做</a:t>
            </a:r>
            <a:r>
              <a:rPr lang="en-US" altLang="zh-CN" sz="2000" b="1" dirty="0">
                <a:solidFill>
                  <a:schemeClr val="tx1"/>
                </a:solidFill>
                <a:latin typeface="华文楷体" panose="02010600040101010101" charset="-122"/>
                <a:ea typeface="华文楷体" panose="02010600040101010101" charset="-122"/>
                <a:cs typeface="华文楷体" panose="02010600040101010101" charset="-122"/>
                <a:sym typeface="+mn-ea"/>
              </a:rPr>
              <a:t>(Know-how)</a:t>
            </a:r>
            <a:r>
              <a:rPr lang="zh-CN" altLang="en-US" sz="2000" b="1" dirty="0">
                <a:solidFill>
                  <a:schemeClr val="tx1"/>
                </a:solidFill>
                <a:latin typeface="华文楷体" panose="02010600040101010101" charset="-122"/>
                <a:ea typeface="华文楷体" panose="02010600040101010101" charset="-122"/>
                <a:cs typeface="华文楷体" panose="02010600040101010101" charset="-122"/>
                <a:sym typeface="+mn-ea"/>
              </a:rPr>
              <a:t>；知道是谁</a:t>
            </a:r>
            <a:r>
              <a:rPr lang="en-US" altLang="zh-CN" sz="2000" b="1">
                <a:solidFill>
                  <a:schemeClr val="tx1"/>
                </a:solidFill>
                <a:latin typeface="华文楷体" panose="02010600040101010101" charset="-122"/>
                <a:ea typeface="华文楷体" panose="02010600040101010101" charset="-122"/>
                <a:cs typeface="华文楷体" panose="02010600040101010101" charset="-122"/>
                <a:sym typeface="+mn-ea"/>
              </a:rPr>
              <a:t>(Know-who)</a:t>
            </a:r>
            <a:r>
              <a:rPr lang="zh-CN" altLang="en-US" sz="2000" b="1">
                <a:solidFill>
                  <a:schemeClr val="tx1"/>
                </a:solidFill>
                <a:latin typeface="华文楷体" panose="02010600040101010101" charset="-122"/>
                <a:ea typeface="华文楷体" panose="02010600040101010101" charset="-122"/>
                <a:cs typeface="华文楷体" panose="02010600040101010101" charset="-122"/>
                <a:sym typeface="+mn-ea"/>
              </a:rPr>
              <a:t>。 </a:t>
            </a:r>
            <a:endParaRPr lang="zh-CN" altLang="en-US" sz="2000" b="1" dirty="0">
              <a:solidFill>
                <a:schemeClr val="tx1"/>
              </a:solidFill>
              <a:latin typeface="华文楷体" panose="02010600040101010101" charset="-122"/>
              <a:ea typeface="华文楷体" panose="02010600040101010101" charset="-122"/>
              <a:cs typeface="华文楷体" panose="02010600040101010101"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Bottom)">
                                      <p:cBhvr>
                                        <p:cTn id="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1"/>
          <p:cNvSpPr>
            <a:spLocks noChangeArrowheads="1"/>
          </p:cNvSpPr>
          <p:nvPr/>
        </p:nvSpPr>
        <p:spPr bwMode="auto">
          <a:xfrm>
            <a:off x="395605" y="1131570"/>
            <a:ext cx="8444865" cy="3757295"/>
          </a:xfrm>
          <a:prstGeom prst="rect">
            <a:avLst/>
          </a:prstGeom>
          <a:solidFill>
            <a:schemeClr val="bg1">
              <a:lumMod val="95000"/>
              <a:alpha val="50000"/>
            </a:schemeClr>
          </a:solidFill>
          <a:ln>
            <a:noFill/>
          </a:ln>
        </p:spPr>
        <p:txBody>
          <a:bodyPr/>
          <a:lstStyle/>
          <a:p>
            <a:endParaRPr lang="zh-CN" altLang="en-US">
              <a:solidFill>
                <a:prstClr val="black"/>
              </a:solidFill>
            </a:endParaRPr>
          </a:p>
        </p:txBody>
      </p:sp>
      <p:pic>
        <p:nvPicPr>
          <p:cNvPr id="21" name="Picture 2" descr="D:\1稻壳模板\ppt\2016.4\小清新水彩花卉毕业答辩模板\未标题-5.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36971" y="-98774"/>
            <a:ext cx="911574" cy="971998"/>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1"/>
          <p:cNvSpPr>
            <a:spLocks noChangeArrowheads="1"/>
          </p:cNvSpPr>
          <p:nvPr/>
        </p:nvSpPr>
        <p:spPr bwMode="auto">
          <a:xfrm>
            <a:off x="683260" y="1246505"/>
            <a:ext cx="7919085" cy="1590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oAutofit/>
          </a:bodyPr>
          <a:lstStyle/>
          <a:p>
            <a:pPr indent="457200" fontAlgn="auto">
              <a:lnSpc>
                <a:spcPct val="140000"/>
              </a:lnSpc>
              <a:buNone/>
            </a:pPr>
            <a:r>
              <a:rPr lang="zh-CN" altLang="en-US" sz="2000" dirty="0">
                <a:latin typeface="华文楷体" panose="02010600040101010101" charset="-122"/>
                <a:ea typeface="华文楷体" panose="02010600040101010101" charset="-122"/>
                <a:cs typeface="华文楷体" panose="02010600040101010101" charset="-122"/>
                <a:sym typeface="+mn-ea"/>
              </a:rPr>
              <a:t>“文献检索”源于对文献存储和查找的需要。</a:t>
            </a:r>
            <a:endParaRPr lang="zh-CN" altLang="en-US" sz="2000" dirty="0">
              <a:latin typeface="华文楷体" panose="02010600040101010101" charset="-122"/>
              <a:ea typeface="华文楷体" panose="02010600040101010101" charset="-122"/>
              <a:cs typeface="华文楷体" panose="02010600040101010101" charset="-122"/>
            </a:endParaRPr>
          </a:p>
          <a:p>
            <a:pPr indent="457200" fontAlgn="auto">
              <a:lnSpc>
                <a:spcPct val="140000"/>
              </a:lnSpc>
              <a:buNone/>
            </a:pPr>
            <a:r>
              <a:rPr lang="zh-CN" altLang="en-US" sz="2000" dirty="0">
                <a:latin typeface="华文楷体" panose="02010600040101010101" charset="-122"/>
                <a:ea typeface="华文楷体" panose="02010600040101010101" charset="-122"/>
                <a:cs typeface="华文楷体" panose="02010600040101010101" charset="-122"/>
                <a:sym typeface="+mn-ea"/>
              </a:rPr>
              <a:t>科学研究和科技发展的最大特点是连续性和继承性。科学研究的这两大特点使科学研究几乎离不开记录科技活动的科技文献和信息，可以说没有科技文献信息就没有科学技术的发展。 </a:t>
            </a:r>
            <a:endParaRPr lang="zh-CN" altLang="en-US" sz="2000" dirty="0">
              <a:latin typeface="华文楷体" panose="02010600040101010101" charset="-122"/>
              <a:ea typeface="华文楷体" panose="02010600040101010101" charset="-122"/>
              <a:cs typeface="华文楷体" panose="02010600040101010101" charset="-122"/>
            </a:endParaRPr>
          </a:p>
          <a:p>
            <a:pPr indent="457200" fontAlgn="auto">
              <a:lnSpc>
                <a:spcPct val="140000"/>
              </a:lnSpc>
              <a:buNone/>
            </a:pPr>
            <a:r>
              <a:rPr lang="zh-CN" altLang="en-US" sz="2000" dirty="0">
                <a:latin typeface="华文楷体" panose="02010600040101010101" charset="-122"/>
                <a:ea typeface="华文楷体" panose="02010600040101010101" charset="-122"/>
                <a:cs typeface="华文楷体" panose="02010600040101010101" charset="-122"/>
                <a:sym typeface="+mn-ea"/>
              </a:rPr>
              <a:t>现代科技造成了科技成果的高速发展。大规模、高集成度，边缘学科、交叉学科、横断学科层出不穷，新的成果从出现到应用的时间间隔越来越短等等，“信息爆炸”使得人们获取和利用有用信息越来越困难。</a:t>
            </a:r>
            <a:endParaRPr lang="zh-CN" altLang="en-US" sz="2000" dirty="0">
              <a:latin typeface="华文楷体" panose="02010600040101010101" charset="-122"/>
              <a:ea typeface="华文楷体" panose="02010600040101010101" charset="-122"/>
              <a:cs typeface="华文楷体" panose="02010600040101010101" charset="-122"/>
            </a:endParaRPr>
          </a:p>
          <a:p>
            <a:pPr>
              <a:lnSpc>
                <a:spcPct val="120000"/>
              </a:lnSpc>
            </a:pPr>
            <a:endParaRPr lang="zh-CN" altLang="en-US" sz="2000" b="1" dirty="0">
              <a:solidFill>
                <a:srgbClr val="FF0000"/>
              </a:solidFill>
              <a:latin typeface="华文楷体" panose="02010600040101010101" charset="-122"/>
              <a:ea typeface="华文楷体" panose="02010600040101010101" charset="-122"/>
              <a:cs typeface="华文楷体" panose="02010600040101010101" charset="-122"/>
            </a:endParaRPr>
          </a:p>
        </p:txBody>
      </p:sp>
      <p:sp>
        <p:nvSpPr>
          <p:cNvPr id="4" name="文本框 3"/>
          <p:cNvSpPr txBox="1"/>
          <p:nvPr/>
        </p:nvSpPr>
        <p:spPr>
          <a:xfrm>
            <a:off x="683260" y="483235"/>
            <a:ext cx="7569835" cy="763270"/>
          </a:xfrm>
          <a:prstGeom prst="rect">
            <a:avLst/>
          </a:prstGeom>
          <a:noFill/>
        </p:spPr>
        <p:txBody>
          <a:bodyPr wrap="square" rtlCol="0">
            <a:noAutofit/>
          </a:bodyPr>
          <a:p>
            <a:r>
              <a:rPr lang="en-US" altLang="zh-CN" sz="3200" noProof="0">
                <a:ln>
                  <a:noFill/>
                </a:ln>
                <a:solidFill>
                  <a:srgbClr val="CC3300"/>
                </a:solidFill>
                <a:effectLst>
                  <a:outerShdw blurRad="38100" dist="38100" dir="2700000" algn="tl">
                    <a:srgbClr val="C0C0C0"/>
                  </a:outerShdw>
                </a:effectLst>
                <a:uLnTx/>
                <a:uFillTx/>
                <a:latin typeface="Arial" panose="020B0604020202020204" pitchFamily="34" charset="0"/>
                <a:ea typeface="隶书" panose="02010509060101010101" pitchFamily="49" charset="-122"/>
                <a:sym typeface="+mn-ea"/>
              </a:rPr>
              <a:t>2</a:t>
            </a:r>
            <a:r>
              <a:rPr lang="zh-CN" altLang="en-US" sz="3200" noProof="0">
                <a:ln>
                  <a:noFill/>
                </a:ln>
                <a:solidFill>
                  <a:srgbClr val="CC3300"/>
                </a:solidFill>
                <a:effectLst>
                  <a:outerShdw blurRad="38100" dist="38100" dir="2700000" algn="tl">
                    <a:srgbClr val="C0C0C0"/>
                  </a:outerShdw>
                </a:effectLst>
                <a:uLnTx/>
                <a:uFillTx/>
                <a:latin typeface="Arial" panose="020B0604020202020204" pitchFamily="34" charset="0"/>
                <a:ea typeface="隶书" panose="02010509060101010101" pitchFamily="49" charset="-122"/>
                <a:sym typeface="+mn-ea"/>
              </a:rPr>
              <a:t>、</a:t>
            </a:r>
            <a:r>
              <a:rPr lang="zh-CN" sz="3200" noProof="0">
                <a:ln>
                  <a:noFill/>
                </a:ln>
                <a:solidFill>
                  <a:srgbClr val="CC3300"/>
                </a:solidFill>
                <a:effectLst>
                  <a:outerShdw blurRad="38100" dist="38100" dir="2700000" algn="tl">
                    <a:srgbClr val="C0C0C0"/>
                  </a:outerShdw>
                </a:effectLst>
                <a:uLnTx/>
                <a:uFillTx/>
                <a:latin typeface="Arial" panose="020B0604020202020204" pitchFamily="34" charset="0"/>
                <a:ea typeface="隶书" panose="02010509060101010101" pitchFamily="49" charset="-122"/>
                <a:sym typeface="+mn-ea"/>
              </a:rPr>
              <a:t>为什么要学习文献检索与利用这门课？</a:t>
            </a:r>
            <a:endParaRPr kumimoji="0" lang="zh-CN" sz="3200" b="0" i="0" u="none" strike="noStrike" kern="1200" cap="none" spc="0" normalizeH="0" baseline="0" noProof="0">
              <a:ln>
                <a:noFill/>
              </a:ln>
              <a:solidFill>
                <a:srgbClr val="CC3300"/>
              </a:solidFill>
              <a:effectLst>
                <a:outerShdw blurRad="38100" dist="38100" dir="2700000" algn="tl">
                  <a:srgbClr val="C0C0C0"/>
                </a:outerShdw>
              </a:effectLst>
              <a:uLnTx/>
              <a:uFillTx/>
              <a:latin typeface="Arial" panose="020B0604020202020204" pitchFamily="34" charset="0"/>
              <a:ea typeface="隶书" panose="02010509060101010101" pitchFamily="49" charset="-122"/>
              <a:cs typeface="+mn-cs"/>
            </a:endParaRPr>
          </a:p>
          <a:p>
            <a:endParaRPr lang="zh-CN" altLang="en-US" sz="320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slide(fromBottom)">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 descr="D:\1稻壳模板\ppt\2016.4\小清新水彩花卉毕业答辩模板\未标题-5.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36971" y="-98774"/>
            <a:ext cx="911574" cy="971998"/>
          </a:xfrm>
          <a:prstGeom prst="rect">
            <a:avLst/>
          </a:prstGeom>
          <a:noFill/>
          <a:extLst>
            <a:ext uri="{909E8E84-426E-40DD-AFC4-6F175D3DCCD1}">
              <a14:hiddenFill xmlns:a14="http://schemas.microsoft.com/office/drawing/2010/main">
                <a:solidFill>
                  <a:srgbClr val="FFFFFF"/>
                </a:solidFill>
              </a14:hiddenFill>
            </a:ext>
          </a:extLst>
        </p:spPr>
      </p:pic>
      <p:sp>
        <p:nvSpPr>
          <p:cNvPr id="28" name="Rectangle 21"/>
          <p:cNvSpPr>
            <a:spLocks noChangeArrowheads="1"/>
          </p:cNvSpPr>
          <p:nvPr/>
        </p:nvSpPr>
        <p:spPr bwMode="auto">
          <a:xfrm>
            <a:off x="827405" y="873125"/>
            <a:ext cx="7521575" cy="3898900"/>
          </a:xfrm>
          <a:prstGeom prst="rect">
            <a:avLst/>
          </a:prstGeom>
          <a:solidFill>
            <a:schemeClr val="bg1">
              <a:lumMod val="95000"/>
              <a:alpha val="50000"/>
            </a:schemeClr>
          </a:solidFill>
          <a:ln>
            <a:noFill/>
          </a:ln>
        </p:spPr>
        <p:txBody>
          <a:bodyPr/>
          <a:lstStyle/>
          <a:p>
            <a:endParaRPr lang="zh-CN" altLang="en-US">
              <a:solidFill>
                <a:prstClr val="black"/>
              </a:solidFill>
            </a:endParaRPr>
          </a:p>
        </p:txBody>
      </p:sp>
      <p:sp>
        <p:nvSpPr>
          <p:cNvPr id="29" name="Rectangle 11"/>
          <p:cNvSpPr>
            <a:spLocks noChangeArrowheads="1"/>
          </p:cNvSpPr>
          <p:nvPr/>
        </p:nvSpPr>
        <p:spPr bwMode="auto">
          <a:xfrm>
            <a:off x="971550" y="1059180"/>
            <a:ext cx="7120890"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indent="457200" fontAlgn="auto">
              <a:lnSpc>
                <a:spcPct val="130000"/>
              </a:lnSpc>
              <a:spcBef>
                <a:spcPts val="0"/>
              </a:spcBef>
              <a:spcAft>
                <a:spcPts val="0"/>
              </a:spcAft>
              <a:buClrTx/>
              <a:buNone/>
            </a:pPr>
            <a:r>
              <a:rPr lang="en-US" altLang="zh-CN" sz="2000" dirty="0" smtClean="0">
                <a:solidFill>
                  <a:schemeClr val="bg1">
                    <a:lumMod val="50000"/>
                  </a:schemeClr>
                </a:solidFill>
                <a:latin typeface="华文楷体" panose="02010600040101010101" charset="-122"/>
                <a:ea typeface="华文楷体" panose="02010600040101010101" charset="-122"/>
                <a:cs typeface="华文楷体" panose="02010600040101010101" charset="-122"/>
                <a:sym typeface="+mn-ea"/>
              </a:rPr>
              <a:t> </a:t>
            </a:r>
            <a:r>
              <a:rPr lang="zh-CN" altLang="en-US" sz="2000" dirty="0">
                <a:solidFill>
                  <a:schemeClr val="tx1"/>
                </a:solidFill>
                <a:latin typeface="华文楷体" panose="02010600040101010101" charset="-122"/>
                <a:ea typeface="华文楷体" panose="02010600040101010101" charset="-122"/>
                <a:cs typeface="华文楷体" panose="02010600040101010101" charset="-122"/>
                <a:sym typeface="+mn-ea"/>
              </a:rPr>
              <a:t>袁正光是这样解释的：“</a:t>
            </a:r>
            <a:r>
              <a:rPr lang="zh-CN" altLang="en-US" sz="2000" b="1" dirty="0">
                <a:solidFill>
                  <a:schemeClr val="tx1"/>
                </a:solidFill>
                <a:latin typeface="华文楷体" panose="02010600040101010101" charset="-122"/>
                <a:ea typeface="华文楷体" panose="02010600040101010101" charset="-122"/>
                <a:cs typeface="华文楷体" panose="02010600040101010101" charset="-122"/>
                <a:sym typeface="+mn-ea"/>
              </a:rPr>
              <a:t>知道是什么的知识</a:t>
            </a:r>
            <a:r>
              <a:rPr lang="zh-CN" altLang="en-US" sz="2000" dirty="0">
                <a:solidFill>
                  <a:schemeClr val="tx1"/>
                </a:solidFill>
                <a:latin typeface="华文楷体" panose="02010600040101010101" charset="-122"/>
                <a:ea typeface="华文楷体" panose="02010600040101010101" charset="-122"/>
                <a:cs typeface="华文楷体" panose="02010600040101010101" charset="-122"/>
                <a:sym typeface="+mn-ea"/>
              </a:rPr>
              <a:t>：指关于事实方面的知识，如纽约有多少人口，中国有多大面积；</a:t>
            </a:r>
            <a:r>
              <a:rPr lang="zh-CN" altLang="en-US" sz="2000" b="1" dirty="0">
                <a:solidFill>
                  <a:schemeClr val="tx1"/>
                </a:solidFill>
                <a:latin typeface="华文楷体" panose="02010600040101010101" charset="-122"/>
                <a:ea typeface="华文楷体" panose="02010600040101010101" charset="-122"/>
                <a:cs typeface="华文楷体" panose="02010600040101010101" charset="-122"/>
                <a:sym typeface="+mn-ea"/>
              </a:rPr>
              <a:t>知道为什么的知识</a:t>
            </a:r>
            <a:r>
              <a:rPr lang="zh-CN" altLang="en-US" sz="2000" dirty="0">
                <a:solidFill>
                  <a:schemeClr val="tx1"/>
                </a:solidFill>
                <a:latin typeface="华文楷体" panose="02010600040101010101" charset="-122"/>
                <a:ea typeface="华文楷体" panose="02010600040101010101" charset="-122"/>
                <a:cs typeface="华文楷体" panose="02010600040101010101" charset="-122"/>
                <a:sym typeface="+mn-ea"/>
              </a:rPr>
              <a:t>：指原理和规律方面的知识。如牛顿三大定律、市场机制、供求规律等；</a:t>
            </a:r>
            <a:r>
              <a:rPr lang="zh-CN" altLang="en-US" sz="2000" b="1" dirty="0">
                <a:solidFill>
                  <a:schemeClr val="tx1"/>
                </a:solidFill>
                <a:latin typeface="华文楷体" panose="02010600040101010101" charset="-122"/>
                <a:ea typeface="华文楷体" panose="02010600040101010101" charset="-122"/>
                <a:cs typeface="华文楷体" panose="02010600040101010101" charset="-122"/>
                <a:sym typeface="+mn-ea"/>
              </a:rPr>
              <a:t>知道怎么做的知识</a:t>
            </a:r>
            <a:r>
              <a:rPr lang="zh-CN" altLang="en-US" sz="2000" dirty="0">
                <a:solidFill>
                  <a:schemeClr val="tx1"/>
                </a:solidFill>
                <a:latin typeface="华文楷体" panose="02010600040101010101" charset="-122"/>
                <a:ea typeface="华文楷体" panose="02010600040101010101" charset="-122"/>
                <a:cs typeface="华文楷体" panose="02010600040101010101" charset="-122"/>
                <a:sym typeface="+mn-ea"/>
              </a:rPr>
              <a:t>：指操作能力方面的知识，包括技术、技能、技巧和诀窍等。</a:t>
            </a:r>
            <a:r>
              <a:rPr lang="zh-CN" altLang="en-US" sz="2000" b="1" dirty="0">
                <a:solidFill>
                  <a:schemeClr val="tx1"/>
                </a:solidFill>
                <a:latin typeface="华文楷体" panose="02010600040101010101" charset="-122"/>
                <a:ea typeface="华文楷体" panose="02010600040101010101" charset="-122"/>
                <a:cs typeface="华文楷体" panose="02010600040101010101" charset="-122"/>
                <a:sym typeface="+mn-ea"/>
              </a:rPr>
              <a:t>知道是谁的知识</a:t>
            </a:r>
            <a:r>
              <a:rPr lang="zh-CN" altLang="en-US" sz="2000" dirty="0">
                <a:solidFill>
                  <a:schemeClr val="tx1"/>
                </a:solidFill>
                <a:latin typeface="华文楷体" panose="02010600040101010101" charset="-122"/>
                <a:ea typeface="华文楷体" panose="02010600040101010101" charset="-122"/>
                <a:cs typeface="华文楷体" panose="02010600040101010101" charset="-122"/>
                <a:sym typeface="+mn-ea"/>
              </a:rPr>
              <a:t>：包括特定关系（与他人关系）的</a:t>
            </a:r>
            <a:r>
              <a:rPr lang="zh-CN" altLang="en-US" sz="2000" dirty="0">
                <a:solidFill>
                  <a:schemeClr val="tx1"/>
                </a:solidFill>
                <a:latin typeface="华文楷体" panose="02010600040101010101" charset="-122"/>
                <a:ea typeface="华文楷体" panose="02010600040101010101" charset="-122"/>
                <a:cs typeface="华文楷体" panose="02010600040101010101" charset="-122"/>
                <a:sym typeface="+mn-ea"/>
              </a:rPr>
              <a:t>知识。”（袁正光</a:t>
            </a:r>
            <a:r>
              <a:rPr lang="en-US" altLang="zh-CN" sz="2000" dirty="0">
                <a:solidFill>
                  <a:schemeClr val="tx1"/>
                </a:solidFill>
                <a:latin typeface="华文楷体" panose="02010600040101010101" charset="-122"/>
                <a:ea typeface="华文楷体" panose="02010600040101010101" charset="-122"/>
                <a:cs typeface="华文楷体" panose="02010600040101010101" charset="-122"/>
                <a:sym typeface="+mn-ea"/>
              </a:rPr>
              <a:t>.</a:t>
            </a:r>
            <a:r>
              <a:rPr lang="zh-CN" altLang="en-US" sz="2000" dirty="0">
                <a:solidFill>
                  <a:schemeClr val="tx1"/>
                </a:solidFill>
                <a:latin typeface="华文楷体" panose="02010600040101010101" charset="-122"/>
                <a:ea typeface="华文楷体" panose="02010600040101010101" charset="-122"/>
                <a:cs typeface="华文楷体" panose="02010600040101010101" charset="-122"/>
                <a:sym typeface="+mn-ea"/>
              </a:rPr>
              <a:t>知识经济：超常发展的原动力</a:t>
            </a:r>
            <a:r>
              <a:rPr lang="en-US" altLang="zh-CN" sz="2000" dirty="0">
                <a:solidFill>
                  <a:schemeClr val="tx1"/>
                </a:solidFill>
                <a:latin typeface="华文楷体" panose="02010600040101010101" charset="-122"/>
                <a:ea typeface="华文楷体" panose="02010600040101010101" charset="-122"/>
                <a:cs typeface="华文楷体" panose="02010600040101010101" charset="-122"/>
                <a:sym typeface="+mn-ea"/>
              </a:rPr>
              <a:t>.</a:t>
            </a:r>
            <a:r>
              <a:rPr lang="zh-CN" altLang="en-US" sz="2000" dirty="0">
                <a:solidFill>
                  <a:schemeClr val="tx1"/>
                </a:solidFill>
                <a:latin typeface="华文楷体" panose="02010600040101010101" charset="-122"/>
                <a:ea typeface="华文楷体" panose="02010600040101010101" charset="-122"/>
                <a:cs typeface="华文楷体" panose="02010600040101010101" charset="-122"/>
                <a:sym typeface="+mn-ea"/>
              </a:rPr>
              <a:t>上海综合经济，</a:t>
            </a:r>
            <a:r>
              <a:rPr lang="en-US" altLang="zh-CN" sz="2000" dirty="0">
                <a:solidFill>
                  <a:schemeClr val="tx1"/>
                </a:solidFill>
                <a:latin typeface="华文楷体" panose="02010600040101010101" charset="-122"/>
                <a:ea typeface="华文楷体" panose="02010600040101010101" charset="-122"/>
                <a:cs typeface="华文楷体" panose="02010600040101010101" charset="-122"/>
                <a:sym typeface="+mn-ea"/>
              </a:rPr>
              <a:t>1998</a:t>
            </a:r>
            <a:r>
              <a:rPr lang="zh-CN" altLang="en-US" sz="2000" dirty="0">
                <a:solidFill>
                  <a:schemeClr val="tx1"/>
                </a:solidFill>
                <a:latin typeface="华文楷体" panose="02010600040101010101" charset="-122"/>
                <a:ea typeface="华文楷体" panose="02010600040101010101" charset="-122"/>
                <a:cs typeface="华文楷体" panose="02010600040101010101" charset="-122"/>
                <a:sym typeface="+mn-ea"/>
              </a:rPr>
              <a:t>）</a:t>
            </a:r>
            <a:endParaRPr lang="zh-CN" altLang="en-US" sz="2000" dirty="0">
              <a:solidFill>
                <a:schemeClr val="tx1"/>
              </a:solidFill>
              <a:latin typeface="华文楷体" panose="02010600040101010101" charset="-122"/>
              <a:ea typeface="华文楷体" panose="02010600040101010101" charset="-122"/>
              <a:cs typeface="华文楷体" panose="02010600040101010101"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Bottom)">
                                      <p:cBhvr>
                                        <p:cTn id="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 descr="D:\1稻壳模板\ppt\2016.4\小清新水彩花卉毕业答辩模板\未标题-5.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36971" y="-98774"/>
            <a:ext cx="911574" cy="971998"/>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39"/>
          <p:cNvSpPr>
            <a:spLocks noChangeArrowheads="1"/>
          </p:cNvSpPr>
          <p:nvPr/>
        </p:nvSpPr>
        <p:spPr bwMode="auto">
          <a:xfrm>
            <a:off x="971550" y="628015"/>
            <a:ext cx="3892550" cy="307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anose="020B0604020202020204" pitchFamily="34" charset="0"/>
              <a:buNone/>
            </a:pPr>
            <a:r>
              <a:rPr lang="zh-CN" altLang="en-US" sz="2000" dirty="0" smtClean="0">
                <a:solidFill>
                  <a:schemeClr val="bg1">
                    <a:lumMod val="50000"/>
                  </a:schemeClr>
                </a:solidFill>
                <a:latin typeface="微软雅黑 Light" panose="020B0502040204020203" pitchFamily="34" charset="-122"/>
                <a:ea typeface="微软雅黑 Light" panose="020B0502040204020203" pitchFamily="34" charset="-122"/>
                <a:sym typeface="+mn-ea"/>
              </a:rPr>
              <a:t>一、基本概念</a:t>
            </a:r>
            <a:endParaRPr lang="zh-CN" altLang="en-US" sz="2000" dirty="0" smtClean="0">
              <a:solidFill>
                <a:schemeClr val="bg1">
                  <a:lumMod val="50000"/>
                </a:schemeClr>
              </a:solidFill>
              <a:latin typeface="微软雅黑 Light" panose="020B0502040204020203" pitchFamily="34" charset="-122"/>
              <a:ea typeface="微软雅黑 Light" panose="020B0502040204020203" pitchFamily="34" charset="-122"/>
              <a:sym typeface="+mn-ea"/>
            </a:endParaRPr>
          </a:p>
        </p:txBody>
      </p:sp>
      <p:sp>
        <p:nvSpPr>
          <p:cNvPr id="28" name="Rectangle 21"/>
          <p:cNvSpPr>
            <a:spLocks noChangeArrowheads="1"/>
          </p:cNvSpPr>
          <p:nvPr/>
        </p:nvSpPr>
        <p:spPr bwMode="auto">
          <a:xfrm>
            <a:off x="827405" y="988060"/>
            <a:ext cx="7628890" cy="4043045"/>
          </a:xfrm>
          <a:prstGeom prst="rect">
            <a:avLst/>
          </a:prstGeom>
          <a:solidFill>
            <a:schemeClr val="bg1">
              <a:lumMod val="95000"/>
              <a:alpha val="50000"/>
            </a:schemeClr>
          </a:solidFill>
          <a:ln>
            <a:noFill/>
          </a:ln>
        </p:spPr>
        <p:txBody>
          <a:bodyPr/>
          <a:lstStyle/>
          <a:p>
            <a:endParaRPr lang="zh-CN" altLang="en-US">
              <a:solidFill>
                <a:prstClr val="black"/>
              </a:solidFill>
            </a:endParaRPr>
          </a:p>
        </p:txBody>
      </p:sp>
      <p:sp>
        <p:nvSpPr>
          <p:cNvPr id="29" name="Rectangle 11"/>
          <p:cNvSpPr>
            <a:spLocks noChangeArrowheads="1"/>
          </p:cNvSpPr>
          <p:nvPr/>
        </p:nvSpPr>
        <p:spPr bwMode="auto">
          <a:xfrm>
            <a:off x="971550" y="988060"/>
            <a:ext cx="7120890" cy="4001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indent="457200" fontAlgn="auto">
              <a:lnSpc>
                <a:spcPct val="130000"/>
              </a:lnSpc>
              <a:spcBef>
                <a:spcPts val="0"/>
              </a:spcBef>
              <a:spcAft>
                <a:spcPts val="0"/>
              </a:spcAft>
              <a:buClrTx/>
              <a:buNone/>
            </a:pPr>
            <a:r>
              <a:rPr lang="en-US" altLang="zh-CN" sz="2000" dirty="0" smtClean="0">
                <a:solidFill>
                  <a:schemeClr val="bg1">
                    <a:lumMod val="50000"/>
                  </a:schemeClr>
                </a:solidFill>
                <a:latin typeface="华文楷体" panose="02010600040101010101" charset="-122"/>
                <a:ea typeface="华文楷体" panose="02010600040101010101" charset="-122"/>
                <a:cs typeface="华文楷体" panose="02010600040101010101" charset="-122"/>
                <a:sym typeface="+mn-ea"/>
              </a:rPr>
              <a:t>3</a:t>
            </a:r>
            <a:r>
              <a:rPr lang="zh-CN" altLang="en-US" sz="2000" dirty="0" smtClean="0">
                <a:solidFill>
                  <a:schemeClr val="bg1">
                    <a:lumMod val="50000"/>
                  </a:schemeClr>
                </a:solidFill>
                <a:latin typeface="华文楷体" panose="02010600040101010101" charset="-122"/>
                <a:ea typeface="华文楷体" panose="02010600040101010101" charset="-122"/>
                <a:cs typeface="华文楷体" panose="02010600040101010101" charset="-122"/>
                <a:sym typeface="+mn-ea"/>
              </a:rPr>
              <a:t>、文献</a:t>
            </a:r>
            <a:r>
              <a:rPr lang="en-US" altLang="zh-CN" sz="2000" dirty="0" smtClean="0">
                <a:solidFill>
                  <a:schemeClr val="bg1">
                    <a:lumMod val="50000"/>
                  </a:schemeClr>
                </a:solidFill>
                <a:latin typeface="华文楷体" panose="02010600040101010101" charset="-122"/>
                <a:ea typeface="华文楷体" panose="02010600040101010101" charset="-122"/>
                <a:cs typeface="华文楷体" panose="02010600040101010101" charset="-122"/>
                <a:sym typeface="+mn-ea"/>
              </a:rPr>
              <a:t>   </a:t>
            </a:r>
            <a:endParaRPr lang="en-US" altLang="zh-CN" sz="2000" dirty="0" smtClean="0">
              <a:solidFill>
                <a:schemeClr val="bg1">
                  <a:lumMod val="50000"/>
                </a:schemeClr>
              </a:solidFill>
              <a:latin typeface="华文楷体" panose="02010600040101010101" charset="-122"/>
              <a:ea typeface="华文楷体" panose="02010600040101010101" charset="-122"/>
              <a:cs typeface="华文楷体" panose="02010600040101010101" charset="-122"/>
              <a:sym typeface="+mn-ea"/>
            </a:endParaRPr>
          </a:p>
          <a:p>
            <a:pPr indent="457200" fontAlgn="auto">
              <a:lnSpc>
                <a:spcPct val="130000"/>
              </a:lnSpc>
              <a:spcBef>
                <a:spcPts val="0"/>
              </a:spcBef>
              <a:spcAft>
                <a:spcPct val="0"/>
              </a:spcAft>
              <a:buClrTx/>
              <a:buNone/>
            </a:pPr>
            <a:r>
              <a:rPr lang="en-US" altLang="zh-CN" sz="2000" b="1" dirty="0">
                <a:solidFill>
                  <a:schemeClr val="tx1"/>
                </a:solidFill>
                <a:latin typeface="华文楷体" panose="02010600040101010101" charset="-122"/>
                <a:ea typeface="华文楷体" panose="02010600040101010101" charset="-122"/>
                <a:cs typeface="华文楷体" panose="02010600040101010101" charset="-122"/>
                <a:sym typeface="+mn-ea"/>
              </a:rPr>
              <a:t>⑴</a:t>
            </a:r>
            <a:r>
              <a:rPr lang="zh-CN" altLang="en-US" sz="2000" b="1" dirty="0">
                <a:solidFill>
                  <a:schemeClr val="tx1"/>
                </a:solidFill>
                <a:latin typeface="华文楷体" panose="02010600040101010101" charset="-122"/>
                <a:ea typeface="华文楷体" panose="02010600040101010101" charset="-122"/>
                <a:cs typeface="华文楷体" panose="02010600040101010101" charset="-122"/>
                <a:sym typeface="+mn-ea"/>
              </a:rPr>
              <a:t>定义</a:t>
            </a:r>
            <a:endParaRPr lang="zh-CN" altLang="en-US" sz="2000" b="1" dirty="0">
              <a:solidFill>
                <a:schemeClr val="tx1"/>
              </a:solidFill>
              <a:latin typeface="华文楷体" panose="02010600040101010101" charset="-122"/>
              <a:ea typeface="华文楷体" panose="02010600040101010101" charset="-122"/>
              <a:cs typeface="华文楷体" panose="02010600040101010101" charset="-122"/>
              <a:sym typeface="+mn-ea"/>
            </a:endParaRPr>
          </a:p>
          <a:p>
            <a:pPr indent="457200" fontAlgn="auto">
              <a:lnSpc>
                <a:spcPct val="130000"/>
              </a:lnSpc>
              <a:spcBef>
                <a:spcPts val="0"/>
              </a:spcBef>
              <a:spcAft>
                <a:spcPct val="0"/>
              </a:spcAft>
              <a:buClrTx/>
              <a:buNone/>
            </a:pPr>
            <a:r>
              <a:rPr lang="zh-CN" altLang="en-US" sz="2000" b="1" dirty="0">
                <a:latin typeface="华文楷体" panose="02010600040101010101" charset="-122"/>
                <a:ea typeface="华文楷体" panose="02010600040101010101" charset="-122"/>
                <a:cs typeface="华文楷体" panose="02010600040101010101" charset="-122"/>
                <a:sym typeface="+mn-ea"/>
              </a:rPr>
              <a:t>最早见于</a:t>
            </a:r>
            <a:r>
              <a:rPr lang="zh-CN" altLang="zh-CN" sz="2000" b="1" dirty="0">
                <a:latin typeface="华文楷体" panose="02010600040101010101" charset="-122"/>
                <a:ea typeface="华文楷体" panose="02010600040101010101" charset="-122"/>
                <a:cs typeface="华文楷体" panose="02010600040101010101" charset="-122"/>
                <a:sym typeface="+mn-ea"/>
              </a:rPr>
              <a:t>《</a:t>
            </a:r>
            <a:r>
              <a:rPr lang="zh-CN" altLang="en-US" sz="2000" b="1" dirty="0">
                <a:latin typeface="华文楷体" panose="02010600040101010101" charset="-122"/>
                <a:ea typeface="华文楷体" panose="02010600040101010101" charset="-122"/>
                <a:cs typeface="华文楷体" panose="02010600040101010101" charset="-122"/>
                <a:sym typeface="+mn-ea"/>
              </a:rPr>
              <a:t>论语</a:t>
            </a:r>
            <a:r>
              <a:rPr lang="zh-CN" altLang="zh-CN" sz="2000" b="1" dirty="0">
                <a:latin typeface="华文楷体" panose="02010600040101010101" charset="-122"/>
                <a:ea typeface="华文楷体" panose="02010600040101010101" charset="-122"/>
                <a:cs typeface="华文楷体" panose="02010600040101010101" charset="-122"/>
                <a:sym typeface="+mn-ea"/>
              </a:rPr>
              <a:t>·</a:t>
            </a:r>
            <a:r>
              <a:rPr lang="zh-CN" altLang="en-US" sz="2000" b="1" dirty="0">
                <a:latin typeface="华文楷体" panose="02010600040101010101" charset="-122"/>
                <a:ea typeface="华文楷体" panose="02010600040101010101" charset="-122"/>
                <a:cs typeface="华文楷体" panose="02010600040101010101" charset="-122"/>
                <a:sym typeface="+mn-ea"/>
              </a:rPr>
              <a:t>八佾</a:t>
            </a:r>
            <a:r>
              <a:rPr lang="zh-CN" altLang="zh-CN" sz="2000" b="1" dirty="0">
                <a:latin typeface="华文楷体" panose="02010600040101010101" charset="-122"/>
                <a:ea typeface="华文楷体" panose="02010600040101010101" charset="-122"/>
                <a:cs typeface="华文楷体" panose="02010600040101010101" charset="-122"/>
                <a:sym typeface="+mn-ea"/>
              </a:rPr>
              <a:t>》</a:t>
            </a:r>
            <a:r>
              <a:rPr lang="zh-CN" altLang="en-US" sz="2000" b="1" dirty="0">
                <a:latin typeface="华文楷体" panose="02010600040101010101" charset="-122"/>
                <a:ea typeface="华文楷体" panose="02010600040101010101" charset="-122"/>
                <a:cs typeface="华文楷体" panose="02010600040101010101" charset="-122"/>
                <a:sym typeface="+mn-ea"/>
              </a:rPr>
              <a:t>：是具有证据功能的文字资料 。宋代朱熹解释为：“文”指典籍，“献”指熟知史实的贤人。</a:t>
            </a:r>
            <a:endParaRPr lang="zh-CN" altLang="en-US" sz="2000" b="1" dirty="0">
              <a:solidFill>
                <a:schemeClr val="tx1"/>
              </a:solidFill>
              <a:latin typeface="华文楷体" panose="02010600040101010101" charset="-122"/>
              <a:ea typeface="华文楷体" panose="02010600040101010101" charset="-122"/>
              <a:cs typeface="华文楷体" panose="02010600040101010101" charset="-122"/>
              <a:sym typeface="+mn-ea"/>
            </a:endParaRPr>
          </a:p>
          <a:p>
            <a:pPr indent="457200" fontAlgn="auto">
              <a:lnSpc>
                <a:spcPct val="130000"/>
              </a:lnSpc>
              <a:spcBef>
                <a:spcPts val="0"/>
              </a:spcBef>
              <a:spcAft>
                <a:spcPct val="0"/>
              </a:spcAft>
              <a:buClrTx/>
              <a:buNone/>
            </a:pPr>
            <a:r>
              <a:rPr lang="zh-CN" altLang="zh-CN" sz="2000" b="1" dirty="0">
                <a:latin typeface="华文楷体" panose="02010600040101010101" charset="-122"/>
                <a:ea typeface="华文楷体" panose="02010600040101010101" charset="-122"/>
                <a:cs typeface="华文楷体" panose="02010600040101010101" charset="-122"/>
                <a:sym typeface="+mn-ea"/>
              </a:rPr>
              <a:t>1983</a:t>
            </a:r>
            <a:r>
              <a:rPr lang="zh-CN" altLang="en-US" sz="2000" b="1" dirty="0">
                <a:latin typeface="华文楷体" panose="02010600040101010101" charset="-122"/>
                <a:ea typeface="华文楷体" panose="02010600040101010101" charset="-122"/>
                <a:cs typeface="华文楷体" panose="02010600040101010101" charset="-122"/>
                <a:sym typeface="+mn-ea"/>
              </a:rPr>
              <a:t>年</a:t>
            </a:r>
            <a:r>
              <a:rPr lang="zh-CN" altLang="zh-CN" sz="2000" b="1" dirty="0">
                <a:latin typeface="华文楷体" panose="02010600040101010101" charset="-122"/>
                <a:ea typeface="华文楷体" panose="02010600040101010101" charset="-122"/>
                <a:cs typeface="华文楷体" panose="02010600040101010101" charset="-122"/>
                <a:sym typeface="+mn-ea"/>
              </a:rPr>
              <a:t>《</a:t>
            </a:r>
            <a:r>
              <a:rPr lang="zh-CN" altLang="en-US" sz="2000" b="1" dirty="0">
                <a:latin typeface="华文楷体" panose="02010600040101010101" charset="-122"/>
                <a:ea typeface="华文楷体" panose="02010600040101010101" charset="-122"/>
                <a:cs typeface="华文楷体" panose="02010600040101010101" charset="-122"/>
                <a:sym typeface="+mn-ea"/>
              </a:rPr>
              <a:t>中华人民共和国国家标准</a:t>
            </a:r>
            <a:r>
              <a:rPr lang="zh-CN" altLang="zh-CN" sz="2000" b="1" dirty="0">
                <a:latin typeface="华文楷体" panose="02010600040101010101" charset="-122"/>
                <a:ea typeface="华文楷体" panose="02010600040101010101" charset="-122"/>
                <a:cs typeface="华文楷体" panose="02010600040101010101" charset="-122"/>
                <a:sym typeface="+mn-ea"/>
              </a:rPr>
              <a:t>. </a:t>
            </a:r>
            <a:r>
              <a:rPr lang="zh-CN" altLang="en-US" sz="2000" b="1" dirty="0">
                <a:latin typeface="华文楷体" panose="02010600040101010101" charset="-122"/>
                <a:ea typeface="华文楷体" panose="02010600040101010101" charset="-122"/>
                <a:cs typeface="华文楷体" panose="02010600040101010101" charset="-122"/>
                <a:sym typeface="+mn-ea"/>
              </a:rPr>
              <a:t>文献著录总则</a:t>
            </a:r>
            <a:r>
              <a:rPr lang="zh-CN" altLang="zh-CN" sz="2000" b="1" dirty="0">
                <a:latin typeface="华文楷体" panose="02010600040101010101" charset="-122"/>
                <a:ea typeface="华文楷体" panose="02010600040101010101" charset="-122"/>
                <a:cs typeface="华文楷体" panose="02010600040101010101" charset="-122"/>
                <a:sym typeface="+mn-ea"/>
              </a:rPr>
              <a:t>》</a:t>
            </a:r>
            <a:r>
              <a:rPr lang="zh-CN" altLang="en-US" sz="2000" b="1" dirty="0">
                <a:latin typeface="华文楷体" panose="02010600040101010101" charset="-122"/>
                <a:ea typeface="华文楷体" panose="02010600040101010101" charset="-122"/>
                <a:cs typeface="华文楷体" panose="02010600040101010101" charset="-122"/>
                <a:sym typeface="+mn-ea"/>
              </a:rPr>
              <a:t>：</a:t>
            </a:r>
            <a:r>
              <a:rPr lang="zh-CN" altLang="en-US" sz="2000" b="1" dirty="0">
                <a:solidFill>
                  <a:schemeClr val="tx1"/>
                </a:solidFill>
                <a:latin typeface="华文楷体" panose="02010600040101010101" charset="-122"/>
                <a:ea typeface="华文楷体" panose="02010600040101010101" charset="-122"/>
                <a:sym typeface="+mn-ea"/>
              </a:rPr>
              <a:t>记录有知识和信息的一切载体</a:t>
            </a:r>
            <a:r>
              <a:rPr lang="zh-CN" altLang="en-US" sz="2000" b="1">
                <a:solidFill>
                  <a:schemeClr val="tx1"/>
                </a:solidFill>
                <a:latin typeface="华文楷体" panose="02010600040101010101" charset="-122"/>
                <a:ea typeface="华文楷体" panose="02010600040101010101" charset="-122"/>
                <a:sym typeface="+mn-ea"/>
              </a:rPr>
              <a:t>。</a:t>
            </a:r>
            <a:endParaRPr lang="en-US" altLang="zh-CN" sz="2000" b="1">
              <a:solidFill>
                <a:schemeClr val="tx1"/>
              </a:solidFill>
              <a:latin typeface="华文楷体" panose="02010600040101010101" charset="-122"/>
              <a:ea typeface="华文楷体" panose="02010600040101010101" charset="-122"/>
            </a:endParaRPr>
          </a:p>
          <a:p>
            <a:pPr indent="457200" fontAlgn="auto">
              <a:lnSpc>
                <a:spcPct val="130000"/>
              </a:lnSpc>
              <a:spcBef>
                <a:spcPts val="0"/>
              </a:spcBef>
              <a:spcAft>
                <a:spcPct val="0"/>
              </a:spcAft>
              <a:buClrTx/>
              <a:buNone/>
            </a:pPr>
            <a:r>
              <a:rPr lang="en-US" altLang="zh-CN" sz="2000" b="1" dirty="0">
                <a:solidFill>
                  <a:schemeClr val="tx1"/>
                </a:solidFill>
                <a:latin typeface="华文楷体" panose="02010600040101010101" charset="-122"/>
                <a:ea typeface="华文楷体" panose="02010600040101010101" charset="-122"/>
                <a:sym typeface="+mn-ea"/>
              </a:rPr>
              <a:t>⑵</a:t>
            </a:r>
            <a:r>
              <a:rPr lang="zh-CN" altLang="en-US" sz="2000" b="1" dirty="0">
                <a:solidFill>
                  <a:schemeClr val="tx1"/>
                </a:solidFill>
                <a:latin typeface="华文楷体" panose="02010600040101010101" charset="-122"/>
                <a:ea typeface="华文楷体" panose="02010600040101010101" charset="-122"/>
                <a:sym typeface="+mn-ea"/>
              </a:rPr>
              <a:t>文献三要素</a:t>
            </a:r>
            <a:endParaRPr lang="zh-CN" altLang="en-US" sz="2000" b="1" dirty="0">
              <a:solidFill>
                <a:schemeClr val="tx1"/>
              </a:solidFill>
              <a:latin typeface="华文楷体" panose="02010600040101010101" charset="-122"/>
              <a:ea typeface="华文楷体" panose="02010600040101010101" charset="-122"/>
            </a:endParaRPr>
          </a:p>
          <a:p>
            <a:pPr indent="457200" fontAlgn="auto">
              <a:lnSpc>
                <a:spcPct val="130000"/>
              </a:lnSpc>
              <a:spcBef>
                <a:spcPts val="0"/>
              </a:spcBef>
              <a:spcAft>
                <a:spcPct val="0"/>
              </a:spcAft>
              <a:buClrTx/>
            </a:pPr>
            <a:r>
              <a:rPr lang="zh-CN" altLang="en-US" sz="2000" b="1" dirty="0">
                <a:solidFill>
                  <a:schemeClr val="tx1"/>
                </a:solidFill>
                <a:latin typeface="华文楷体" panose="02010600040101010101" charset="-122"/>
                <a:ea typeface="华文楷体" panose="02010600040101010101" charset="-122"/>
                <a:sym typeface="+mn-ea"/>
              </a:rPr>
              <a:t>知识和信息、载体和记录是构成文献的三个基本要素。</a:t>
            </a:r>
            <a:endParaRPr lang="zh-CN" altLang="en-US" sz="2000" b="1" dirty="0">
              <a:solidFill>
                <a:schemeClr val="tx1"/>
              </a:solidFill>
              <a:latin typeface="华文楷体" panose="02010600040101010101" charset="-122"/>
              <a:ea typeface="华文楷体" panose="02010600040101010101" charset="-122"/>
              <a:sym typeface="+mn-ea"/>
            </a:endParaRPr>
          </a:p>
          <a:p>
            <a:pPr indent="457200" fontAlgn="auto">
              <a:lnSpc>
                <a:spcPct val="130000"/>
              </a:lnSpc>
              <a:spcBef>
                <a:spcPts val="0"/>
              </a:spcBef>
              <a:spcAft>
                <a:spcPct val="0"/>
              </a:spcAft>
              <a:buClrTx/>
            </a:pPr>
            <a:r>
              <a:rPr lang="zh-CN" altLang="en-US" sz="2000" b="1" dirty="0">
                <a:solidFill>
                  <a:schemeClr val="tx1"/>
                </a:solidFill>
                <a:latin typeface="华文楷体" panose="02010600040101010101" charset="-122"/>
                <a:ea typeface="华文楷体" panose="02010600040101010101" charset="-122"/>
                <a:sym typeface="+mn-ea"/>
              </a:rPr>
              <a:t>知识和信息是文献的内容，载体是文献的外在形式，记录则是两者联系的手段。</a:t>
            </a:r>
            <a:endParaRPr lang="zh-CN" altLang="en-US" sz="2000" b="1" dirty="0">
              <a:solidFill>
                <a:schemeClr val="tx1"/>
              </a:solidFill>
              <a:latin typeface="华文楷体" panose="02010600040101010101" charset="-122"/>
              <a:ea typeface="华文楷体" panose="02010600040101010101" charset="-122"/>
              <a:cs typeface="华文楷体" panose="02010600040101010101" charset="-122"/>
              <a:sym typeface="+mn-ea"/>
            </a:endParaRPr>
          </a:p>
        </p:txBody>
      </p:sp>
      <p:sp>
        <p:nvSpPr>
          <p:cNvPr id="56323" name="AutoShape 3"/>
          <p:cNvSpPr>
            <a:spLocks noChangeArrowheads="1"/>
          </p:cNvSpPr>
          <p:nvPr>
            <p:custDataLst>
              <p:tags r:id="rId2"/>
            </p:custDataLst>
          </p:nvPr>
        </p:nvSpPr>
        <p:spPr bwMode="auto">
          <a:xfrm>
            <a:off x="2987675" y="771525"/>
            <a:ext cx="4305300" cy="990600"/>
          </a:xfrm>
          <a:prstGeom prst="wedgeRectCallout">
            <a:avLst>
              <a:gd name="adj1" fmla="val -37069"/>
              <a:gd name="adj2" fmla="val 60421"/>
            </a:avLst>
          </a:prstGeom>
          <a:noFill/>
          <a:ln w="9525" cmpd="sng">
            <a:solidFill>
              <a:srgbClr val="000000"/>
            </a:solidFill>
            <a:miter lim="800000"/>
          </a:ln>
          <a:effectLst/>
        </p:spPr>
        <p:txBody>
          <a:bodyPr/>
          <a:p>
            <a:pPr marL="342900" marR="0" lvl="0" indent="-342900" algn="ctr" defTabSz="914400" rtl="0" eaLnBrk="1" fontAlgn="base" latinLnBrk="0" hangingPunct="1">
              <a:lnSpc>
                <a:spcPct val="100000"/>
              </a:lnSpc>
              <a:spcBef>
                <a:spcPct val="20000"/>
              </a:spcBef>
              <a:spcAft>
                <a:spcPct val="0"/>
              </a:spcAft>
              <a:buClr>
                <a:schemeClr val="folHlink"/>
              </a:buClr>
              <a:buSzPct val="85000"/>
              <a:buFont typeface="Wingdings 2" panose="05020102010507070707" pitchFamily="18" charset="2"/>
              <a:buNone/>
              <a:defRPr/>
            </a:pPr>
            <a:r>
              <a:rPr kumimoji="0" lang="zh-CN" altLang="zh-CN" sz="1600" b="1" i="0" u="none" strike="noStrike" kern="1200" cap="none" spc="0" normalizeH="0" baseline="0" noProof="0" dirty="0">
                <a:ln>
                  <a:noFill/>
                </a:ln>
                <a:solidFill>
                  <a:srgbClr val="0000FF"/>
                </a:solidFill>
                <a:effectLst>
                  <a:outerShdw blurRad="38100" dist="38100" dir="2700000" algn="tl">
                    <a:srgbClr val="C0C0C0"/>
                  </a:outerShdw>
                </a:effectLst>
                <a:uLnTx/>
                <a:uFillTx/>
                <a:latin typeface="Arial" panose="020B0604020202020204" pitchFamily="34" charset="0"/>
                <a:ea typeface="楷体_GB2312" pitchFamily="1" charset="-122"/>
                <a:cs typeface="+mn-cs"/>
              </a:rPr>
              <a:t> </a:t>
            </a:r>
            <a:r>
              <a:rPr kumimoji="0" lang="zh-CN" sz="1600" b="1" i="0" u="none" strike="noStrike" kern="1200" cap="none" spc="0" normalizeH="0" baseline="0" noProof="0" dirty="0">
                <a:ln>
                  <a:noFill/>
                </a:ln>
                <a:solidFill>
                  <a:srgbClr val="0000FF"/>
                </a:solidFill>
                <a:effectLst>
                  <a:outerShdw blurRad="38100" dist="38100" dir="2700000" algn="tl">
                    <a:srgbClr val="C0C0C0"/>
                  </a:outerShdw>
                </a:effectLst>
                <a:uLnTx/>
                <a:uFillTx/>
                <a:latin typeface="Arial" panose="020B0604020202020204" pitchFamily="34" charset="0"/>
                <a:ea typeface="楷体_GB2312" pitchFamily="1" charset="-122"/>
                <a:cs typeface="+mn-cs"/>
              </a:rPr>
              <a:t>子曰：夏礼吾能言之，杞不足征也；</a:t>
            </a:r>
            <a:endParaRPr kumimoji="0" lang="zh-CN" sz="1600" b="1" i="0" u="none" strike="noStrike" kern="1200" cap="none" spc="0" normalizeH="0" baseline="0" noProof="0" dirty="0">
              <a:ln>
                <a:noFill/>
              </a:ln>
              <a:solidFill>
                <a:srgbClr val="0000FF"/>
              </a:solidFill>
              <a:effectLst>
                <a:outerShdw blurRad="38100" dist="38100" dir="2700000" algn="tl">
                  <a:srgbClr val="C0C0C0"/>
                </a:outerShdw>
              </a:effectLst>
              <a:uLnTx/>
              <a:uFillTx/>
              <a:latin typeface="Arial" panose="020B0604020202020204" pitchFamily="34" charset="0"/>
              <a:ea typeface="楷体_GB2312" pitchFamily="1" charset="-122"/>
              <a:cs typeface="+mn-cs"/>
            </a:endParaRPr>
          </a:p>
          <a:p>
            <a:pPr marL="342900" marR="0" lvl="0" indent="-342900" algn="ctr" defTabSz="914400" rtl="0" eaLnBrk="1" fontAlgn="base" latinLnBrk="0" hangingPunct="1">
              <a:lnSpc>
                <a:spcPct val="100000"/>
              </a:lnSpc>
              <a:spcBef>
                <a:spcPct val="20000"/>
              </a:spcBef>
              <a:spcAft>
                <a:spcPct val="0"/>
              </a:spcAft>
              <a:buClr>
                <a:schemeClr val="folHlink"/>
              </a:buClr>
              <a:buSzPct val="85000"/>
              <a:buFont typeface="Wingdings 2" panose="05020102010507070707" pitchFamily="18" charset="2"/>
              <a:buNone/>
              <a:defRPr/>
            </a:pPr>
            <a:r>
              <a:rPr kumimoji="0" lang="zh-CN" sz="1600" b="1" i="0" u="none" strike="noStrike" kern="1200" cap="none" spc="0" normalizeH="0" baseline="0" noProof="0" dirty="0">
                <a:ln>
                  <a:noFill/>
                </a:ln>
                <a:solidFill>
                  <a:srgbClr val="0000FF"/>
                </a:solidFill>
                <a:effectLst>
                  <a:outerShdw blurRad="38100" dist="38100" dir="2700000" algn="tl">
                    <a:srgbClr val="C0C0C0"/>
                  </a:outerShdw>
                </a:effectLst>
                <a:uLnTx/>
                <a:uFillTx/>
                <a:latin typeface="Arial" panose="020B0604020202020204" pitchFamily="34" charset="0"/>
                <a:ea typeface="楷体_GB2312" pitchFamily="1" charset="-122"/>
                <a:cs typeface="+mn-cs"/>
              </a:rPr>
              <a:t> 殷礼吾能言之，宋不足征也。文献</a:t>
            </a:r>
            <a:endParaRPr kumimoji="0" lang="zh-CN" sz="1600" b="1" i="0" u="none" strike="noStrike" kern="1200" cap="none" spc="0" normalizeH="0" baseline="0" noProof="0" dirty="0">
              <a:ln>
                <a:noFill/>
              </a:ln>
              <a:solidFill>
                <a:srgbClr val="0000FF"/>
              </a:solidFill>
              <a:effectLst>
                <a:outerShdw blurRad="38100" dist="38100" dir="2700000" algn="tl">
                  <a:srgbClr val="C0C0C0"/>
                </a:outerShdw>
              </a:effectLst>
              <a:uLnTx/>
              <a:uFillTx/>
              <a:latin typeface="Arial" panose="020B0604020202020204" pitchFamily="34" charset="0"/>
              <a:ea typeface="楷体_GB2312" pitchFamily="1" charset="-122"/>
              <a:cs typeface="+mn-cs"/>
            </a:endParaRPr>
          </a:p>
          <a:p>
            <a:pPr marL="342900" marR="0" lvl="0" indent="-342900" algn="ctr" defTabSz="914400" rtl="0" eaLnBrk="1" fontAlgn="base" latinLnBrk="0" hangingPunct="1">
              <a:lnSpc>
                <a:spcPct val="100000"/>
              </a:lnSpc>
              <a:spcBef>
                <a:spcPct val="20000"/>
              </a:spcBef>
              <a:spcAft>
                <a:spcPct val="0"/>
              </a:spcAft>
              <a:buClr>
                <a:schemeClr val="folHlink"/>
              </a:buClr>
              <a:buSzPct val="85000"/>
              <a:buFont typeface="Wingdings 2" panose="05020102010507070707" pitchFamily="18" charset="2"/>
              <a:buNone/>
              <a:defRPr/>
            </a:pPr>
            <a:r>
              <a:rPr kumimoji="0" lang="zh-CN" sz="1600" b="1" i="0" u="none" strike="noStrike" kern="1200" cap="none" spc="0" normalizeH="0" baseline="0" noProof="0" dirty="0">
                <a:ln>
                  <a:noFill/>
                </a:ln>
                <a:solidFill>
                  <a:srgbClr val="0000FF"/>
                </a:solidFill>
                <a:effectLst>
                  <a:outerShdw blurRad="38100" dist="38100" dir="2700000" algn="tl">
                    <a:srgbClr val="C0C0C0"/>
                  </a:outerShdw>
                </a:effectLst>
                <a:uLnTx/>
                <a:uFillTx/>
                <a:latin typeface="Arial" panose="020B0604020202020204" pitchFamily="34" charset="0"/>
                <a:ea typeface="楷体_GB2312" pitchFamily="1" charset="-122"/>
                <a:cs typeface="+mn-cs"/>
              </a:rPr>
              <a:t>不足故也。足，则吾能征之矣。</a:t>
            </a:r>
            <a:r>
              <a:rPr kumimoji="0" lang="zh-CN" b="1" i="0" u="none" strike="noStrike" kern="1200" cap="none" spc="0" normalizeH="0" baseline="0" noProof="0" dirty="0">
                <a:ln>
                  <a:noFill/>
                </a:ln>
                <a:solidFill>
                  <a:srgbClr val="0000FF"/>
                </a:solidFill>
                <a:effectLst>
                  <a:outerShdw blurRad="38100" dist="38100" dir="2700000" algn="tl">
                    <a:srgbClr val="C0C0C0"/>
                  </a:outerShdw>
                </a:effectLst>
                <a:uLnTx/>
                <a:uFillTx/>
                <a:latin typeface="Arial" panose="020B0604020202020204" pitchFamily="34" charset="0"/>
                <a:ea typeface="楷体_GB2312" pitchFamily="1" charset="-122"/>
                <a:cs typeface="+mn-cs"/>
              </a:rPr>
              <a:t> </a:t>
            </a:r>
            <a:endParaRPr kumimoji="0" lang="zh-CN" b="1" i="0" u="none" strike="noStrike" kern="1200" cap="none" spc="0" normalizeH="0" baseline="0" noProof="0" dirty="0">
              <a:ln>
                <a:noFill/>
              </a:ln>
              <a:solidFill>
                <a:srgbClr val="0000FF"/>
              </a:solidFill>
              <a:effectLst>
                <a:outerShdw blurRad="38100" dist="38100" dir="2700000" algn="tl">
                  <a:srgbClr val="C0C0C0"/>
                </a:outerShdw>
              </a:effectLst>
              <a:uLnTx/>
              <a:uFillTx/>
              <a:latin typeface="Arial" panose="020B0604020202020204" pitchFamily="34" charset="0"/>
              <a:ea typeface="楷体_GB2312" pitchFamily="1"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Bottom)">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6323"/>
                                        </p:tgtEl>
                                        <p:attrNameLst>
                                          <p:attrName>style.visibility</p:attrName>
                                        </p:attrNameLst>
                                      </p:cBhvr>
                                      <p:to>
                                        <p:strVal val="visible"/>
                                      </p:to>
                                    </p:set>
                                    <p:animEffect transition="in" filter="box(in)">
                                      <p:cBhvr>
                                        <p:cTn id="12" dur="500"/>
                                        <p:tgtEl>
                                          <p:spTgt spid="563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56323" grpId="0" bldLvl="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 descr="D:\1稻壳模板\ppt\2016.4\小清新水彩花卉毕业答辩模板\未标题-5.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36971" y="-98774"/>
            <a:ext cx="911574" cy="971998"/>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39"/>
          <p:cNvSpPr>
            <a:spLocks noChangeArrowheads="1"/>
          </p:cNvSpPr>
          <p:nvPr/>
        </p:nvSpPr>
        <p:spPr bwMode="auto">
          <a:xfrm>
            <a:off x="971550" y="628015"/>
            <a:ext cx="3892550" cy="307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anose="020B0604020202020204" pitchFamily="34" charset="0"/>
              <a:buNone/>
            </a:pPr>
            <a:r>
              <a:rPr lang="zh-CN" altLang="en-US" sz="2000" dirty="0" smtClean="0">
                <a:solidFill>
                  <a:schemeClr val="bg1">
                    <a:lumMod val="50000"/>
                  </a:schemeClr>
                </a:solidFill>
                <a:latin typeface="微软雅黑 Light" panose="020B0502040204020203" pitchFamily="34" charset="-122"/>
                <a:ea typeface="微软雅黑 Light" panose="020B0502040204020203" pitchFamily="34" charset="-122"/>
                <a:sym typeface="+mn-ea"/>
              </a:rPr>
              <a:t>一、基本概念</a:t>
            </a:r>
            <a:endParaRPr lang="zh-CN" altLang="en-US" sz="2000" dirty="0" smtClean="0">
              <a:solidFill>
                <a:schemeClr val="bg1">
                  <a:lumMod val="50000"/>
                </a:schemeClr>
              </a:solidFill>
              <a:latin typeface="微软雅黑 Light" panose="020B0502040204020203" pitchFamily="34" charset="-122"/>
              <a:ea typeface="微软雅黑 Light" panose="020B0502040204020203" pitchFamily="34" charset="-122"/>
              <a:sym typeface="+mn-ea"/>
            </a:endParaRPr>
          </a:p>
        </p:txBody>
      </p:sp>
      <p:sp>
        <p:nvSpPr>
          <p:cNvPr id="28" name="Rectangle 21"/>
          <p:cNvSpPr>
            <a:spLocks noChangeArrowheads="1"/>
          </p:cNvSpPr>
          <p:nvPr/>
        </p:nvSpPr>
        <p:spPr bwMode="auto">
          <a:xfrm>
            <a:off x="827405" y="1329690"/>
            <a:ext cx="7489825" cy="2978785"/>
          </a:xfrm>
          <a:prstGeom prst="rect">
            <a:avLst/>
          </a:prstGeom>
          <a:solidFill>
            <a:schemeClr val="bg1">
              <a:lumMod val="95000"/>
              <a:alpha val="50000"/>
            </a:schemeClr>
          </a:solidFill>
          <a:ln>
            <a:noFill/>
          </a:ln>
        </p:spPr>
        <p:txBody>
          <a:bodyPr/>
          <a:lstStyle/>
          <a:p>
            <a:endParaRPr lang="zh-CN" altLang="en-US">
              <a:solidFill>
                <a:prstClr val="black"/>
              </a:solidFill>
            </a:endParaRPr>
          </a:p>
        </p:txBody>
      </p:sp>
      <p:sp>
        <p:nvSpPr>
          <p:cNvPr id="29" name="Rectangle 11"/>
          <p:cNvSpPr>
            <a:spLocks noChangeArrowheads="1"/>
          </p:cNvSpPr>
          <p:nvPr/>
        </p:nvSpPr>
        <p:spPr bwMode="auto">
          <a:xfrm>
            <a:off x="971550" y="1707515"/>
            <a:ext cx="7120890"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indent="457200" fontAlgn="auto">
              <a:lnSpc>
                <a:spcPct val="130000"/>
              </a:lnSpc>
              <a:spcBef>
                <a:spcPts val="0"/>
              </a:spcBef>
              <a:spcAft>
                <a:spcPts val="0"/>
              </a:spcAft>
              <a:buClrTx/>
              <a:buNone/>
            </a:pPr>
            <a:r>
              <a:rPr lang="en-US" altLang="zh-CN" sz="2000" dirty="0" smtClean="0">
                <a:solidFill>
                  <a:schemeClr val="bg1">
                    <a:lumMod val="50000"/>
                  </a:schemeClr>
                </a:solidFill>
                <a:latin typeface="华文楷体" panose="02010600040101010101" charset="-122"/>
                <a:ea typeface="华文楷体" panose="02010600040101010101" charset="-122"/>
                <a:cs typeface="华文楷体" panose="02010600040101010101" charset="-122"/>
                <a:sym typeface="+mn-ea"/>
              </a:rPr>
              <a:t>4</a:t>
            </a:r>
            <a:r>
              <a:rPr lang="zh-CN" altLang="en-US" sz="2000" dirty="0" smtClean="0">
                <a:solidFill>
                  <a:schemeClr val="bg1">
                    <a:lumMod val="50000"/>
                  </a:schemeClr>
                </a:solidFill>
                <a:latin typeface="华文楷体" panose="02010600040101010101" charset="-122"/>
                <a:ea typeface="华文楷体" panose="02010600040101010101" charset="-122"/>
                <a:cs typeface="华文楷体" panose="02010600040101010101" charset="-122"/>
                <a:sym typeface="+mn-ea"/>
              </a:rPr>
              <a:t>、情报</a:t>
            </a:r>
            <a:r>
              <a:rPr lang="en-US" altLang="zh-CN" sz="2000" dirty="0" smtClean="0">
                <a:solidFill>
                  <a:schemeClr val="bg1">
                    <a:lumMod val="50000"/>
                  </a:schemeClr>
                </a:solidFill>
                <a:latin typeface="华文楷体" panose="02010600040101010101" charset="-122"/>
                <a:ea typeface="华文楷体" panose="02010600040101010101" charset="-122"/>
                <a:cs typeface="华文楷体" panose="02010600040101010101" charset="-122"/>
                <a:sym typeface="+mn-ea"/>
              </a:rPr>
              <a:t>   </a:t>
            </a:r>
            <a:endParaRPr lang="en-US" altLang="zh-CN" sz="2000" dirty="0" smtClean="0">
              <a:solidFill>
                <a:schemeClr val="bg1">
                  <a:lumMod val="50000"/>
                </a:schemeClr>
              </a:solidFill>
              <a:latin typeface="华文楷体" panose="02010600040101010101" charset="-122"/>
              <a:ea typeface="华文楷体" panose="02010600040101010101" charset="-122"/>
              <a:cs typeface="华文楷体" panose="02010600040101010101" charset="-122"/>
              <a:sym typeface="+mn-ea"/>
            </a:endParaRPr>
          </a:p>
          <a:p>
            <a:pPr indent="457200" fontAlgn="auto">
              <a:lnSpc>
                <a:spcPct val="130000"/>
              </a:lnSpc>
              <a:spcBef>
                <a:spcPts val="0"/>
              </a:spcBef>
              <a:spcAft>
                <a:spcPct val="0"/>
              </a:spcAft>
              <a:buClrTx/>
              <a:buNone/>
            </a:pPr>
            <a:r>
              <a:rPr lang="en-US" altLang="zh-CN" sz="2000" b="1" dirty="0">
                <a:solidFill>
                  <a:schemeClr val="tx1"/>
                </a:solidFill>
                <a:latin typeface="华文楷体" panose="02010600040101010101" charset="-122"/>
                <a:ea typeface="华文楷体" panose="02010600040101010101" charset="-122"/>
                <a:cs typeface="华文楷体" panose="02010600040101010101" charset="-122"/>
                <a:sym typeface="+mn-ea"/>
              </a:rPr>
              <a:t>⑴</a:t>
            </a:r>
            <a:r>
              <a:rPr lang="zh-CN" altLang="en-US" sz="2000" b="1" dirty="0">
                <a:solidFill>
                  <a:schemeClr val="tx1"/>
                </a:solidFill>
                <a:latin typeface="华文楷体" panose="02010600040101010101" charset="-122"/>
                <a:ea typeface="华文楷体" panose="02010600040101010101" charset="-122"/>
                <a:cs typeface="华文楷体" panose="02010600040101010101" charset="-122"/>
                <a:sym typeface="+mn-ea"/>
              </a:rPr>
              <a:t>定义</a:t>
            </a:r>
            <a:endParaRPr lang="zh-CN" altLang="en-US" sz="2000" b="1" dirty="0">
              <a:solidFill>
                <a:schemeClr val="tx1"/>
              </a:solidFill>
              <a:latin typeface="华文楷体" panose="02010600040101010101" charset="-122"/>
              <a:ea typeface="华文楷体" panose="02010600040101010101" charset="-122"/>
              <a:cs typeface="华文楷体" panose="02010600040101010101" charset="-122"/>
              <a:sym typeface="+mn-ea"/>
            </a:endParaRPr>
          </a:p>
          <a:p>
            <a:pPr indent="457200" fontAlgn="auto">
              <a:lnSpc>
                <a:spcPct val="130000"/>
              </a:lnSpc>
              <a:spcBef>
                <a:spcPts val="0"/>
              </a:spcBef>
              <a:spcAft>
                <a:spcPct val="0"/>
              </a:spcAft>
              <a:buClrTx/>
              <a:buNone/>
            </a:pPr>
            <a:r>
              <a:rPr lang="zh-CN" altLang="en-US" sz="2000" b="1" dirty="0">
                <a:solidFill>
                  <a:schemeClr val="tx1"/>
                </a:solidFill>
                <a:latin typeface="华文楷体" panose="02010600040101010101" charset="-122"/>
                <a:ea typeface="华文楷体" panose="02010600040101010101" charset="-122"/>
                <a:cs typeface="华文楷体" panose="02010600040101010101" charset="-122"/>
                <a:sym typeface="+mn-ea"/>
              </a:rPr>
              <a:t>情报是有目的的传递着的有用知识或信息。</a:t>
            </a:r>
            <a:r>
              <a:rPr lang="zh-CN" altLang="en-US" sz="2000" dirty="0">
                <a:solidFill>
                  <a:schemeClr val="tx1"/>
                </a:solidFill>
                <a:latin typeface="华文楷体" panose="02010600040101010101" charset="-122"/>
                <a:ea typeface="华文楷体" panose="02010600040101010101" charset="-122"/>
                <a:cs typeface="华文楷体" panose="02010600040101010101" charset="-122"/>
                <a:sym typeface="+mn-ea"/>
              </a:rPr>
              <a:t> </a:t>
            </a:r>
            <a:r>
              <a:rPr lang="zh-CN" altLang="en-US" sz="2000" b="1">
                <a:solidFill>
                  <a:schemeClr val="tx1"/>
                </a:solidFill>
                <a:latin typeface="华文楷体" panose="02010600040101010101" charset="-122"/>
                <a:ea typeface="华文楷体" panose="02010600040101010101" charset="-122"/>
                <a:cs typeface="华文楷体" panose="02010600040101010101" charset="-122"/>
                <a:sym typeface="+mn-ea"/>
              </a:rPr>
              <a:t>　</a:t>
            </a:r>
            <a:endParaRPr lang="zh-CN" altLang="en-US" sz="2000" b="1">
              <a:solidFill>
                <a:schemeClr val="tx1"/>
              </a:solidFill>
              <a:latin typeface="华文楷体" panose="02010600040101010101" charset="-122"/>
              <a:ea typeface="华文楷体" panose="02010600040101010101" charset="-122"/>
              <a:cs typeface="华文楷体" panose="02010600040101010101" charset="-122"/>
            </a:endParaRPr>
          </a:p>
          <a:p>
            <a:pPr indent="457200" fontAlgn="auto">
              <a:lnSpc>
                <a:spcPct val="130000"/>
              </a:lnSpc>
              <a:spcBef>
                <a:spcPts val="0"/>
              </a:spcBef>
              <a:spcAft>
                <a:spcPct val="0"/>
              </a:spcAft>
              <a:buClrTx/>
              <a:buNone/>
            </a:pPr>
            <a:r>
              <a:rPr lang="en-US" altLang="zh-CN" sz="2000" b="1" dirty="0">
                <a:solidFill>
                  <a:schemeClr val="tx1"/>
                </a:solidFill>
                <a:latin typeface="华文楷体" panose="02010600040101010101" charset="-122"/>
                <a:ea typeface="华文楷体" panose="02010600040101010101" charset="-122"/>
                <a:cs typeface="华文楷体" panose="02010600040101010101" charset="-122"/>
                <a:sym typeface="+mn-ea"/>
              </a:rPr>
              <a:t>⑵</a:t>
            </a:r>
            <a:r>
              <a:rPr lang="zh-CN" altLang="en-US" sz="2000" b="1" dirty="0">
                <a:solidFill>
                  <a:schemeClr val="tx1"/>
                </a:solidFill>
                <a:latin typeface="华文楷体" panose="02010600040101010101" charset="-122"/>
                <a:ea typeface="华文楷体" panose="02010600040101010101" charset="-122"/>
                <a:cs typeface="华文楷体" panose="02010600040101010101" charset="-122"/>
                <a:sym typeface="+mn-ea"/>
              </a:rPr>
              <a:t>情报的属性</a:t>
            </a:r>
            <a:endParaRPr lang="zh-CN" altLang="en-US" sz="2000" b="1" dirty="0">
              <a:solidFill>
                <a:schemeClr val="tx1"/>
              </a:solidFill>
              <a:latin typeface="华文楷体" panose="02010600040101010101" charset="-122"/>
              <a:ea typeface="华文楷体" panose="02010600040101010101" charset="-122"/>
              <a:cs typeface="华文楷体" panose="02010600040101010101" charset="-122"/>
            </a:endParaRPr>
          </a:p>
          <a:p>
            <a:pPr indent="457200" fontAlgn="auto">
              <a:lnSpc>
                <a:spcPct val="130000"/>
              </a:lnSpc>
              <a:spcBef>
                <a:spcPts val="0"/>
              </a:spcBef>
              <a:spcAft>
                <a:spcPct val="0"/>
              </a:spcAft>
              <a:buClrTx/>
              <a:buNone/>
            </a:pPr>
            <a:r>
              <a:rPr lang="zh-CN" altLang="en-US" sz="2000" b="1" dirty="0">
                <a:solidFill>
                  <a:schemeClr val="tx1"/>
                </a:solidFill>
                <a:latin typeface="华文楷体" panose="02010600040101010101" charset="-122"/>
                <a:ea typeface="华文楷体" panose="02010600040101010101" charset="-122"/>
                <a:cs typeface="华文楷体" panose="02010600040101010101" charset="-122"/>
                <a:sym typeface="+mn-ea"/>
              </a:rPr>
              <a:t>知识性</a:t>
            </a:r>
            <a:r>
              <a:rPr lang="en-US" altLang="zh-CN" sz="2000" b="1" dirty="0">
                <a:solidFill>
                  <a:schemeClr val="tx1"/>
                </a:solidFill>
                <a:latin typeface="华文楷体" panose="02010600040101010101" charset="-122"/>
                <a:ea typeface="华文楷体" panose="02010600040101010101" charset="-122"/>
                <a:cs typeface="华文楷体" panose="02010600040101010101" charset="-122"/>
                <a:sym typeface="+mn-ea"/>
              </a:rPr>
              <a:t>  </a:t>
            </a:r>
            <a:r>
              <a:rPr lang="zh-CN" altLang="en-US" sz="2000" b="1" dirty="0">
                <a:solidFill>
                  <a:schemeClr val="tx1"/>
                </a:solidFill>
                <a:latin typeface="华文楷体" panose="02010600040101010101" charset="-122"/>
                <a:ea typeface="华文楷体" panose="02010600040101010101" charset="-122"/>
                <a:cs typeface="华文楷体" panose="02010600040101010101" charset="-122"/>
                <a:sym typeface="+mn-ea"/>
              </a:rPr>
              <a:t>传递性</a:t>
            </a:r>
            <a:r>
              <a:rPr lang="en-US" altLang="zh-CN" sz="2000" b="1" dirty="0">
                <a:solidFill>
                  <a:schemeClr val="tx1"/>
                </a:solidFill>
                <a:latin typeface="华文楷体" panose="02010600040101010101" charset="-122"/>
                <a:ea typeface="华文楷体" panose="02010600040101010101" charset="-122"/>
                <a:cs typeface="华文楷体" panose="02010600040101010101" charset="-122"/>
                <a:sym typeface="+mn-ea"/>
              </a:rPr>
              <a:t> </a:t>
            </a:r>
            <a:r>
              <a:rPr lang="zh-CN" altLang="en-US" sz="2000" b="1" dirty="0">
                <a:solidFill>
                  <a:schemeClr val="tx1"/>
                </a:solidFill>
                <a:latin typeface="华文楷体" panose="02010600040101010101" charset="-122"/>
                <a:ea typeface="华文楷体" panose="02010600040101010101" charset="-122"/>
                <a:cs typeface="华文楷体" panose="02010600040101010101" charset="-122"/>
                <a:sym typeface="+mn-ea"/>
              </a:rPr>
              <a:t>有用性</a:t>
            </a:r>
            <a:endParaRPr lang="zh-CN" altLang="en-US" sz="2000" b="1" dirty="0">
              <a:solidFill>
                <a:schemeClr val="tx1"/>
              </a:solidFill>
              <a:latin typeface="华文楷体" panose="02010600040101010101" charset="-122"/>
              <a:ea typeface="华文楷体" panose="02010600040101010101" charset="-122"/>
              <a:cs typeface="华文楷体" panose="02010600040101010101"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Bottom)">
                                      <p:cBhvr>
                                        <p:cTn id="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 descr="D:\1稻壳模板\ppt\2016.4\小清新水彩花卉毕业答辩模板\未标题-5.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36971" y="-98774"/>
            <a:ext cx="911574" cy="971998"/>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39"/>
          <p:cNvSpPr>
            <a:spLocks noChangeArrowheads="1"/>
          </p:cNvSpPr>
          <p:nvPr/>
        </p:nvSpPr>
        <p:spPr bwMode="auto">
          <a:xfrm>
            <a:off x="971550" y="628015"/>
            <a:ext cx="3892550" cy="307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anose="020B0604020202020204" pitchFamily="34" charset="0"/>
              <a:buNone/>
            </a:pPr>
            <a:r>
              <a:rPr lang="zh-CN" altLang="en-US" sz="2000" dirty="0" smtClean="0">
                <a:solidFill>
                  <a:schemeClr val="bg1">
                    <a:lumMod val="50000"/>
                  </a:schemeClr>
                </a:solidFill>
                <a:latin typeface="微软雅黑 Light" panose="020B0502040204020203" pitchFamily="34" charset="-122"/>
                <a:ea typeface="微软雅黑 Light" panose="020B0502040204020203" pitchFamily="34" charset="-122"/>
                <a:sym typeface="+mn-ea"/>
              </a:rPr>
              <a:t>一、基本概念</a:t>
            </a:r>
            <a:endParaRPr lang="zh-CN" altLang="en-US" sz="2000" dirty="0" smtClean="0">
              <a:solidFill>
                <a:schemeClr val="bg1">
                  <a:lumMod val="50000"/>
                </a:schemeClr>
              </a:solidFill>
              <a:latin typeface="微软雅黑 Light" panose="020B0502040204020203" pitchFamily="34" charset="-122"/>
              <a:ea typeface="微软雅黑 Light" panose="020B0502040204020203" pitchFamily="34" charset="-122"/>
              <a:sym typeface="+mn-ea"/>
            </a:endParaRPr>
          </a:p>
        </p:txBody>
      </p:sp>
      <p:sp>
        <p:nvSpPr>
          <p:cNvPr id="28" name="Rectangle 21"/>
          <p:cNvSpPr>
            <a:spLocks noChangeArrowheads="1"/>
          </p:cNvSpPr>
          <p:nvPr/>
        </p:nvSpPr>
        <p:spPr bwMode="auto">
          <a:xfrm>
            <a:off x="971550" y="988060"/>
            <a:ext cx="7521575" cy="3898900"/>
          </a:xfrm>
          <a:prstGeom prst="rect">
            <a:avLst/>
          </a:prstGeom>
          <a:solidFill>
            <a:schemeClr val="bg1">
              <a:lumMod val="95000"/>
              <a:alpha val="50000"/>
            </a:schemeClr>
          </a:solidFill>
          <a:ln>
            <a:noFill/>
          </a:ln>
        </p:spPr>
        <p:txBody>
          <a:bodyPr/>
          <a:lstStyle/>
          <a:p>
            <a:endParaRPr lang="zh-CN" altLang="en-US">
              <a:solidFill>
                <a:prstClr val="black"/>
              </a:solidFill>
            </a:endParaRPr>
          </a:p>
        </p:txBody>
      </p:sp>
      <p:sp>
        <p:nvSpPr>
          <p:cNvPr id="29" name="Rectangle 11"/>
          <p:cNvSpPr>
            <a:spLocks noChangeArrowheads="1"/>
          </p:cNvSpPr>
          <p:nvPr/>
        </p:nvSpPr>
        <p:spPr bwMode="auto">
          <a:xfrm>
            <a:off x="971550" y="1632585"/>
            <a:ext cx="3386455" cy="2812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oAutofit/>
          </a:bodyPr>
          <a:lstStyle/>
          <a:p>
            <a:pPr indent="457200" fontAlgn="auto">
              <a:lnSpc>
                <a:spcPct val="130000"/>
              </a:lnSpc>
              <a:spcBef>
                <a:spcPts val="0"/>
              </a:spcBef>
              <a:spcAft>
                <a:spcPts val="0"/>
              </a:spcAft>
              <a:buClrTx/>
              <a:buNone/>
            </a:pPr>
            <a:r>
              <a:rPr lang="zh-CN" altLang="en-US" sz="2000" b="1" dirty="0">
                <a:solidFill>
                  <a:schemeClr val="tx1"/>
                </a:solidFill>
                <a:latin typeface="华文楷体" panose="02010600040101010101" charset="-122"/>
                <a:ea typeface="华文楷体" panose="02010600040101010101" charset="-122"/>
                <a:sym typeface="+mn-ea"/>
              </a:rPr>
              <a:t>关系：</a:t>
            </a:r>
            <a:endParaRPr lang="zh-CN" altLang="en-US" sz="2000" b="1" dirty="0">
              <a:solidFill>
                <a:schemeClr val="tx1"/>
              </a:solidFill>
              <a:latin typeface="华文楷体" panose="02010600040101010101" charset="-122"/>
              <a:ea typeface="华文楷体" panose="02010600040101010101" charset="-122"/>
              <a:sym typeface="+mn-ea"/>
            </a:endParaRPr>
          </a:p>
          <a:p>
            <a:pPr indent="457200" fontAlgn="auto">
              <a:lnSpc>
                <a:spcPct val="130000"/>
              </a:lnSpc>
              <a:spcBef>
                <a:spcPts val="0"/>
              </a:spcBef>
              <a:spcAft>
                <a:spcPts val="0"/>
              </a:spcAft>
              <a:buClrTx/>
              <a:buNone/>
            </a:pPr>
            <a:r>
              <a:rPr lang="zh-CN" altLang="en-US" sz="2000" b="1" dirty="0">
                <a:solidFill>
                  <a:schemeClr val="tx1"/>
                </a:solidFill>
                <a:latin typeface="华文楷体" panose="02010600040101010101" charset="-122"/>
                <a:ea typeface="华文楷体" panose="02010600040101010101" charset="-122"/>
                <a:sym typeface="+mn-ea"/>
              </a:rPr>
              <a:t>知识来源于信息，是理性化、优化和系统化了的信息；</a:t>
            </a:r>
            <a:endParaRPr lang="zh-CN" altLang="en-US" sz="2000" b="1" dirty="0">
              <a:solidFill>
                <a:schemeClr val="tx1"/>
              </a:solidFill>
              <a:latin typeface="华文楷体" panose="02010600040101010101" charset="-122"/>
              <a:ea typeface="华文楷体" panose="02010600040101010101" charset="-122"/>
              <a:sym typeface="+mn-ea"/>
            </a:endParaRPr>
          </a:p>
          <a:p>
            <a:pPr indent="457200" fontAlgn="auto">
              <a:lnSpc>
                <a:spcPct val="130000"/>
              </a:lnSpc>
              <a:spcBef>
                <a:spcPts val="0"/>
              </a:spcBef>
              <a:spcAft>
                <a:spcPts val="0"/>
              </a:spcAft>
              <a:buClrTx/>
              <a:buNone/>
            </a:pPr>
            <a:r>
              <a:rPr lang="zh-CN" altLang="en-US" sz="2000" b="1" dirty="0">
                <a:solidFill>
                  <a:schemeClr val="tx1"/>
                </a:solidFill>
                <a:latin typeface="华文楷体" panose="02010600040101010101" charset="-122"/>
                <a:ea typeface="华文楷体" panose="02010600040101010101" charset="-122"/>
                <a:sym typeface="+mn-ea"/>
              </a:rPr>
              <a:t>情报是解决特定问题的知识和智慧，是激活的那部分知识；</a:t>
            </a:r>
            <a:endParaRPr lang="zh-CN" altLang="en-US" sz="2000" b="1" dirty="0">
              <a:solidFill>
                <a:schemeClr val="tx1"/>
              </a:solidFill>
              <a:latin typeface="华文楷体" panose="02010600040101010101" charset="-122"/>
              <a:ea typeface="华文楷体" panose="02010600040101010101" charset="-122"/>
              <a:sym typeface="+mn-ea"/>
            </a:endParaRPr>
          </a:p>
          <a:p>
            <a:pPr indent="457200" fontAlgn="auto">
              <a:lnSpc>
                <a:spcPct val="130000"/>
              </a:lnSpc>
              <a:spcBef>
                <a:spcPts val="0"/>
              </a:spcBef>
              <a:spcAft>
                <a:spcPts val="0"/>
              </a:spcAft>
              <a:buClrTx/>
              <a:buNone/>
            </a:pPr>
            <a:r>
              <a:rPr lang="zh-CN" altLang="en-US" sz="2000" b="1" dirty="0">
                <a:solidFill>
                  <a:schemeClr val="tx1"/>
                </a:solidFill>
                <a:latin typeface="华文楷体" panose="02010600040101010101" charset="-122"/>
                <a:ea typeface="华文楷体" panose="02010600040101010101" charset="-122"/>
                <a:sym typeface="+mn-ea"/>
              </a:rPr>
              <a:t>文献是它们的载体。</a:t>
            </a:r>
            <a:endParaRPr lang="zh-CN" altLang="en-US" sz="2000" b="1" dirty="0">
              <a:solidFill>
                <a:schemeClr val="tx1"/>
              </a:solidFill>
              <a:latin typeface="华文楷体" panose="02010600040101010101" charset="-122"/>
              <a:ea typeface="华文楷体" panose="02010600040101010101" charset="-122"/>
              <a:cs typeface="华文楷体" panose="02010600040101010101" charset="-122"/>
              <a:sym typeface="+mn-ea"/>
            </a:endParaRPr>
          </a:p>
        </p:txBody>
      </p:sp>
      <p:sp>
        <p:nvSpPr>
          <p:cNvPr id="2" name="椭圆 1"/>
          <p:cNvSpPr/>
          <p:nvPr>
            <p:custDataLst>
              <p:tags r:id="rId2"/>
            </p:custDataLst>
          </p:nvPr>
        </p:nvSpPr>
        <p:spPr>
          <a:xfrm>
            <a:off x="4864100" y="1421130"/>
            <a:ext cx="3087370" cy="3023870"/>
          </a:xfrm>
          <a:prstGeom prst="ellipse">
            <a:avLst/>
          </a:prstGeom>
          <a:solidFill>
            <a:schemeClr val="accent1"/>
          </a:solidFill>
          <a:ln w="9525" cap="flat" cmpd="sng">
            <a:solidFill>
              <a:schemeClr val="tx1"/>
            </a:solidFill>
            <a:prstDash val="solid"/>
            <a:headEnd type="none" w="med" len="med"/>
            <a:tailEnd type="none" w="med" len="med"/>
          </a:ln>
        </p:spPr>
        <p:txBody>
          <a:bodyPr/>
          <a:p>
            <a:endParaRPr lang="zh-CN" altLang="en-US"/>
          </a:p>
        </p:txBody>
      </p:sp>
      <p:sp>
        <p:nvSpPr>
          <p:cNvPr id="3" name="文本框 2"/>
          <p:cNvSpPr txBox="1"/>
          <p:nvPr/>
        </p:nvSpPr>
        <p:spPr>
          <a:xfrm>
            <a:off x="1187450" y="1066800"/>
            <a:ext cx="4903470" cy="398780"/>
          </a:xfrm>
          <a:prstGeom prst="rect">
            <a:avLst/>
          </a:prstGeom>
          <a:noFill/>
        </p:spPr>
        <p:txBody>
          <a:bodyPr wrap="square" rtlCol="0">
            <a:spAutoFit/>
          </a:bodyPr>
          <a:p>
            <a:r>
              <a:rPr lang="en-US" altLang="zh-CN" sz="2000" dirty="0" smtClean="0">
                <a:solidFill>
                  <a:schemeClr val="bg1">
                    <a:lumMod val="50000"/>
                  </a:schemeClr>
                </a:solidFill>
                <a:latin typeface="华文楷体" panose="02010600040101010101" charset="-122"/>
                <a:ea typeface="华文楷体" panose="02010600040101010101" charset="-122"/>
                <a:cs typeface="华文楷体" panose="02010600040101010101" charset="-122"/>
                <a:sym typeface="+mn-ea"/>
              </a:rPr>
              <a:t>5</a:t>
            </a:r>
            <a:r>
              <a:rPr lang="zh-CN" altLang="en-US" sz="2000" dirty="0" smtClean="0">
                <a:solidFill>
                  <a:schemeClr val="bg1">
                    <a:lumMod val="50000"/>
                  </a:schemeClr>
                </a:solidFill>
                <a:latin typeface="华文楷体" panose="02010600040101010101" charset="-122"/>
                <a:ea typeface="华文楷体" panose="02010600040101010101" charset="-122"/>
                <a:cs typeface="华文楷体" panose="02010600040101010101" charset="-122"/>
                <a:sym typeface="+mn-ea"/>
              </a:rPr>
              <a:t>、信息、知识、文献和情报之间的关系</a:t>
            </a:r>
            <a:r>
              <a:rPr lang="en-US" altLang="zh-CN" dirty="0" smtClean="0">
                <a:solidFill>
                  <a:schemeClr val="bg1">
                    <a:lumMod val="50000"/>
                  </a:schemeClr>
                </a:solidFill>
                <a:latin typeface="华文楷体" panose="02010600040101010101" charset="-122"/>
                <a:ea typeface="华文楷体" panose="02010600040101010101" charset="-122"/>
                <a:cs typeface="华文楷体" panose="02010600040101010101" charset="-122"/>
                <a:sym typeface="+mn-ea"/>
              </a:rPr>
              <a:t> </a:t>
            </a:r>
            <a:endParaRPr lang="zh-CN" altLang="en-US"/>
          </a:p>
        </p:txBody>
      </p:sp>
      <p:sp>
        <p:nvSpPr>
          <p:cNvPr id="29708" name="椭圆 29707"/>
          <p:cNvSpPr/>
          <p:nvPr>
            <p:custDataLst>
              <p:tags r:id="rId3"/>
            </p:custDataLst>
          </p:nvPr>
        </p:nvSpPr>
        <p:spPr>
          <a:xfrm>
            <a:off x="5250815" y="2059940"/>
            <a:ext cx="2213610" cy="2146935"/>
          </a:xfrm>
          <a:prstGeom prst="ellipse">
            <a:avLst/>
          </a:prstGeom>
          <a:solidFill>
            <a:srgbClr val="666699"/>
          </a:solidFill>
          <a:ln w="9525" cap="flat" cmpd="sng">
            <a:solidFill>
              <a:schemeClr val="tx1"/>
            </a:solidFill>
            <a:prstDash val="solid"/>
            <a:headEnd type="none" w="med" len="med"/>
            <a:tailEnd type="none" w="med" len="med"/>
          </a:ln>
        </p:spPr>
        <p:txBody>
          <a:bodyPr wrap="none" anchor="ctr"/>
          <a:p>
            <a:pPr algn="ctr"/>
            <a:endParaRPr>
              <a:solidFill>
                <a:srgbClr val="00FF00"/>
              </a:solidFill>
              <a:latin typeface="Times New Roman" panose="02020603050405020304" pitchFamily="18" charset="0"/>
              <a:ea typeface="宋体" panose="02010600030101010101" pitchFamily="2" charset="-122"/>
            </a:endParaRPr>
          </a:p>
        </p:txBody>
      </p:sp>
      <p:sp>
        <p:nvSpPr>
          <p:cNvPr id="29709" name="椭圆 29708"/>
          <p:cNvSpPr/>
          <p:nvPr>
            <p:custDataLst>
              <p:tags r:id="rId4"/>
            </p:custDataLst>
          </p:nvPr>
        </p:nvSpPr>
        <p:spPr>
          <a:xfrm>
            <a:off x="6083935" y="2571750"/>
            <a:ext cx="1160145" cy="1122680"/>
          </a:xfrm>
          <a:prstGeom prst="ellipse">
            <a:avLst/>
          </a:prstGeom>
          <a:solidFill>
            <a:srgbClr val="A50021"/>
          </a:solidFill>
          <a:ln w="9525" cap="flat" cmpd="sng">
            <a:solidFill>
              <a:schemeClr val="tx1"/>
            </a:solidFill>
            <a:prstDash val="solid"/>
            <a:headEnd type="none" w="med" len="med"/>
            <a:tailEnd type="none" w="med" len="med"/>
          </a:ln>
        </p:spPr>
        <p:txBody>
          <a:bodyPr/>
          <a:p>
            <a:endParaRPr lang="zh-CN" altLang="en-US"/>
          </a:p>
        </p:txBody>
      </p:sp>
      <p:sp>
        <p:nvSpPr>
          <p:cNvPr id="29710" name="文本框 29709"/>
          <p:cNvSpPr txBox="1"/>
          <p:nvPr>
            <p:custDataLst>
              <p:tags r:id="rId5"/>
            </p:custDataLst>
          </p:nvPr>
        </p:nvSpPr>
        <p:spPr>
          <a:xfrm>
            <a:off x="6083935" y="1626870"/>
            <a:ext cx="667385" cy="368300"/>
          </a:xfrm>
          <a:prstGeom prst="rect">
            <a:avLst/>
          </a:prstGeom>
          <a:solidFill>
            <a:schemeClr val="accent1"/>
          </a:solidFill>
          <a:ln w="9525">
            <a:noFill/>
          </a:ln>
        </p:spPr>
        <p:txBody>
          <a:bodyPr wrap="square">
            <a:spAutoFit/>
          </a:bodyPr>
          <a:p>
            <a:pPr>
              <a:spcBef>
                <a:spcPct val="50000"/>
              </a:spcBef>
            </a:pPr>
            <a:r>
              <a:rPr lang="zh-CN" altLang="en-US" dirty="0">
                <a:solidFill>
                  <a:srgbClr val="A50021"/>
                </a:solidFill>
                <a:latin typeface="Times New Roman" panose="02020603050405020304" pitchFamily="18" charset="0"/>
                <a:ea typeface="宋体" panose="02010600030101010101" pitchFamily="2" charset="-122"/>
              </a:rPr>
              <a:t>信息</a:t>
            </a:r>
            <a:endParaRPr lang="zh-CN" altLang="en-US" dirty="0">
              <a:solidFill>
                <a:srgbClr val="A50021"/>
              </a:solidFill>
              <a:latin typeface="Times New Roman" panose="02020603050405020304" pitchFamily="18" charset="0"/>
              <a:ea typeface="宋体" panose="02010600030101010101" pitchFamily="2" charset="-122"/>
            </a:endParaRPr>
          </a:p>
        </p:txBody>
      </p:sp>
      <p:sp>
        <p:nvSpPr>
          <p:cNvPr id="29712" name="文本框 29711"/>
          <p:cNvSpPr txBox="1"/>
          <p:nvPr>
            <p:custDataLst>
              <p:tags r:id="rId6"/>
            </p:custDataLst>
          </p:nvPr>
        </p:nvSpPr>
        <p:spPr>
          <a:xfrm>
            <a:off x="6012180" y="2156460"/>
            <a:ext cx="720725" cy="366713"/>
          </a:xfrm>
          <a:prstGeom prst="rect">
            <a:avLst/>
          </a:prstGeom>
          <a:noFill/>
          <a:ln w="9525">
            <a:noFill/>
          </a:ln>
        </p:spPr>
        <p:txBody>
          <a:bodyPr>
            <a:spAutoFit/>
          </a:bodyPr>
          <a:p>
            <a:pPr>
              <a:spcBef>
                <a:spcPct val="50000"/>
              </a:spcBef>
            </a:pPr>
            <a:r>
              <a:rPr lang="zh-CN" altLang="en-US" dirty="0">
                <a:solidFill>
                  <a:schemeClr val="bg1"/>
                </a:solidFill>
                <a:latin typeface="Times New Roman" panose="02020603050405020304" pitchFamily="18" charset="0"/>
                <a:ea typeface="宋体" panose="02010600030101010101" pitchFamily="2" charset="-122"/>
              </a:rPr>
              <a:t>知识</a:t>
            </a:r>
            <a:endParaRPr lang="zh-CN" altLang="en-US" dirty="0">
              <a:solidFill>
                <a:schemeClr val="bg1"/>
              </a:solidFill>
              <a:latin typeface="Times New Roman" panose="02020603050405020304" pitchFamily="18" charset="0"/>
              <a:ea typeface="宋体" panose="02010600030101010101" pitchFamily="2" charset="-122"/>
            </a:endParaRPr>
          </a:p>
        </p:txBody>
      </p:sp>
      <p:sp>
        <p:nvSpPr>
          <p:cNvPr id="29711" name="文本框 29710"/>
          <p:cNvSpPr txBox="1"/>
          <p:nvPr>
            <p:custDataLst>
              <p:tags r:id="rId7"/>
            </p:custDataLst>
          </p:nvPr>
        </p:nvSpPr>
        <p:spPr>
          <a:xfrm>
            <a:off x="6372225" y="2917190"/>
            <a:ext cx="647700" cy="366713"/>
          </a:xfrm>
          <a:prstGeom prst="rect">
            <a:avLst/>
          </a:prstGeom>
          <a:solidFill>
            <a:srgbClr val="A50021"/>
          </a:solidFill>
          <a:ln w="9525">
            <a:noFill/>
          </a:ln>
        </p:spPr>
        <p:txBody>
          <a:bodyPr>
            <a:spAutoFit/>
          </a:bodyPr>
          <a:p>
            <a:pPr>
              <a:spcBef>
                <a:spcPct val="50000"/>
              </a:spcBef>
            </a:pPr>
            <a:r>
              <a:rPr lang="zh-CN" altLang="en-US" dirty="0">
                <a:solidFill>
                  <a:srgbClr val="E1EC04"/>
                </a:solidFill>
                <a:latin typeface="Times New Roman" panose="02020603050405020304" pitchFamily="18" charset="0"/>
                <a:ea typeface="宋体" panose="02010600030101010101" pitchFamily="2" charset="-122"/>
              </a:rPr>
              <a:t>情报</a:t>
            </a:r>
            <a:endParaRPr lang="zh-CN" altLang="en-US" dirty="0">
              <a:solidFill>
                <a:srgbClr val="E1EC04"/>
              </a:solidFill>
              <a:latin typeface="Times New Roman" panose="02020603050405020304" pitchFamily="18" charset="0"/>
              <a:ea typeface="宋体" panose="02010600030101010101" pitchFamily="2" charset="-122"/>
            </a:endParaRPr>
          </a:p>
        </p:txBody>
      </p:sp>
      <p:sp>
        <p:nvSpPr>
          <p:cNvPr id="58377" name="Oval 9"/>
          <p:cNvSpPr>
            <a:spLocks noChangeArrowheads="1"/>
          </p:cNvSpPr>
          <p:nvPr>
            <p:custDataLst>
              <p:tags r:id="rId8"/>
            </p:custDataLst>
          </p:nvPr>
        </p:nvSpPr>
        <p:spPr bwMode="auto">
          <a:xfrm>
            <a:off x="5489575" y="2639695"/>
            <a:ext cx="828040" cy="836930"/>
          </a:xfrm>
          <a:prstGeom prst="ellipse">
            <a:avLst/>
          </a:prstGeom>
          <a:solidFill>
            <a:schemeClr val="accent3">
              <a:lumMod val="40000"/>
              <a:lumOff val="60000"/>
            </a:schemeClr>
          </a:solidFill>
          <a:ln w="9525">
            <a:noFill/>
            <a:round/>
          </a:ln>
          <a:effectLst/>
        </p:spPr>
        <p:txBody>
          <a:bodyPr wrap="none" anchor="ct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FFCC00"/>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57356" name="Rectangle 12"/>
          <p:cNvSpPr/>
          <p:nvPr>
            <p:custDataLst>
              <p:tags r:id="rId9"/>
            </p:custDataLst>
          </p:nvPr>
        </p:nvSpPr>
        <p:spPr>
          <a:xfrm>
            <a:off x="5579745" y="2859723"/>
            <a:ext cx="503238" cy="431800"/>
          </a:xfrm>
          <a:prstGeom prst="rect">
            <a:avLst/>
          </a:prstGeom>
          <a:noFill/>
          <a:ln w="9525">
            <a:noFill/>
          </a:ln>
        </p:spPr>
        <p:txBody>
          <a:bodyPr wrap="none" anchor="ctr" anchorCtr="0"/>
          <a:p>
            <a:pPr marL="342900" indent="-342900">
              <a:lnSpc>
                <a:spcPct val="90000"/>
              </a:lnSpc>
              <a:spcBef>
                <a:spcPct val="20000"/>
              </a:spcBef>
              <a:buClr>
                <a:schemeClr val="hlink"/>
              </a:buClr>
              <a:buSzPct val="75000"/>
              <a:buFont typeface="Wingdings" panose="05000000000000000000" pitchFamily="2" charset="2"/>
            </a:pPr>
            <a:r>
              <a:rPr lang="zh-CN" altLang="en-US" b="1" dirty="0">
                <a:solidFill>
                  <a:srgbClr val="00FF00"/>
                </a:solidFill>
                <a:latin typeface="Arial" panose="020B0604020202020204" pitchFamily="34" charset="0"/>
              </a:rPr>
              <a:t>文献</a:t>
            </a:r>
            <a:endParaRPr lang="zh-CN" altLang="en-US" b="1" dirty="0">
              <a:solidFill>
                <a:srgbClr val="00FF00"/>
              </a:solidFill>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Bottom)">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000000"/>
                                          </p:val>
                                        </p:tav>
                                        <p:tav tm="100000">
                                          <p:val>
                                            <p:strVal val="#ppt_w"/>
                                          </p:val>
                                        </p:tav>
                                      </p:tavLst>
                                    </p:anim>
                                    <p:anim calcmode="lin" valueType="num">
                                      <p:cBhvr>
                                        <p:cTn id="13" dur="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17" presetClass="entr" presetSubtype="10" fill="hold" grpId="0" nodeType="clickEffect">
                                  <p:stCondLst>
                                    <p:cond delay="0"/>
                                  </p:stCondLst>
                                  <p:childTnLst>
                                    <p:set>
                                      <p:cBhvr>
                                        <p:cTn id="17" dur="1" fill="hold">
                                          <p:stCondLst>
                                            <p:cond delay="0"/>
                                          </p:stCondLst>
                                        </p:cTn>
                                        <p:tgtEl>
                                          <p:spTgt spid="29708"/>
                                        </p:tgtEl>
                                        <p:attrNameLst>
                                          <p:attrName>style.visibility</p:attrName>
                                        </p:attrNameLst>
                                      </p:cBhvr>
                                      <p:to>
                                        <p:strVal val="visible"/>
                                      </p:to>
                                    </p:set>
                                    <p:anim calcmode="lin" valueType="num">
                                      <p:cBhvr>
                                        <p:cTn id="18" dur="500" fill="hold"/>
                                        <p:tgtEl>
                                          <p:spTgt spid="29708"/>
                                        </p:tgtEl>
                                        <p:attrNameLst>
                                          <p:attrName>ppt_w</p:attrName>
                                        </p:attrNameLst>
                                      </p:cBhvr>
                                      <p:tavLst>
                                        <p:tav tm="0">
                                          <p:val>
                                            <p:fltVal val="0.000000"/>
                                          </p:val>
                                        </p:tav>
                                        <p:tav tm="100000">
                                          <p:val>
                                            <p:strVal val="#ppt_w"/>
                                          </p:val>
                                        </p:tav>
                                      </p:tavLst>
                                    </p:anim>
                                    <p:anim calcmode="lin" valueType="num">
                                      <p:cBhvr>
                                        <p:cTn id="19" dur="500" fill="hold"/>
                                        <p:tgtEl>
                                          <p:spTgt spid="29708"/>
                                        </p:tgtEl>
                                        <p:attrNameLst>
                                          <p:attrName>ppt_h</p:attrName>
                                        </p:attrNameLst>
                                      </p:cBhvr>
                                      <p:tavLst>
                                        <p:tav tm="0">
                                          <p:val>
                                            <p:strVal val="#ppt_h"/>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17" presetClass="entr" presetSubtype="10" fill="hold" nodeType="clickEffect">
                                  <p:stCondLst>
                                    <p:cond delay="0"/>
                                  </p:stCondLst>
                                  <p:childTnLst>
                                    <p:set>
                                      <p:cBhvr>
                                        <p:cTn id="23" dur="1" fill="hold">
                                          <p:stCondLst>
                                            <p:cond delay="0"/>
                                          </p:stCondLst>
                                        </p:cTn>
                                        <p:tgtEl>
                                          <p:spTgt spid="29709"/>
                                        </p:tgtEl>
                                        <p:attrNameLst>
                                          <p:attrName>style.visibility</p:attrName>
                                        </p:attrNameLst>
                                      </p:cBhvr>
                                      <p:to>
                                        <p:strVal val="visible"/>
                                      </p:to>
                                    </p:set>
                                    <p:anim calcmode="lin" valueType="num">
                                      <p:cBhvr>
                                        <p:cTn id="24" dur="500" fill="hold"/>
                                        <p:tgtEl>
                                          <p:spTgt spid="29709"/>
                                        </p:tgtEl>
                                        <p:attrNameLst>
                                          <p:attrName>ppt_w</p:attrName>
                                        </p:attrNameLst>
                                      </p:cBhvr>
                                      <p:tavLst>
                                        <p:tav tm="0">
                                          <p:val>
                                            <p:fltVal val="0.000000"/>
                                          </p:val>
                                        </p:tav>
                                        <p:tav tm="100000">
                                          <p:val>
                                            <p:strVal val="#ppt_w"/>
                                          </p:val>
                                        </p:tav>
                                      </p:tavLst>
                                    </p:anim>
                                    <p:anim calcmode="lin" valueType="num">
                                      <p:cBhvr>
                                        <p:cTn id="25" dur="500" fill="hold"/>
                                        <p:tgtEl>
                                          <p:spTgt spid="2970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9708" grpId="0" bldLvl="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 descr="D:\1稻壳模板\ppt\2016.4\小清新水彩花卉毕业答辩模板\未标题-5.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36971" y="-98774"/>
            <a:ext cx="911574" cy="971998"/>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39"/>
          <p:cNvSpPr>
            <a:spLocks noChangeArrowheads="1"/>
          </p:cNvSpPr>
          <p:nvPr/>
        </p:nvSpPr>
        <p:spPr bwMode="auto">
          <a:xfrm>
            <a:off x="971550" y="628015"/>
            <a:ext cx="3892550" cy="307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anose="020B0604020202020204" pitchFamily="34" charset="0"/>
              <a:buNone/>
            </a:pPr>
            <a:r>
              <a:rPr lang="zh-CN" altLang="en-US" sz="2000" dirty="0" smtClean="0">
                <a:solidFill>
                  <a:schemeClr val="bg1">
                    <a:lumMod val="50000"/>
                  </a:schemeClr>
                </a:solidFill>
                <a:latin typeface="微软雅黑 Light" panose="020B0502040204020203" pitchFamily="34" charset="-122"/>
                <a:ea typeface="微软雅黑 Light" panose="020B0502040204020203" pitchFamily="34" charset="-122"/>
                <a:sym typeface="+mn-ea"/>
              </a:rPr>
              <a:t>二、信息</a:t>
            </a:r>
            <a:r>
              <a:rPr lang="zh-CN" altLang="en-US" sz="2000" dirty="0" smtClean="0">
                <a:solidFill>
                  <a:schemeClr val="bg1">
                    <a:lumMod val="50000"/>
                  </a:schemeClr>
                </a:solidFill>
                <a:latin typeface="微软雅黑 Light" panose="020B0502040204020203" pitchFamily="34" charset="-122"/>
                <a:ea typeface="微软雅黑 Light" panose="020B0502040204020203" pitchFamily="34" charset="-122"/>
                <a:sym typeface="+mn-ea"/>
              </a:rPr>
              <a:t>资源</a:t>
            </a:r>
            <a:endParaRPr lang="zh-CN" altLang="en-US" sz="2000" dirty="0" smtClean="0">
              <a:solidFill>
                <a:schemeClr val="bg1">
                  <a:lumMod val="50000"/>
                </a:schemeClr>
              </a:solidFill>
              <a:latin typeface="微软雅黑 Light" panose="020B0502040204020203" pitchFamily="34" charset="-122"/>
              <a:ea typeface="微软雅黑 Light" panose="020B0502040204020203" pitchFamily="34" charset="-122"/>
              <a:sym typeface="+mn-ea"/>
            </a:endParaRPr>
          </a:p>
        </p:txBody>
      </p:sp>
      <p:sp>
        <p:nvSpPr>
          <p:cNvPr id="28" name="Rectangle 21"/>
          <p:cNvSpPr>
            <a:spLocks noChangeArrowheads="1"/>
          </p:cNvSpPr>
          <p:nvPr/>
        </p:nvSpPr>
        <p:spPr bwMode="auto">
          <a:xfrm>
            <a:off x="827405" y="988060"/>
            <a:ext cx="7521575" cy="3898900"/>
          </a:xfrm>
          <a:prstGeom prst="rect">
            <a:avLst/>
          </a:prstGeom>
          <a:solidFill>
            <a:schemeClr val="bg1">
              <a:lumMod val="95000"/>
              <a:alpha val="50000"/>
            </a:schemeClr>
          </a:solidFill>
          <a:ln>
            <a:noFill/>
          </a:ln>
        </p:spPr>
        <p:txBody>
          <a:bodyPr/>
          <a:lstStyle/>
          <a:p>
            <a:endParaRPr lang="zh-CN" altLang="en-US">
              <a:solidFill>
                <a:prstClr val="black"/>
              </a:solidFill>
            </a:endParaRPr>
          </a:p>
        </p:txBody>
      </p:sp>
      <p:sp>
        <p:nvSpPr>
          <p:cNvPr id="29" name="Rectangle 11"/>
          <p:cNvSpPr>
            <a:spLocks noChangeArrowheads="1"/>
          </p:cNvSpPr>
          <p:nvPr/>
        </p:nvSpPr>
        <p:spPr bwMode="auto">
          <a:xfrm>
            <a:off x="971550" y="1203960"/>
            <a:ext cx="7120890" cy="3354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indent="457200" fontAlgn="auto">
              <a:lnSpc>
                <a:spcPct val="130000"/>
              </a:lnSpc>
              <a:spcBef>
                <a:spcPts val="0"/>
              </a:spcBef>
              <a:spcAft>
                <a:spcPts val="0"/>
              </a:spcAft>
              <a:buClrTx/>
              <a:buNone/>
            </a:pPr>
            <a:r>
              <a:rPr lang="en-US" altLang="zh-CN" sz="2000" dirty="0" smtClean="0">
                <a:solidFill>
                  <a:schemeClr val="bg1">
                    <a:lumMod val="50000"/>
                  </a:schemeClr>
                </a:solidFill>
                <a:latin typeface="华文楷体" panose="02010600040101010101" charset="-122"/>
                <a:ea typeface="华文楷体" panose="02010600040101010101" charset="-122"/>
                <a:cs typeface="华文楷体" panose="02010600040101010101" charset="-122"/>
                <a:sym typeface="+mn-ea"/>
              </a:rPr>
              <a:t>1</a:t>
            </a:r>
            <a:r>
              <a:rPr lang="zh-CN" altLang="en-US" sz="2000" dirty="0" smtClean="0">
                <a:solidFill>
                  <a:schemeClr val="bg1">
                    <a:lumMod val="50000"/>
                  </a:schemeClr>
                </a:solidFill>
                <a:latin typeface="华文楷体" panose="02010600040101010101" charset="-122"/>
                <a:ea typeface="华文楷体" panose="02010600040101010101" charset="-122"/>
                <a:cs typeface="华文楷体" panose="02010600040101010101" charset="-122"/>
                <a:sym typeface="+mn-ea"/>
              </a:rPr>
              <a:t>、理解信息资源</a:t>
            </a:r>
            <a:r>
              <a:rPr lang="en-US" altLang="zh-CN" sz="2000" dirty="0" smtClean="0">
                <a:solidFill>
                  <a:schemeClr val="bg1">
                    <a:lumMod val="50000"/>
                  </a:schemeClr>
                </a:solidFill>
                <a:latin typeface="华文楷体" panose="02010600040101010101" charset="-122"/>
                <a:ea typeface="华文楷体" panose="02010600040101010101" charset="-122"/>
                <a:cs typeface="华文楷体" panose="02010600040101010101" charset="-122"/>
                <a:sym typeface="+mn-ea"/>
              </a:rPr>
              <a:t>   </a:t>
            </a:r>
            <a:endParaRPr lang="en-US" altLang="zh-CN" sz="2000" b="1" dirty="0">
              <a:solidFill>
                <a:schemeClr val="tx1"/>
              </a:solidFill>
              <a:latin typeface="华文楷体" panose="02010600040101010101" charset="-122"/>
              <a:ea typeface="华文楷体" panose="02010600040101010101" charset="-122"/>
              <a:cs typeface="华文楷体" panose="02010600040101010101" charset="-122"/>
              <a:sym typeface="+mn-ea"/>
            </a:endParaRPr>
          </a:p>
          <a:p>
            <a:pPr indent="457200" fontAlgn="auto">
              <a:lnSpc>
                <a:spcPct val="120000"/>
              </a:lnSpc>
              <a:buClrTx/>
            </a:pPr>
            <a:r>
              <a:rPr lang="zh-CN" altLang="en-US" sz="2000" b="1" dirty="0">
                <a:solidFill>
                  <a:schemeClr val="tx1"/>
                </a:solidFill>
                <a:latin typeface="华文楷体" panose="02010600040101010101" charset="-122"/>
                <a:ea typeface="华文楷体" panose="02010600040101010101" charset="-122"/>
                <a:cs typeface="华文楷体" panose="02010600040101010101" charset="-122"/>
                <a:sym typeface="+mn-ea"/>
              </a:rPr>
              <a:t>“资”－－财物；“源”－－水之出处，引申为事物的来源。“资源”按字面直接解释为财富的来源，财源被人开发，服务于人。</a:t>
            </a:r>
            <a:endParaRPr lang="zh-CN" altLang="en-US" sz="2000" b="1" dirty="0">
              <a:solidFill>
                <a:schemeClr val="tx1"/>
              </a:solidFill>
              <a:latin typeface="华文楷体" panose="02010600040101010101" charset="-122"/>
              <a:ea typeface="华文楷体" panose="02010600040101010101" charset="-122"/>
              <a:cs typeface="华文楷体" panose="02010600040101010101" charset="-122"/>
            </a:endParaRPr>
          </a:p>
          <a:p>
            <a:pPr indent="457200" fontAlgn="auto">
              <a:lnSpc>
                <a:spcPct val="120000"/>
              </a:lnSpc>
              <a:buClrTx/>
            </a:pPr>
            <a:r>
              <a:rPr lang="zh-CN" altLang="en-US" sz="2000" b="1" dirty="0">
                <a:solidFill>
                  <a:schemeClr val="tx1"/>
                </a:solidFill>
                <a:latin typeface="华文楷体" panose="02010600040101010101" charset="-122"/>
                <a:ea typeface="华文楷体" panose="02010600040101010101" charset="-122"/>
                <a:cs typeface="华文楷体" panose="02010600040101010101" charset="-122"/>
                <a:sym typeface="+mn-ea"/>
              </a:rPr>
              <a:t>现代资源学根据资源的有用性、广泛性和可开发性，将其扩展为</a:t>
            </a:r>
            <a:r>
              <a:rPr lang="zh-CN" altLang="en-US" sz="2000" b="1" u="sng" dirty="0">
                <a:solidFill>
                  <a:schemeClr val="tx1"/>
                </a:solidFill>
                <a:latin typeface="华文楷体" panose="02010600040101010101" charset="-122"/>
                <a:ea typeface="华文楷体" panose="02010600040101010101" charset="-122"/>
                <a:cs typeface="华文楷体" panose="02010600040101010101" charset="-122"/>
                <a:sym typeface="+mn-ea"/>
              </a:rPr>
              <a:t>泛指一切可以被人类利用的物质和能量、时间和空间、信息和知识，以及社会环境等，并且积累到一定的程度，具有相当的丰度与凝集度，为人类所需要的天然来源</a:t>
            </a:r>
            <a:r>
              <a:rPr lang="zh-CN" altLang="en-US" sz="2000" b="1" dirty="0">
                <a:solidFill>
                  <a:schemeClr val="tx1"/>
                </a:solidFill>
                <a:latin typeface="华文楷体" panose="02010600040101010101" charset="-122"/>
                <a:ea typeface="华文楷体" panose="02010600040101010101" charset="-122"/>
                <a:cs typeface="华文楷体" panose="02010600040101010101" charset="-122"/>
                <a:sym typeface="+mn-ea"/>
              </a:rPr>
              <a:t>（如：土地资源、矿产资源、森林资源、海洋资源、人力资源、石油资源等）。</a:t>
            </a:r>
            <a:endParaRPr lang="zh-CN" altLang="en-US" sz="2000" b="1" dirty="0">
              <a:solidFill>
                <a:schemeClr val="tx1"/>
              </a:solidFill>
              <a:latin typeface="华文楷体" panose="02010600040101010101" charset="-122"/>
              <a:ea typeface="华文楷体" panose="02010600040101010101" charset="-122"/>
              <a:cs typeface="华文楷体" panose="02010600040101010101"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Bottom)">
                                      <p:cBhvr>
                                        <p:cTn id="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 descr="D:\1稻壳模板\ppt\2016.4\小清新水彩花卉毕业答辩模板\未标题-5.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36971" y="-98774"/>
            <a:ext cx="911574" cy="971998"/>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39"/>
          <p:cNvSpPr>
            <a:spLocks noChangeArrowheads="1"/>
          </p:cNvSpPr>
          <p:nvPr/>
        </p:nvSpPr>
        <p:spPr bwMode="auto">
          <a:xfrm>
            <a:off x="971550" y="628015"/>
            <a:ext cx="3892550" cy="307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anose="020B0604020202020204" pitchFamily="34" charset="0"/>
              <a:buNone/>
            </a:pPr>
            <a:r>
              <a:rPr lang="zh-CN" altLang="en-US" sz="2000" dirty="0" smtClean="0">
                <a:solidFill>
                  <a:schemeClr val="bg1">
                    <a:lumMod val="50000"/>
                  </a:schemeClr>
                </a:solidFill>
                <a:latin typeface="微软雅黑 Light" panose="020B0502040204020203" pitchFamily="34" charset="-122"/>
                <a:ea typeface="微软雅黑 Light" panose="020B0502040204020203" pitchFamily="34" charset="-122"/>
                <a:sym typeface="+mn-ea"/>
              </a:rPr>
              <a:t>二、信息</a:t>
            </a:r>
            <a:r>
              <a:rPr lang="zh-CN" altLang="en-US" sz="2000" dirty="0" smtClean="0">
                <a:solidFill>
                  <a:schemeClr val="bg1">
                    <a:lumMod val="50000"/>
                  </a:schemeClr>
                </a:solidFill>
                <a:latin typeface="微软雅黑 Light" panose="020B0502040204020203" pitchFamily="34" charset="-122"/>
                <a:ea typeface="微软雅黑 Light" panose="020B0502040204020203" pitchFamily="34" charset="-122"/>
                <a:sym typeface="+mn-ea"/>
              </a:rPr>
              <a:t>资源</a:t>
            </a:r>
            <a:endParaRPr lang="zh-CN" altLang="en-US" sz="2000" dirty="0" smtClean="0">
              <a:solidFill>
                <a:schemeClr val="bg1">
                  <a:lumMod val="50000"/>
                </a:schemeClr>
              </a:solidFill>
              <a:latin typeface="微软雅黑 Light" panose="020B0502040204020203" pitchFamily="34" charset="-122"/>
              <a:ea typeface="微软雅黑 Light" panose="020B0502040204020203" pitchFamily="34" charset="-122"/>
              <a:sym typeface="+mn-ea"/>
            </a:endParaRPr>
          </a:p>
        </p:txBody>
      </p:sp>
      <p:sp>
        <p:nvSpPr>
          <p:cNvPr id="28" name="Rectangle 21"/>
          <p:cNvSpPr>
            <a:spLocks noChangeArrowheads="1"/>
          </p:cNvSpPr>
          <p:nvPr/>
        </p:nvSpPr>
        <p:spPr bwMode="auto">
          <a:xfrm>
            <a:off x="838200" y="1191895"/>
            <a:ext cx="7710170" cy="3719195"/>
          </a:xfrm>
          <a:prstGeom prst="rect">
            <a:avLst/>
          </a:prstGeom>
          <a:solidFill>
            <a:schemeClr val="bg1">
              <a:lumMod val="95000"/>
              <a:alpha val="50000"/>
            </a:schemeClr>
          </a:solidFill>
          <a:ln>
            <a:noFill/>
          </a:ln>
        </p:spPr>
        <p:txBody>
          <a:bodyPr/>
          <a:lstStyle/>
          <a:p>
            <a:endParaRPr lang="zh-CN" altLang="en-US">
              <a:solidFill>
                <a:prstClr val="black"/>
              </a:solidFill>
            </a:endParaRPr>
          </a:p>
        </p:txBody>
      </p:sp>
      <p:sp>
        <p:nvSpPr>
          <p:cNvPr id="29" name="Rectangle 11"/>
          <p:cNvSpPr>
            <a:spLocks noChangeArrowheads="1"/>
          </p:cNvSpPr>
          <p:nvPr/>
        </p:nvSpPr>
        <p:spPr bwMode="auto">
          <a:xfrm>
            <a:off x="1331595" y="1203325"/>
            <a:ext cx="7063105" cy="3446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oAutofit/>
          </a:bodyPr>
          <a:lstStyle/>
          <a:p>
            <a:pPr indent="457200" fontAlgn="auto">
              <a:lnSpc>
                <a:spcPct val="130000"/>
              </a:lnSpc>
              <a:spcBef>
                <a:spcPts val="0"/>
              </a:spcBef>
              <a:spcAft>
                <a:spcPts val="0"/>
              </a:spcAft>
              <a:buClrTx/>
              <a:buNone/>
            </a:pPr>
            <a:r>
              <a:rPr lang="en-US" altLang="zh-CN" sz="2000" dirty="0" smtClean="0">
                <a:solidFill>
                  <a:schemeClr val="bg1">
                    <a:lumMod val="50000"/>
                  </a:schemeClr>
                </a:solidFill>
                <a:latin typeface="华文楷体" panose="02010600040101010101" charset="-122"/>
                <a:ea typeface="华文楷体" panose="02010600040101010101" charset="-122"/>
                <a:cs typeface="华文楷体" panose="02010600040101010101" charset="-122"/>
                <a:sym typeface="+mn-ea"/>
              </a:rPr>
              <a:t>2</a:t>
            </a:r>
            <a:r>
              <a:rPr lang="zh-CN" altLang="en-US" sz="2000" dirty="0" smtClean="0">
                <a:solidFill>
                  <a:schemeClr val="bg1">
                    <a:lumMod val="50000"/>
                  </a:schemeClr>
                </a:solidFill>
                <a:latin typeface="华文楷体" panose="02010600040101010101" charset="-122"/>
                <a:ea typeface="华文楷体" panose="02010600040101010101" charset="-122"/>
                <a:cs typeface="华文楷体" panose="02010600040101010101" charset="-122"/>
                <a:sym typeface="+mn-ea"/>
              </a:rPr>
              <a:t>、信息资源定义</a:t>
            </a:r>
            <a:r>
              <a:rPr lang="en-US" altLang="zh-CN" sz="2000" dirty="0" smtClean="0">
                <a:solidFill>
                  <a:schemeClr val="bg1">
                    <a:lumMod val="50000"/>
                  </a:schemeClr>
                </a:solidFill>
                <a:latin typeface="华文楷体" panose="02010600040101010101" charset="-122"/>
                <a:ea typeface="华文楷体" panose="02010600040101010101" charset="-122"/>
                <a:cs typeface="华文楷体" panose="02010600040101010101" charset="-122"/>
                <a:sym typeface="+mn-ea"/>
              </a:rPr>
              <a:t>   </a:t>
            </a:r>
            <a:endParaRPr lang="en-US" altLang="zh-CN" sz="2000" b="1" dirty="0">
              <a:solidFill>
                <a:schemeClr val="tx1"/>
              </a:solidFill>
              <a:latin typeface="华文楷体" panose="02010600040101010101" charset="-122"/>
              <a:ea typeface="华文楷体" panose="02010600040101010101" charset="-122"/>
              <a:cs typeface="华文楷体" panose="02010600040101010101" charset="-122"/>
              <a:sym typeface="+mn-ea"/>
            </a:endParaRPr>
          </a:p>
          <a:p>
            <a:pPr indent="457200" fontAlgn="auto">
              <a:lnSpc>
                <a:spcPct val="120000"/>
              </a:lnSpc>
              <a:buClrTx/>
            </a:pPr>
            <a:r>
              <a:rPr lang="zh-CN" altLang="en-US" sz="2000" b="1" dirty="0">
                <a:latin typeface="华文楷体" panose="02010600040101010101" charset="-122"/>
                <a:ea typeface="华文楷体" panose="02010600040101010101" charset="-122"/>
                <a:sym typeface="+mn-ea"/>
              </a:rPr>
              <a:t>信息源泛指信息的天然来源。</a:t>
            </a:r>
            <a:endParaRPr lang="zh-CN" altLang="en-US" sz="2000" b="1" dirty="0">
              <a:latin typeface="华文楷体" panose="02010600040101010101" charset="-122"/>
              <a:ea typeface="华文楷体" panose="02010600040101010101" charset="-122"/>
            </a:endParaRPr>
          </a:p>
          <a:p>
            <a:pPr indent="457200" fontAlgn="auto">
              <a:buNone/>
            </a:pPr>
            <a:r>
              <a:rPr lang="zh-CN" altLang="en-US" sz="2000" b="1" dirty="0">
                <a:latin typeface="华文楷体" panose="02010600040101010101" charset="-122"/>
                <a:ea typeface="华文楷体" panose="02010600040101010101" charset="-122"/>
                <a:sym typeface="+mn-ea"/>
              </a:rPr>
              <a:t>信息资源则指信息的天然来源中，经过人类的开发与组织，而可被利用的信息的集合。</a:t>
            </a:r>
            <a:endParaRPr lang="zh-CN" altLang="en-US" sz="2000" b="1" dirty="0">
              <a:latin typeface="华文楷体" panose="02010600040101010101" charset="-122"/>
              <a:ea typeface="华文楷体" panose="02010600040101010101" charset="-122"/>
              <a:sym typeface="+mn-ea"/>
            </a:endParaRPr>
          </a:p>
          <a:p>
            <a:pPr indent="457200" fontAlgn="auto">
              <a:buNone/>
            </a:pPr>
            <a:endParaRPr lang="zh-CN" altLang="en-US" sz="2000" b="1" dirty="0">
              <a:solidFill>
                <a:schemeClr val="tx1"/>
              </a:solidFill>
              <a:latin typeface="华文楷体" panose="02010600040101010101" charset="-122"/>
              <a:ea typeface="华文楷体" panose="02010600040101010101" charset="-122"/>
              <a:sym typeface="+mn-ea"/>
            </a:endParaRPr>
          </a:p>
          <a:p>
            <a:pPr indent="457200" fontAlgn="auto">
              <a:buNone/>
            </a:pPr>
            <a:r>
              <a:rPr lang="zh-CN" altLang="en-US" sz="2000" b="1" dirty="0">
                <a:solidFill>
                  <a:schemeClr val="tx1"/>
                </a:solidFill>
                <a:latin typeface="华文楷体" panose="02010600040101010101" charset="-122"/>
                <a:ea typeface="华文楷体" panose="02010600040101010101" charset="-122"/>
                <a:sym typeface="+mn-ea"/>
              </a:rPr>
              <a:t>进一步理解信息资源：</a:t>
            </a:r>
            <a:endParaRPr lang="zh-CN" altLang="en-US" sz="2000" b="1" dirty="0">
              <a:solidFill>
                <a:schemeClr val="tx1"/>
              </a:solidFill>
              <a:latin typeface="华文楷体" panose="02010600040101010101" charset="-122"/>
              <a:ea typeface="华文楷体" panose="02010600040101010101" charset="-122"/>
            </a:endParaRPr>
          </a:p>
          <a:p>
            <a:pPr indent="457200" fontAlgn="auto">
              <a:lnSpc>
                <a:spcPct val="120000"/>
              </a:lnSpc>
              <a:buClrTx/>
            </a:pPr>
            <a:r>
              <a:rPr lang="zh-CN" altLang="en-US" sz="2000" dirty="0">
                <a:solidFill>
                  <a:schemeClr val="tx1"/>
                </a:solidFill>
                <a:latin typeface="华文楷体" panose="02010600040101010101" charset="-122"/>
                <a:ea typeface="华文楷体" panose="02010600040101010101" charset="-122"/>
                <a:sym typeface="+mn-ea"/>
              </a:rPr>
              <a:t>信息资源包括原生信息资源和再生信息资源。我们通常所说的信息资源是指再生信息资源。</a:t>
            </a:r>
            <a:endParaRPr lang="zh-CN" altLang="en-US" sz="2000" dirty="0">
              <a:solidFill>
                <a:schemeClr val="tx1"/>
              </a:solidFill>
              <a:latin typeface="华文楷体" panose="02010600040101010101" charset="-122"/>
              <a:ea typeface="华文楷体" panose="02010600040101010101" charset="-122"/>
            </a:endParaRPr>
          </a:p>
          <a:p>
            <a:pPr indent="457200" fontAlgn="auto">
              <a:spcAft>
                <a:spcPct val="35000"/>
              </a:spcAft>
              <a:buClrTx/>
            </a:pPr>
            <a:r>
              <a:rPr lang="zh-CN" altLang="en-US" sz="2000" dirty="0">
                <a:solidFill>
                  <a:schemeClr val="tx1"/>
                </a:solidFill>
                <a:latin typeface="华文楷体" panose="02010600040101010101" charset="-122"/>
                <a:ea typeface="华文楷体" panose="02010600040101010101" charset="-122"/>
                <a:sym typeface="+mn-ea"/>
              </a:rPr>
              <a:t>信息资源首先是一种信息，是具有资源性质的信息，它是信息的一部分，通过人类的参与而获取，为了需要而被利用。</a:t>
            </a:r>
            <a:endParaRPr lang="zh-CN" altLang="en-US" sz="2000" b="1" dirty="0">
              <a:solidFill>
                <a:schemeClr val="tx1"/>
              </a:solidFill>
              <a:latin typeface="华文楷体" panose="02010600040101010101" charset="-122"/>
              <a:ea typeface="华文楷体" panose="02010600040101010101" charset="-122"/>
            </a:endParaRPr>
          </a:p>
          <a:p>
            <a:pPr indent="457200" fontAlgn="auto">
              <a:lnSpc>
                <a:spcPct val="120000"/>
              </a:lnSpc>
              <a:buClrTx/>
            </a:pPr>
            <a:endParaRPr lang="zh-CN" altLang="en-US" sz="2000" b="1" dirty="0">
              <a:solidFill>
                <a:schemeClr val="tx1"/>
              </a:solidFill>
              <a:latin typeface="华文楷体" panose="02010600040101010101" charset="-122"/>
              <a:ea typeface="华文楷体" panose="02010600040101010101" charset="-122"/>
              <a:cs typeface="华文楷体" panose="02010600040101010101"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Bottom)">
                                      <p:cBhvr>
                                        <p:cTn id="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 descr="D:\1稻壳模板\ppt\2016.4\小清新水彩花卉毕业答辩模板\未标题-5.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36971" y="-98774"/>
            <a:ext cx="911574" cy="971998"/>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39"/>
          <p:cNvSpPr>
            <a:spLocks noChangeArrowheads="1"/>
          </p:cNvSpPr>
          <p:nvPr/>
        </p:nvSpPr>
        <p:spPr bwMode="auto">
          <a:xfrm>
            <a:off x="971550" y="628015"/>
            <a:ext cx="3892550" cy="307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anose="020B0604020202020204" pitchFamily="34" charset="0"/>
              <a:buNone/>
            </a:pPr>
            <a:r>
              <a:rPr lang="zh-CN" altLang="en-US" sz="2000" dirty="0" smtClean="0">
                <a:solidFill>
                  <a:schemeClr val="bg1">
                    <a:lumMod val="50000"/>
                  </a:schemeClr>
                </a:solidFill>
                <a:latin typeface="微软雅黑 Light" panose="020B0502040204020203" pitchFamily="34" charset="-122"/>
                <a:ea typeface="微软雅黑 Light" panose="020B0502040204020203" pitchFamily="34" charset="-122"/>
                <a:sym typeface="+mn-ea"/>
              </a:rPr>
              <a:t>二、信息</a:t>
            </a:r>
            <a:r>
              <a:rPr lang="zh-CN" altLang="en-US" sz="2000" dirty="0" smtClean="0">
                <a:solidFill>
                  <a:schemeClr val="bg1">
                    <a:lumMod val="50000"/>
                  </a:schemeClr>
                </a:solidFill>
                <a:latin typeface="微软雅黑 Light" panose="020B0502040204020203" pitchFamily="34" charset="-122"/>
                <a:ea typeface="微软雅黑 Light" panose="020B0502040204020203" pitchFamily="34" charset="-122"/>
                <a:sym typeface="+mn-ea"/>
              </a:rPr>
              <a:t>资源</a:t>
            </a:r>
            <a:endParaRPr lang="zh-CN" altLang="en-US" sz="2000" dirty="0" smtClean="0">
              <a:solidFill>
                <a:schemeClr val="bg1">
                  <a:lumMod val="50000"/>
                </a:schemeClr>
              </a:solidFill>
              <a:latin typeface="微软雅黑 Light" panose="020B0502040204020203" pitchFamily="34" charset="-122"/>
              <a:ea typeface="微软雅黑 Light" panose="020B0502040204020203" pitchFamily="34" charset="-122"/>
              <a:sym typeface="+mn-ea"/>
            </a:endParaRPr>
          </a:p>
        </p:txBody>
      </p:sp>
      <p:sp>
        <p:nvSpPr>
          <p:cNvPr id="28" name="Rectangle 21"/>
          <p:cNvSpPr>
            <a:spLocks noChangeArrowheads="1"/>
          </p:cNvSpPr>
          <p:nvPr/>
        </p:nvSpPr>
        <p:spPr bwMode="auto">
          <a:xfrm>
            <a:off x="827405" y="988060"/>
            <a:ext cx="7521575" cy="3898900"/>
          </a:xfrm>
          <a:prstGeom prst="rect">
            <a:avLst/>
          </a:prstGeom>
          <a:solidFill>
            <a:schemeClr val="bg1">
              <a:lumMod val="95000"/>
              <a:alpha val="50000"/>
            </a:schemeClr>
          </a:solidFill>
          <a:ln>
            <a:noFill/>
          </a:ln>
        </p:spPr>
        <p:txBody>
          <a:bodyPr/>
          <a:lstStyle/>
          <a:p>
            <a:endParaRPr lang="zh-CN" altLang="en-US">
              <a:solidFill>
                <a:prstClr val="black"/>
              </a:solidFill>
            </a:endParaRPr>
          </a:p>
        </p:txBody>
      </p:sp>
      <p:sp>
        <p:nvSpPr>
          <p:cNvPr id="29" name="Rectangle 11"/>
          <p:cNvSpPr>
            <a:spLocks noChangeArrowheads="1"/>
          </p:cNvSpPr>
          <p:nvPr/>
        </p:nvSpPr>
        <p:spPr bwMode="auto">
          <a:xfrm>
            <a:off x="971550" y="1203960"/>
            <a:ext cx="7120890"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indent="457200" fontAlgn="auto">
              <a:lnSpc>
                <a:spcPct val="130000"/>
              </a:lnSpc>
              <a:spcBef>
                <a:spcPct val="0"/>
              </a:spcBef>
              <a:spcAft>
                <a:spcPct val="0"/>
              </a:spcAft>
              <a:buClrTx/>
              <a:buNone/>
            </a:pPr>
            <a:r>
              <a:rPr lang="en-US" sz="2000" dirty="0" smtClean="0">
                <a:solidFill>
                  <a:schemeClr val="bg1">
                    <a:lumMod val="50000"/>
                  </a:schemeClr>
                </a:solidFill>
                <a:latin typeface="华文楷体" panose="02010600040101010101" charset="-122"/>
                <a:ea typeface="华文楷体" panose="02010600040101010101" charset="-122"/>
                <a:cs typeface="华文楷体" panose="02010600040101010101" charset="-122"/>
                <a:sym typeface="+mn-ea"/>
              </a:rPr>
              <a:t>3</a:t>
            </a:r>
            <a:r>
              <a:rPr lang="zh-CN" altLang="en-US" sz="2000" dirty="0" smtClean="0">
                <a:solidFill>
                  <a:schemeClr val="bg1">
                    <a:lumMod val="50000"/>
                  </a:schemeClr>
                </a:solidFill>
                <a:latin typeface="华文楷体" panose="02010600040101010101" charset="-122"/>
                <a:ea typeface="华文楷体" panose="02010600040101010101" charset="-122"/>
                <a:cs typeface="华文楷体" panose="02010600040101010101" charset="-122"/>
                <a:sym typeface="+mn-ea"/>
              </a:rPr>
              <a:t>、信息资源的分类（一）</a:t>
            </a:r>
            <a:r>
              <a:rPr lang="en-US" altLang="zh-CN" sz="2000" dirty="0" smtClean="0">
                <a:solidFill>
                  <a:schemeClr val="bg1">
                    <a:lumMod val="50000"/>
                  </a:schemeClr>
                </a:solidFill>
                <a:latin typeface="华文楷体" panose="02010600040101010101" charset="-122"/>
                <a:ea typeface="华文楷体" panose="02010600040101010101" charset="-122"/>
                <a:cs typeface="华文楷体" panose="02010600040101010101" charset="-122"/>
                <a:sym typeface="+mn-ea"/>
              </a:rPr>
              <a:t>   </a:t>
            </a:r>
            <a:endParaRPr lang="en-US" altLang="zh-CN" sz="2000" b="1" dirty="0">
              <a:solidFill>
                <a:schemeClr val="tx1"/>
              </a:solidFill>
              <a:latin typeface="华文楷体" panose="02010600040101010101" charset="-122"/>
              <a:ea typeface="华文楷体" panose="02010600040101010101" charset="-122"/>
              <a:cs typeface="华文楷体" panose="02010600040101010101" charset="-122"/>
              <a:sym typeface="+mn-ea"/>
            </a:endParaRPr>
          </a:p>
          <a:p>
            <a:pPr indent="457200" fontAlgn="auto">
              <a:lnSpc>
                <a:spcPct val="130000"/>
              </a:lnSpc>
              <a:spcBef>
                <a:spcPct val="0"/>
              </a:spcBef>
              <a:spcAft>
                <a:spcPct val="0"/>
              </a:spcAft>
              <a:buClrTx/>
              <a:buNone/>
            </a:pPr>
            <a:r>
              <a:rPr lang="zh-CN" altLang="en-US" sz="2000" b="1" dirty="0">
                <a:solidFill>
                  <a:schemeClr val="tx1"/>
                </a:solidFill>
                <a:latin typeface="华文楷体" panose="02010600040101010101" charset="-122"/>
                <a:ea typeface="华文楷体" panose="02010600040101010101" charset="-122"/>
                <a:cs typeface="华文楷体" panose="02010600040101010101" charset="-122"/>
                <a:sym typeface="+mn-ea"/>
              </a:rPr>
              <a:t>按信息资源的存在状态来分</a:t>
            </a:r>
            <a:endParaRPr lang="zh-CN" altLang="en-US" sz="2000" b="1" dirty="0">
              <a:solidFill>
                <a:schemeClr val="tx1"/>
              </a:solidFill>
              <a:latin typeface="华文楷体" panose="02010600040101010101" charset="-122"/>
              <a:ea typeface="华文楷体" panose="02010600040101010101" charset="-122"/>
              <a:cs typeface="华文楷体" panose="02010600040101010101" charset="-122"/>
            </a:endParaRPr>
          </a:p>
          <a:p>
            <a:pPr indent="457200" fontAlgn="auto">
              <a:lnSpc>
                <a:spcPct val="130000"/>
              </a:lnSpc>
              <a:spcBef>
                <a:spcPct val="0"/>
              </a:spcBef>
              <a:spcAft>
                <a:spcPct val="0"/>
              </a:spcAft>
              <a:buClrTx/>
              <a:buNone/>
            </a:pPr>
            <a:r>
              <a:rPr lang="en-US" altLang="zh-CN" sz="2000" b="1" dirty="0">
                <a:solidFill>
                  <a:schemeClr val="tx1"/>
                </a:solidFill>
                <a:latin typeface="华文楷体" panose="02010600040101010101" charset="-122"/>
                <a:ea typeface="华文楷体" panose="02010600040101010101" charset="-122"/>
                <a:cs typeface="华文楷体" panose="02010600040101010101" charset="-122"/>
                <a:sym typeface="+mn-ea"/>
              </a:rPr>
              <a:t>⑴</a:t>
            </a:r>
            <a:r>
              <a:rPr lang="zh-CN" altLang="en-US" sz="2000" b="1" dirty="0">
                <a:solidFill>
                  <a:schemeClr val="tx1"/>
                </a:solidFill>
                <a:latin typeface="华文楷体" panose="02010600040101010101" charset="-122"/>
                <a:ea typeface="华文楷体" panose="02010600040101010101" charset="-122"/>
                <a:cs typeface="华文楷体" panose="02010600040101010101" charset="-122"/>
                <a:sym typeface="+mn-ea"/>
              </a:rPr>
              <a:t>原生信息</a:t>
            </a:r>
            <a:r>
              <a:rPr lang="en-US" altLang="zh-CN" sz="2000">
                <a:solidFill>
                  <a:schemeClr val="tx1"/>
                </a:solidFill>
                <a:latin typeface="华文楷体" panose="02010600040101010101" charset="-122"/>
                <a:ea typeface="华文楷体" panose="02010600040101010101" charset="-122"/>
                <a:cs typeface="华文楷体" panose="02010600040101010101" charset="-122"/>
                <a:sym typeface="+mn-ea"/>
              </a:rPr>
              <a:t>——</a:t>
            </a:r>
            <a:r>
              <a:rPr lang="zh-CN" altLang="en-US" sz="2000" dirty="0">
                <a:solidFill>
                  <a:schemeClr val="tx1"/>
                </a:solidFill>
                <a:latin typeface="华文楷体" panose="02010600040101010101" charset="-122"/>
                <a:ea typeface="华文楷体" panose="02010600040101010101" charset="-122"/>
                <a:cs typeface="华文楷体" panose="02010600040101010101" charset="-122"/>
                <a:sym typeface="+mn-ea"/>
              </a:rPr>
              <a:t>非资源型信息</a:t>
            </a:r>
            <a:endParaRPr lang="zh-CN" altLang="en-US" sz="2000" b="1" dirty="0">
              <a:solidFill>
                <a:schemeClr val="tx1"/>
              </a:solidFill>
              <a:latin typeface="华文楷体" panose="02010600040101010101" charset="-122"/>
              <a:ea typeface="华文楷体" panose="02010600040101010101" charset="-122"/>
              <a:cs typeface="华文楷体" panose="02010600040101010101" charset="-122"/>
            </a:endParaRPr>
          </a:p>
          <a:p>
            <a:pPr indent="457200" fontAlgn="auto">
              <a:lnSpc>
                <a:spcPct val="130000"/>
              </a:lnSpc>
              <a:spcBef>
                <a:spcPct val="0"/>
              </a:spcBef>
              <a:spcAft>
                <a:spcPct val="0"/>
              </a:spcAft>
              <a:buClrTx/>
              <a:buNone/>
            </a:pPr>
            <a:r>
              <a:rPr lang="en-US" altLang="zh-CN" sz="2000" b="1" dirty="0">
                <a:solidFill>
                  <a:schemeClr val="tx1"/>
                </a:solidFill>
                <a:latin typeface="华文楷体" panose="02010600040101010101" charset="-122"/>
                <a:ea typeface="华文楷体" panose="02010600040101010101" charset="-122"/>
                <a:cs typeface="华文楷体" panose="02010600040101010101" charset="-122"/>
                <a:sym typeface="+mn-ea"/>
              </a:rPr>
              <a:t>⑵</a:t>
            </a:r>
            <a:r>
              <a:rPr lang="zh-CN" altLang="en-US" sz="2000" b="1" dirty="0">
                <a:solidFill>
                  <a:schemeClr val="tx1"/>
                </a:solidFill>
                <a:latin typeface="华文楷体" panose="02010600040101010101" charset="-122"/>
                <a:ea typeface="华文楷体" panose="02010600040101010101" charset="-122"/>
                <a:cs typeface="华文楷体" panose="02010600040101010101" charset="-122"/>
                <a:sym typeface="+mn-ea"/>
              </a:rPr>
              <a:t>再生信息</a:t>
            </a:r>
            <a:r>
              <a:rPr lang="en-US" altLang="zh-CN" sz="2000">
                <a:solidFill>
                  <a:schemeClr val="tx1"/>
                </a:solidFill>
                <a:latin typeface="华文楷体" panose="02010600040101010101" charset="-122"/>
                <a:ea typeface="华文楷体" panose="02010600040101010101" charset="-122"/>
                <a:cs typeface="华文楷体" panose="02010600040101010101" charset="-122"/>
                <a:sym typeface="+mn-ea"/>
              </a:rPr>
              <a:t>——</a:t>
            </a:r>
            <a:r>
              <a:rPr lang="zh-CN" altLang="en-US" sz="2000" dirty="0">
                <a:solidFill>
                  <a:schemeClr val="tx1"/>
                </a:solidFill>
                <a:latin typeface="华文楷体" panose="02010600040101010101" charset="-122"/>
                <a:ea typeface="华文楷体" panose="02010600040101010101" charset="-122"/>
                <a:cs typeface="华文楷体" panose="02010600040101010101" charset="-122"/>
                <a:sym typeface="+mn-ea"/>
              </a:rPr>
              <a:t>资源型信息</a:t>
            </a:r>
            <a:r>
              <a:rPr lang="en-US" altLang="zh-CN" sz="2000">
                <a:solidFill>
                  <a:schemeClr val="tx1"/>
                </a:solidFill>
                <a:latin typeface="华文楷体" panose="02010600040101010101" charset="-122"/>
                <a:ea typeface="华文楷体" panose="02010600040101010101" charset="-122"/>
                <a:cs typeface="华文楷体" panose="02010600040101010101" charset="-122"/>
                <a:sym typeface="+mn-ea"/>
              </a:rPr>
              <a:t>——</a:t>
            </a:r>
            <a:r>
              <a:rPr lang="zh-CN" altLang="en-US" sz="2000" dirty="0">
                <a:solidFill>
                  <a:schemeClr val="tx1"/>
                </a:solidFill>
                <a:latin typeface="华文楷体" panose="02010600040101010101" charset="-122"/>
                <a:ea typeface="华文楷体" panose="02010600040101010101" charset="-122"/>
                <a:cs typeface="华文楷体" panose="02010600040101010101" charset="-122"/>
                <a:sym typeface="+mn-ea"/>
              </a:rPr>
              <a:t>即信息资源</a:t>
            </a:r>
            <a:endParaRPr lang="zh-CN" altLang="en-US" sz="2000" b="1" dirty="0">
              <a:solidFill>
                <a:schemeClr val="tx1"/>
              </a:solidFill>
              <a:latin typeface="华文楷体" panose="02010600040101010101" charset="-122"/>
              <a:ea typeface="华文楷体" panose="02010600040101010101" charset="-122"/>
              <a:cs typeface="华文楷体" panose="02010600040101010101" charset="-122"/>
            </a:endParaRPr>
          </a:p>
          <a:p>
            <a:pPr indent="457200" fontAlgn="auto">
              <a:lnSpc>
                <a:spcPct val="130000"/>
              </a:lnSpc>
              <a:spcBef>
                <a:spcPct val="0"/>
              </a:spcBef>
              <a:spcAft>
                <a:spcPct val="0"/>
              </a:spcAft>
              <a:buClrTx/>
              <a:buNone/>
            </a:pPr>
            <a:r>
              <a:rPr lang="zh-CN" altLang="en-US" sz="2000" b="1" dirty="0">
                <a:latin typeface="华文楷体" panose="02010600040101010101" charset="-122"/>
                <a:ea typeface="华文楷体" panose="02010600040101010101" charset="-122"/>
                <a:cs typeface="华文楷体" panose="02010600040101010101" charset="-122"/>
                <a:sym typeface="+mn-ea"/>
              </a:rPr>
              <a:t>再生信息</a:t>
            </a:r>
            <a:r>
              <a:rPr lang="zh-CN" altLang="en-US" sz="2000" dirty="0">
                <a:solidFill>
                  <a:schemeClr val="tx1"/>
                </a:solidFill>
                <a:latin typeface="华文楷体" panose="02010600040101010101" charset="-122"/>
                <a:ea typeface="华文楷体" panose="02010600040101010101" charset="-122"/>
                <a:cs typeface="华文楷体" panose="02010600040101010101" charset="-122"/>
                <a:sym typeface="+mn-ea"/>
              </a:rPr>
              <a:t>指信息的天然来源中，经过人类的开发与组织，而可被利用的信息的集合属性。具有智能性、有限性、可利用性、分布不均衡性、整体性的</a:t>
            </a:r>
            <a:r>
              <a:rPr lang="zh-CN" altLang="en-US" sz="2000" dirty="0">
                <a:solidFill>
                  <a:schemeClr val="tx1"/>
                </a:solidFill>
                <a:latin typeface="华文楷体" panose="02010600040101010101" charset="-122"/>
                <a:ea typeface="华文楷体" panose="02010600040101010101" charset="-122"/>
                <a:cs typeface="华文楷体" panose="02010600040101010101" charset="-122"/>
                <a:sym typeface="+mn-ea"/>
              </a:rPr>
              <a:t>特征。</a:t>
            </a:r>
            <a:endParaRPr lang="zh-CN" altLang="en-US" sz="2000" dirty="0">
              <a:solidFill>
                <a:schemeClr val="tx1"/>
              </a:solidFill>
              <a:latin typeface="华文楷体" panose="02010600040101010101" charset="-122"/>
              <a:ea typeface="华文楷体" panose="02010600040101010101" charset="-122"/>
              <a:cs typeface="华文楷体" panose="02010600040101010101"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Bottom)">
                                      <p:cBhvr>
                                        <p:cTn id="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 descr="D:\1稻壳模板\ppt\2016.4\小清新水彩花卉毕业答辩模板\未标题-5.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36971" y="-98774"/>
            <a:ext cx="911574" cy="971998"/>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39"/>
          <p:cNvSpPr>
            <a:spLocks noChangeArrowheads="1"/>
          </p:cNvSpPr>
          <p:nvPr/>
        </p:nvSpPr>
        <p:spPr bwMode="auto">
          <a:xfrm>
            <a:off x="971550" y="628015"/>
            <a:ext cx="3892550" cy="307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anose="020B0604020202020204" pitchFamily="34" charset="0"/>
              <a:buNone/>
            </a:pPr>
            <a:r>
              <a:rPr lang="zh-CN" altLang="en-US" sz="2000" dirty="0" smtClean="0">
                <a:solidFill>
                  <a:schemeClr val="bg1">
                    <a:lumMod val="50000"/>
                  </a:schemeClr>
                </a:solidFill>
                <a:latin typeface="微软雅黑 Light" panose="020B0502040204020203" pitchFamily="34" charset="-122"/>
                <a:ea typeface="微软雅黑 Light" panose="020B0502040204020203" pitchFamily="34" charset="-122"/>
                <a:sym typeface="+mn-ea"/>
              </a:rPr>
              <a:t>二、信息</a:t>
            </a:r>
            <a:r>
              <a:rPr lang="zh-CN" altLang="en-US" sz="2000" dirty="0" smtClean="0">
                <a:solidFill>
                  <a:schemeClr val="bg1">
                    <a:lumMod val="50000"/>
                  </a:schemeClr>
                </a:solidFill>
                <a:latin typeface="微软雅黑 Light" panose="020B0502040204020203" pitchFamily="34" charset="-122"/>
                <a:ea typeface="微软雅黑 Light" panose="020B0502040204020203" pitchFamily="34" charset="-122"/>
                <a:sym typeface="+mn-ea"/>
              </a:rPr>
              <a:t>资源</a:t>
            </a:r>
            <a:endParaRPr lang="zh-CN" altLang="en-US" sz="2000" dirty="0" smtClean="0">
              <a:solidFill>
                <a:schemeClr val="bg1">
                  <a:lumMod val="50000"/>
                </a:schemeClr>
              </a:solidFill>
              <a:latin typeface="微软雅黑 Light" panose="020B0502040204020203" pitchFamily="34" charset="-122"/>
              <a:ea typeface="微软雅黑 Light" panose="020B0502040204020203" pitchFamily="34" charset="-122"/>
              <a:sym typeface="+mn-ea"/>
            </a:endParaRPr>
          </a:p>
        </p:txBody>
      </p:sp>
      <p:sp>
        <p:nvSpPr>
          <p:cNvPr id="28" name="Rectangle 21"/>
          <p:cNvSpPr>
            <a:spLocks noChangeArrowheads="1"/>
          </p:cNvSpPr>
          <p:nvPr/>
        </p:nvSpPr>
        <p:spPr bwMode="auto">
          <a:xfrm>
            <a:off x="893445" y="988060"/>
            <a:ext cx="7455535" cy="2973705"/>
          </a:xfrm>
          <a:prstGeom prst="rect">
            <a:avLst/>
          </a:prstGeom>
          <a:solidFill>
            <a:schemeClr val="bg1">
              <a:lumMod val="95000"/>
              <a:alpha val="50000"/>
            </a:schemeClr>
          </a:solidFill>
          <a:ln>
            <a:noFill/>
          </a:ln>
        </p:spPr>
        <p:txBody>
          <a:bodyPr/>
          <a:lstStyle/>
          <a:p>
            <a:endParaRPr lang="zh-CN" altLang="en-US">
              <a:solidFill>
                <a:prstClr val="black"/>
              </a:solidFill>
            </a:endParaRPr>
          </a:p>
        </p:txBody>
      </p:sp>
      <p:sp>
        <p:nvSpPr>
          <p:cNvPr id="29" name="Rectangle 11"/>
          <p:cNvSpPr>
            <a:spLocks noChangeArrowheads="1"/>
          </p:cNvSpPr>
          <p:nvPr/>
        </p:nvSpPr>
        <p:spPr bwMode="auto">
          <a:xfrm>
            <a:off x="971550" y="1203960"/>
            <a:ext cx="7120890" cy="2477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indent="457200" fontAlgn="auto">
              <a:lnSpc>
                <a:spcPct val="115000"/>
              </a:lnSpc>
              <a:buClrTx/>
            </a:pPr>
            <a:r>
              <a:rPr lang="zh-CN" altLang="en-US" sz="2000" b="1" dirty="0">
                <a:solidFill>
                  <a:schemeClr val="tx1"/>
                </a:solidFill>
                <a:latin typeface="华文楷体" panose="02010600040101010101" charset="-122"/>
                <a:ea typeface="华文楷体" panose="02010600040101010101" charset="-122"/>
                <a:cs typeface="华文楷体" panose="02010600040101010101" charset="-122"/>
                <a:sym typeface="+mn-ea"/>
              </a:rPr>
              <a:t>再生信息包括：</a:t>
            </a:r>
            <a:endParaRPr lang="zh-CN" altLang="en-US" sz="2000" b="1" dirty="0">
              <a:solidFill>
                <a:schemeClr val="tx1"/>
              </a:solidFill>
              <a:latin typeface="华文楷体" panose="02010600040101010101" charset="-122"/>
              <a:ea typeface="华文楷体" panose="02010600040101010101" charset="-122"/>
              <a:cs typeface="华文楷体" panose="02010600040101010101" charset="-122"/>
            </a:endParaRPr>
          </a:p>
          <a:p>
            <a:pPr indent="457200" fontAlgn="auto">
              <a:lnSpc>
                <a:spcPct val="115000"/>
              </a:lnSpc>
              <a:buClrTx/>
            </a:pPr>
            <a:r>
              <a:rPr lang="zh-CN" altLang="en-US" sz="2000" b="1" dirty="0">
                <a:solidFill>
                  <a:schemeClr val="tx1"/>
                </a:solidFill>
                <a:latin typeface="华文楷体" panose="02010600040101010101" charset="-122"/>
                <a:ea typeface="华文楷体" panose="02010600040101010101" charset="-122"/>
                <a:cs typeface="华文楷体" panose="02010600040101010101" charset="-122"/>
                <a:sym typeface="+mn-ea"/>
              </a:rPr>
              <a:t>第一，有限再生信息资源</a:t>
            </a:r>
            <a:r>
              <a:rPr lang="en-US" altLang="zh-CN" sz="2000">
                <a:solidFill>
                  <a:schemeClr val="tx1"/>
                </a:solidFill>
                <a:latin typeface="华文楷体" panose="02010600040101010101" charset="-122"/>
                <a:ea typeface="华文楷体" panose="02010600040101010101" charset="-122"/>
                <a:cs typeface="华文楷体" panose="02010600040101010101" charset="-122"/>
                <a:sym typeface="+mn-ea"/>
              </a:rPr>
              <a:t>——</a:t>
            </a:r>
            <a:r>
              <a:rPr lang="zh-CN" altLang="en-US" sz="2000" dirty="0">
                <a:solidFill>
                  <a:schemeClr val="tx1"/>
                </a:solidFill>
                <a:latin typeface="华文楷体" panose="02010600040101010101" charset="-122"/>
                <a:ea typeface="华文楷体" panose="02010600040101010101" charset="-122"/>
                <a:cs typeface="华文楷体" panose="02010600040101010101" charset="-122"/>
                <a:sym typeface="+mn-ea"/>
              </a:rPr>
              <a:t>潜在的信息资源</a:t>
            </a:r>
            <a:r>
              <a:rPr lang="en-US" altLang="zh-CN" sz="2000">
                <a:solidFill>
                  <a:schemeClr val="tx1"/>
                </a:solidFill>
                <a:latin typeface="华文楷体" panose="02010600040101010101" charset="-122"/>
                <a:ea typeface="华文楷体" panose="02010600040101010101" charset="-122"/>
                <a:cs typeface="华文楷体" panose="02010600040101010101" charset="-122"/>
                <a:sym typeface="+mn-ea"/>
              </a:rPr>
              <a:t>——</a:t>
            </a:r>
            <a:r>
              <a:rPr lang="zh-CN" altLang="en-US" sz="2000" dirty="0">
                <a:solidFill>
                  <a:schemeClr val="tx1"/>
                </a:solidFill>
                <a:latin typeface="华文楷体" panose="02010600040101010101" charset="-122"/>
                <a:ea typeface="华文楷体" panose="02010600040101010101" charset="-122"/>
                <a:cs typeface="华文楷体" panose="02010600040101010101" charset="-122"/>
                <a:sym typeface="+mn-ea"/>
              </a:rPr>
              <a:t>存在于人脑中，易消失，一般可以通过非正式交流渠道实现传递和沟通。</a:t>
            </a:r>
            <a:endParaRPr lang="zh-CN" altLang="en-US" sz="2000" b="1" dirty="0">
              <a:solidFill>
                <a:schemeClr val="tx1"/>
              </a:solidFill>
              <a:latin typeface="华文楷体" panose="02010600040101010101" charset="-122"/>
              <a:ea typeface="华文楷体" panose="02010600040101010101" charset="-122"/>
              <a:cs typeface="华文楷体" panose="02010600040101010101" charset="-122"/>
            </a:endParaRPr>
          </a:p>
          <a:p>
            <a:pPr indent="457200" fontAlgn="auto">
              <a:lnSpc>
                <a:spcPct val="115000"/>
              </a:lnSpc>
              <a:buClrTx/>
            </a:pPr>
            <a:r>
              <a:rPr lang="zh-CN" altLang="en-US" sz="2000" b="1" dirty="0">
                <a:solidFill>
                  <a:schemeClr val="tx1"/>
                </a:solidFill>
                <a:latin typeface="华文楷体" panose="02010600040101010101" charset="-122"/>
                <a:ea typeface="华文楷体" panose="02010600040101010101" charset="-122"/>
                <a:cs typeface="华文楷体" panose="02010600040101010101" charset="-122"/>
                <a:sym typeface="+mn-ea"/>
              </a:rPr>
              <a:t>第二，无限再生信息资源</a:t>
            </a:r>
            <a:r>
              <a:rPr lang="en-US" altLang="zh-CN" sz="2000">
                <a:solidFill>
                  <a:schemeClr val="tx1"/>
                </a:solidFill>
                <a:latin typeface="华文楷体" panose="02010600040101010101" charset="-122"/>
                <a:ea typeface="华文楷体" panose="02010600040101010101" charset="-122"/>
                <a:cs typeface="华文楷体" panose="02010600040101010101" charset="-122"/>
                <a:sym typeface="+mn-ea"/>
              </a:rPr>
              <a:t>——</a:t>
            </a:r>
            <a:r>
              <a:rPr lang="zh-CN" altLang="en-US" sz="2000" dirty="0">
                <a:solidFill>
                  <a:schemeClr val="tx1"/>
                </a:solidFill>
                <a:latin typeface="华文楷体" panose="02010600040101010101" charset="-122"/>
                <a:ea typeface="华文楷体" panose="02010600040101010101" charset="-122"/>
                <a:cs typeface="华文楷体" panose="02010600040101010101" charset="-122"/>
                <a:sym typeface="+mn-ea"/>
              </a:rPr>
              <a:t>现实的信息资源</a:t>
            </a:r>
            <a:r>
              <a:rPr lang="en-US" altLang="zh-CN" sz="2000">
                <a:solidFill>
                  <a:schemeClr val="tx1"/>
                </a:solidFill>
                <a:latin typeface="华文楷体" panose="02010600040101010101" charset="-122"/>
                <a:ea typeface="华文楷体" panose="02010600040101010101" charset="-122"/>
                <a:cs typeface="华文楷体" panose="02010600040101010101" charset="-122"/>
                <a:sym typeface="+mn-ea"/>
              </a:rPr>
              <a:t>——</a:t>
            </a:r>
            <a:r>
              <a:rPr lang="zh-CN" altLang="en-US" sz="2000" dirty="0">
                <a:solidFill>
                  <a:schemeClr val="tx1"/>
                </a:solidFill>
                <a:latin typeface="华文楷体" panose="02010600040101010101" charset="-122"/>
                <a:ea typeface="华文楷体" panose="02010600040101010101" charset="-122"/>
                <a:cs typeface="华文楷体" panose="02010600040101010101" charset="-122"/>
                <a:sym typeface="+mn-ea"/>
              </a:rPr>
              <a:t>依附于人脑之外的一切人造载体，易于存储和时空传递，它是可以通过正式交流方式，以及部分非正式交流渠道而被开发和利用的信息资源。</a:t>
            </a:r>
            <a:endParaRPr lang="zh-CN" altLang="en-US" sz="2000" dirty="0">
              <a:solidFill>
                <a:schemeClr val="tx1"/>
              </a:solidFill>
              <a:latin typeface="华文楷体" panose="02010600040101010101" charset="-122"/>
              <a:ea typeface="华文楷体" panose="02010600040101010101" charset="-122"/>
              <a:cs typeface="华文楷体" panose="02010600040101010101"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Bottom)">
                                      <p:cBhvr>
                                        <p:cTn id="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 descr="D:\1稻壳模板\ppt\2016.4\小清新水彩花卉毕业答辩模板\未标题-5.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36971" y="-98774"/>
            <a:ext cx="911574" cy="971998"/>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39"/>
          <p:cNvSpPr>
            <a:spLocks noChangeArrowheads="1"/>
          </p:cNvSpPr>
          <p:nvPr/>
        </p:nvSpPr>
        <p:spPr bwMode="auto">
          <a:xfrm>
            <a:off x="971550" y="628015"/>
            <a:ext cx="3892550" cy="307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anose="020B0604020202020204" pitchFamily="34" charset="0"/>
              <a:buNone/>
            </a:pPr>
            <a:r>
              <a:rPr lang="zh-CN" altLang="en-US" sz="2000" dirty="0" smtClean="0">
                <a:solidFill>
                  <a:schemeClr val="bg1">
                    <a:lumMod val="50000"/>
                  </a:schemeClr>
                </a:solidFill>
                <a:latin typeface="微软雅黑 Light" panose="020B0502040204020203" pitchFamily="34" charset="-122"/>
                <a:ea typeface="微软雅黑 Light" panose="020B0502040204020203" pitchFamily="34" charset="-122"/>
                <a:sym typeface="+mn-ea"/>
              </a:rPr>
              <a:t>二、信息</a:t>
            </a:r>
            <a:r>
              <a:rPr lang="zh-CN" altLang="en-US" sz="2000" dirty="0" smtClean="0">
                <a:solidFill>
                  <a:schemeClr val="bg1">
                    <a:lumMod val="50000"/>
                  </a:schemeClr>
                </a:solidFill>
                <a:latin typeface="微软雅黑 Light" panose="020B0502040204020203" pitchFamily="34" charset="-122"/>
                <a:ea typeface="微软雅黑 Light" panose="020B0502040204020203" pitchFamily="34" charset="-122"/>
                <a:sym typeface="+mn-ea"/>
              </a:rPr>
              <a:t>资源</a:t>
            </a:r>
            <a:endParaRPr lang="zh-CN" altLang="en-US" sz="2000" dirty="0" smtClean="0">
              <a:solidFill>
                <a:schemeClr val="bg1">
                  <a:lumMod val="50000"/>
                </a:schemeClr>
              </a:solidFill>
              <a:latin typeface="微软雅黑 Light" panose="020B0502040204020203" pitchFamily="34" charset="-122"/>
              <a:ea typeface="微软雅黑 Light" panose="020B0502040204020203" pitchFamily="34" charset="-122"/>
              <a:sym typeface="+mn-ea"/>
            </a:endParaRPr>
          </a:p>
        </p:txBody>
      </p:sp>
      <p:sp>
        <p:nvSpPr>
          <p:cNvPr id="28" name="Rectangle 21"/>
          <p:cNvSpPr>
            <a:spLocks noChangeArrowheads="1"/>
          </p:cNvSpPr>
          <p:nvPr/>
        </p:nvSpPr>
        <p:spPr bwMode="auto">
          <a:xfrm>
            <a:off x="827405" y="988060"/>
            <a:ext cx="7521575" cy="3898900"/>
          </a:xfrm>
          <a:prstGeom prst="rect">
            <a:avLst/>
          </a:prstGeom>
          <a:solidFill>
            <a:schemeClr val="bg1">
              <a:lumMod val="95000"/>
              <a:alpha val="50000"/>
            </a:schemeClr>
          </a:solidFill>
          <a:ln>
            <a:noFill/>
          </a:ln>
        </p:spPr>
        <p:txBody>
          <a:bodyPr/>
          <a:lstStyle/>
          <a:p>
            <a:endParaRPr lang="zh-CN" altLang="en-US">
              <a:solidFill>
                <a:prstClr val="black"/>
              </a:solidFill>
            </a:endParaRPr>
          </a:p>
        </p:txBody>
      </p:sp>
      <p:sp>
        <p:nvSpPr>
          <p:cNvPr id="29" name="Rectangle 11"/>
          <p:cNvSpPr>
            <a:spLocks noChangeArrowheads="1"/>
          </p:cNvSpPr>
          <p:nvPr/>
        </p:nvSpPr>
        <p:spPr bwMode="auto">
          <a:xfrm>
            <a:off x="971550" y="1203960"/>
            <a:ext cx="7120890" cy="340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oAutofit/>
          </a:bodyPr>
          <a:lstStyle/>
          <a:p>
            <a:pPr indent="457200" fontAlgn="auto">
              <a:lnSpc>
                <a:spcPct val="110000"/>
              </a:lnSpc>
              <a:spcBef>
                <a:spcPts val="0"/>
              </a:spcBef>
              <a:spcAft>
                <a:spcPts val="0"/>
              </a:spcAft>
              <a:buClrTx/>
              <a:buNone/>
            </a:pPr>
            <a:r>
              <a:rPr lang="en-US" sz="2000" dirty="0" smtClean="0">
                <a:solidFill>
                  <a:schemeClr val="bg1">
                    <a:lumMod val="50000"/>
                  </a:schemeClr>
                </a:solidFill>
                <a:latin typeface="华文楷体" panose="02010600040101010101" charset="-122"/>
                <a:ea typeface="华文楷体" panose="02010600040101010101" charset="-122"/>
                <a:cs typeface="华文楷体" panose="02010600040101010101" charset="-122"/>
                <a:sym typeface="+mn-ea"/>
              </a:rPr>
              <a:t>4</a:t>
            </a:r>
            <a:r>
              <a:rPr lang="zh-CN" altLang="en-US" sz="2000" dirty="0" smtClean="0">
                <a:solidFill>
                  <a:schemeClr val="bg1">
                    <a:lumMod val="50000"/>
                  </a:schemeClr>
                </a:solidFill>
                <a:latin typeface="华文楷体" panose="02010600040101010101" charset="-122"/>
                <a:ea typeface="华文楷体" panose="02010600040101010101" charset="-122"/>
                <a:cs typeface="华文楷体" panose="02010600040101010101" charset="-122"/>
                <a:sym typeface="+mn-ea"/>
              </a:rPr>
              <a:t>、信息资源的分类（</a:t>
            </a:r>
            <a:r>
              <a:rPr lang="zh-CN" altLang="en-US" sz="2000" dirty="0" smtClean="0">
                <a:solidFill>
                  <a:schemeClr val="bg1">
                    <a:lumMod val="50000"/>
                  </a:schemeClr>
                </a:solidFill>
                <a:latin typeface="华文楷体" panose="02010600040101010101" charset="-122"/>
                <a:ea typeface="华文楷体" panose="02010600040101010101" charset="-122"/>
                <a:cs typeface="华文楷体" panose="02010600040101010101" charset="-122"/>
                <a:sym typeface="+mn-ea"/>
              </a:rPr>
              <a:t>二）</a:t>
            </a:r>
            <a:r>
              <a:rPr lang="en-US" altLang="zh-CN" sz="2000" dirty="0" smtClean="0">
                <a:solidFill>
                  <a:schemeClr val="bg1">
                    <a:lumMod val="50000"/>
                  </a:schemeClr>
                </a:solidFill>
                <a:latin typeface="华文楷体" panose="02010600040101010101" charset="-122"/>
                <a:ea typeface="华文楷体" panose="02010600040101010101" charset="-122"/>
                <a:cs typeface="华文楷体" panose="02010600040101010101" charset="-122"/>
                <a:sym typeface="+mn-ea"/>
              </a:rPr>
              <a:t>   </a:t>
            </a:r>
            <a:endParaRPr lang="en-US" altLang="zh-CN" sz="2000" b="1" dirty="0">
              <a:solidFill>
                <a:schemeClr val="tx1"/>
              </a:solidFill>
              <a:latin typeface="华文楷体" panose="02010600040101010101" charset="-122"/>
              <a:ea typeface="华文楷体" panose="02010600040101010101" charset="-122"/>
              <a:cs typeface="华文楷体" panose="02010600040101010101" charset="-122"/>
              <a:sym typeface="+mn-ea"/>
            </a:endParaRPr>
          </a:p>
          <a:p>
            <a:pPr indent="457200" fontAlgn="auto">
              <a:lnSpc>
                <a:spcPct val="110000"/>
              </a:lnSpc>
              <a:spcBef>
                <a:spcPts val="0"/>
              </a:spcBef>
              <a:spcAft>
                <a:spcPts val="0"/>
              </a:spcAft>
              <a:buClrTx/>
              <a:buNone/>
            </a:pPr>
            <a:r>
              <a:rPr lang="zh-CN" altLang="en-US" sz="2000" b="1" dirty="0">
                <a:solidFill>
                  <a:schemeClr val="tx1"/>
                </a:solidFill>
                <a:latin typeface="华文楷体" panose="02010600040101010101" charset="-122"/>
                <a:ea typeface="华文楷体" panose="02010600040101010101" charset="-122"/>
                <a:cs typeface="华文楷体" panose="02010600040101010101" charset="-122"/>
                <a:sym typeface="+mn-ea"/>
              </a:rPr>
              <a:t>按信息资源存在的数量来分：</a:t>
            </a:r>
            <a:endParaRPr lang="zh-CN" altLang="en-US" sz="2000" b="1" dirty="0">
              <a:solidFill>
                <a:schemeClr val="tx1"/>
              </a:solidFill>
              <a:latin typeface="华文楷体" panose="02010600040101010101" charset="-122"/>
              <a:ea typeface="华文楷体" panose="02010600040101010101" charset="-122"/>
              <a:cs typeface="华文楷体" panose="02010600040101010101" charset="-122"/>
            </a:endParaRPr>
          </a:p>
          <a:p>
            <a:pPr indent="457200" fontAlgn="auto">
              <a:lnSpc>
                <a:spcPct val="110000"/>
              </a:lnSpc>
              <a:spcBef>
                <a:spcPts val="0"/>
              </a:spcBef>
              <a:spcAft>
                <a:spcPts val="0"/>
              </a:spcAft>
              <a:buClrTx/>
              <a:buNone/>
            </a:pPr>
            <a:r>
              <a:rPr lang="en-US" altLang="zh-CN" sz="2000" b="1" dirty="0">
                <a:solidFill>
                  <a:schemeClr val="tx1"/>
                </a:solidFill>
                <a:latin typeface="华文楷体" panose="02010600040101010101" charset="-122"/>
                <a:ea typeface="华文楷体" panose="02010600040101010101" charset="-122"/>
                <a:cs typeface="华文楷体" panose="02010600040101010101" charset="-122"/>
                <a:sym typeface="+mn-ea"/>
              </a:rPr>
              <a:t>  ⑴</a:t>
            </a:r>
            <a:r>
              <a:rPr lang="zh-CN" altLang="en-US" sz="2000" b="1" dirty="0">
                <a:solidFill>
                  <a:schemeClr val="tx1"/>
                </a:solidFill>
                <a:latin typeface="华文楷体" panose="02010600040101010101" charset="-122"/>
                <a:ea typeface="华文楷体" panose="02010600040101010101" charset="-122"/>
                <a:cs typeface="华文楷体" panose="02010600040101010101" charset="-122"/>
                <a:sym typeface="+mn-ea"/>
              </a:rPr>
              <a:t>单数信息资源</a:t>
            </a:r>
            <a:endParaRPr lang="zh-CN" altLang="en-US" sz="2000" b="1" dirty="0">
              <a:solidFill>
                <a:schemeClr val="tx1"/>
              </a:solidFill>
              <a:latin typeface="华文楷体" panose="02010600040101010101" charset="-122"/>
              <a:ea typeface="华文楷体" panose="02010600040101010101" charset="-122"/>
              <a:cs typeface="华文楷体" panose="02010600040101010101" charset="-122"/>
            </a:endParaRPr>
          </a:p>
          <a:p>
            <a:pPr indent="457200" fontAlgn="auto">
              <a:lnSpc>
                <a:spcPct val="110000"/>
              </a:lnSpc>
              <a:spcBef>
                <a:spcPts val="0"/>
              </a:spcBef>
              <a:spcAft>
                <a:spcPts val="0"/>
              </a:spcAft>
              <a:buClr>
                <a:schemeClr val="bg2"/>
              </a:buClr>
              <a:buFont typeface="Wingdings" panose="05000000000000000000" pitchFamily="2" charset="2"/>
              <a:buChar char="Ø"/>
            </a:pPr>
            <a:r>
              <a:rPr lang="zh-CN" altLang="en-US" sz="2000" dirty="0">
                <a:solidFill>
                  <a:schemeClr val="tx1"/>
                </a:solidFill>
                <a:latin typeface="华文楷体" panose="02010600040101010101" charset="-122"/>
                <a:ea typeface="华文楷体" panose="02010600040101010101" charset="-122"/>
                <a:cs typeface="华文楷体" panose="02010600040101010101" charset="-122"/>
                <a:sym typeface="+mn-ea"/>
              </a:rPr>
              <a:t>口语、体语信息资源   </a:t>
            </a:r>
            <a:endParaRPr lang="zh-CN" altLang="en-US" sz="2000" dirty="0">
              <a:solidFill>
                <a:schemeClr val="tx1"/>
              </a:solidFill>
              <a:latin typeface="华文楷体" panose="02010600040101010101" charset="-122"/>
              <a:ea typeface="华文楷体" panose="02010600040101010101" charset="-122"/>
              <a:cs typeface="华文楷体" panose="02010600040101010101" charset="-122"/>
            </a:endParaRPr>
          </a:p>
          <a:p>
            <a:pPr indent="457200" fontAlgn="auto">
              <a:lnSpc>
                <a:spcPct val="110000"/>
              </a:lnSpc>
              <a:spcBef>
                <a:spcPts val="0"/>
              </a:spcBef>
              <a:spcAft>
                <a:spcPts val="0"/>
              </a:spcAft>
              <a:buClr>
                <a:schemeClr val="bg2"/>
              </a:buClr>
              <a:buFont typeface="Wingdings" panose="05000000000000000000" pitchFamily="2" charset="2"/>
              <a:buChar char="Ø"/>
            </a:pPr>
            <a:r>
              <a:rPr lang="zh-CN" altLang="en-US" sz="2000" dirty="0">
                <a:solidFill>
                  <a:schemeClr val="tx1"/>
                </a:solidFill>
                <a:latin typeface="华文楷体" panose="02010600040101010101" charset="-122"/>
                <a:ea typeface="华文楷体" panose="02010600040101010101" charset="-122"/>
                <a:cs typeface="华文楷体" panose="02010600040101010101" charset="-122"/>
                <a:sym typeface="+mn-ea"/>
              </a:rPr>
              <a:t>实物信息资源</a:t>
            </a:r>
            <a:endParaRPr lang="zh-CN" altLang="en-US" sz="2000" dirty="0">
              <a:solidFill>
                <a:schemeClr val="tx1"/>
              </a:solidFill>
              <a:latin typeface="华文楷体" panose="02010600040101010101" charset="-122"/>
              <a:ea typeface="华文楷体" panose="02010600040101010101" charset="-122"/>
              <a:cs typeface="华文楷体" panose="02010600040101010101" charset="-122"/>
            </a:endParaRPr>
          </a:p>
          <a:p>
            <a:pPr indent="457200" fontAlgn="auto">
              <a:lnSpc>
                <a:spcPct val="110000"/>
              </a:lnSpc>
              <a:spcBef>
                <a:spcPts val="0"/>
              </a:spcBef>
              <a:spcAft>
                <a:spcPts val="0"/>
              </a:spcAft>
              <a:buClr>
                <a:schemeClr val="bg2"/>
              </a:buClr>
              <a:buFont typeface="Wingdings" panose="05000000000000000000" pitchFamily="2" charset="2"/>
              <a:buChar char="Ø"/>
            </a:pPr>
            <a:r>
              <a:rPr lang="zh-CN" altLang="en-US" sz="2000" dirty="0">
                <a:solidFill>
                  <a:schemeClr val="tx1"/>
                </a:solidFill>
                <a:latin typeface="华文楷体" panose="02010600040101010101" charset="-122"/>
                <a:ea typeface="华文楷体" panose="02010600040101010101" charset="-122"/>
                <a:cs typeface="华文楷体" panose="02010600040101010101" charset="-122"/>
                <a:sym typeface="+mn-ea"/>
              </a:rPr>
              <a:t>文献信息资源</a:t>
            </a:r>
            <a:endParaRPr lang="zh-CN" altLang="en-US" sz="2000" dirty="0">
              <a:solidFill>
                <a:schemeClr val="tx1"/>
              </a:solidFill>
              <a:latin typeface="华文楷体" panose="02010600040101010101" charset="-122"/>
              <a:ea typeface="华文楷体" panose="02010600040101010101" charset="-122"/>
              <a:cs typeface="华文楷体" panose="02010600040101010101" charset="-122"/>
              <a:sym typeface="+mn-ea"/>
            </a:endParaRPr>
          </a:p>
          <a:p>
            <a:pPr indent="457200" fontAlgn="auto">
              <a:lnSpc>
                <a:spcPct val="110000"/>
              </a:lnSpc>
              <a:spcBef>
                <a:spcPts val="0"/>
              </a:spcBef>
              <a:spcAft>
                <a:spcPts val="0"/>
              </a:spcAft>
              <a:buClr>
                <a:schemeClr val="bg2"/>
              </a:buClr>
              <a:buFont typeface="Wingdings" panose="05000000000000000000" pitchFamily="2" charset="2"/>
              <a:buChar char="Ø"/>
            </a:pPr>
            <a:endParaRPr lang="zh-CN" altLang="en-US" sz="2000" b="1" dirty="0">
              <a:solidFill>
                <a:schemeClr val="tx1"/>
              </a:solidFill>
              <a:latin typeface="华文楷体" panose="02010600040101010101" charset="-122"/>
              <a:ea typeface="华文楷体" panose="02010600040101010101" charset="-122"/>
              <a:cs typeface="华文楷体" panose="02010600040101010101" charset="-122"/>
              <a:sym typeface="+mn-ea"/>
            </a:endParaRPr>
          </a:p>
          <a:p>
            <a:pPr indent="457200" fontAlgn="auto">
              <a:lnSpc>
                <a:spcPct val="110000"/>
              </a:lnSpc>
              <a:spcBef>
                <a:spcPts val="0"/>
              </a:spcBef>
              <a:spcAft>
                <a:spcPts val="0"/>
              </a:spcAft>
              <a:buClr>
                <a:schemeClr val="bg2"/>
              </a:buClr>
              <a:buFont typeface="Wingdings" panose="05000000000000000000" pitchFamily="2" charset="2"/>
              <a:buNone/>
            </a:pPr>
            <a:r>
              <a:rPr lang="en-US" altLang="zh-CN" sz="2000" b="1" dirty="0">
                <a:solidFill>
                  <a:schemeClr val="tx1"/>
                </a:solidFill>
                <a:latin typeface="华文楷体" panose="02010600040101010101" charset="-122"/>
                <a:ea typeface="华文楷体" panose="02010600040101010101" charset="-122"/>
                <a:cs typeface="华文楷体" panose="02010600040101010101" charset="-122"/>
                <a:sym typeface="+mn-ea"/>
              </a:rPr>
              <a:t>⑵</a:t>
            </a:r>
            <a:r>
              <a:rPr lang="zh-CN" altLang="en-US" sz="2000" b="1" dirty="0">
                <a:solidFill>
                  <a:schemeClr val="tx1"/>
                </a:solidFill>
                <a:latin typeface="华文楷体" panose="02010600040101010101" charset="-122"/>
                <a:ea typeface="华文楷体" panose="02010600040101010101" charset="-122"/>
                <a:cs typeface="华文楷体" panose="02010600040101010101" charset="-122"/>
                <a:sym typeface="+mn-ea"/>
              </a:rPr>
              <a:t>复数信息资源</a:t>
            </a:r>
            <a:endParaRPr lang="zh-CN" altLang="en-US" sz="2000" b="1" dirty="0">
              <a:solidFill>
                <a:schemeClr val="tx1"/>
              </a:solidFill>
              <a:latin typeface="华文楷体" panose="02010600040101010101" charset="-122"/>
              <a:ea typeface="华文楷体" panose="02010600040101010101" charset="-122"/>
              <a:cs typeface="华文楷体" panose="02010600040101010101" charset="-122"/>
            </a:endParaRPr>
          </a:p>
          <a:p>
            <a:pPr indent="457200" fontAlgn="auto">
              <a:lnSpc>
                <a:spcPct val="110000"/>
              </a:lnSpc>
              <a:spcBef>
                <a:spcPts val="0"/>
              </a:spcBef>
              <a:spcAft>
                <a:spcPts val="0"/>
              </a:spcAft>
              <a:buClr>
                <a:schemeClr val="bg2"/>
              </a:buClr>
              <a:buFont typeface="Wingdings" panose="05000000000000000000" pitchFamily="2" charset="2"/>
              <a:buChar char="Ø"/>
            </a:pPr>
            <a:r>
              <a:rPr lang="zh-CN" altLang="en-US" sz="2000" dirty="0">
                <a:solidFill>
                  <a:schemeClr val="tx1"/>
                </a:solidFill>
                <a:latin typeface="华文楷体" panose="02010600040101010101" charset="-122"/>
                <a:ea typeface="华文楷体" panose="02010600040101010101" charset="-122"/>
                <a:cs typeface="华文楷体" panose="02010600040101010101" charset="-122"/>
                <a:sym typeface="+mn-ea"/>
              </a:rPr>
              <a:t>集约型信息资源</a:t>
            </a:r>
            <a:endParaRPr lang="zh-CN" altLang="en-US" sz="2000" dirty="0">
              <a:solidFill>
                <a:schemeClr val="tx1"/>
              </a:solidFill>
              <a:latin typeface="华文楷体" panose="02010600040101010101" charset="-122"/>
              <a:ea typeface="华文楷体" panose="02010600040101010101" charset="-122"/>
              <a:cs typeface="华文楷体" panose="02010600040101010101" charset="-122"/>
            </a:endParaRPr>
          </a:p>
          <a:p>
            <a:pPr indent="457200" fontAlgn="auto">
              <a:lnSpc>
                <a:spcPct val="110000"/>
              </a:lnSpc>
              <a:spcBef>
                <a:spcPts val="0"/>
              </a:spcBef>
              <a:spcAft>
                <a:spcPts val="0"/>
              </a:spcAft>
              <a:buClr>
                <a:schemeClr val="bg2"/>
              </a:buClr>
              <a:buFont typeface="Wingdings" panose="05000000000000000000" pitchFamily="2" charset="2"/>
              <a:buChar char="Ø"/>
            </a:pPr>
            <a:r>
              <a:rPr lang="zh-CN" altLang="en-US" sz="2000" dirty="0">
                <a:solidFill>
                  <a:schemeClr val="tx1"/>
                </a:solidFill>
                <a:latin typeface="华文楷体" panose="02010600040101010101" charset="-122"/>
                <a:ea typeface="华文楷体" panose="02010600040101010101" charset="-122"/>
                <a:cs typeface="华文楷体" panose="02010600040101010101" charset="-122"/>
                <a:sym typeface="+mn-ea"/>
              </a:rPr>
              <a:t>网络型信息资源</a:t>
            </a:r>
            <a:endParaRPr lang="zh-CN" altLang="en-US" sz="2000" dirty="0">
              <a:solidFill>
                <a:schemeClr val="tx1"/>
              </a:solidFill>
              <a:latin typeface="华文楷体" panose="02010600040101010101" charset="-122"/>
              <a:ea typeface="华文楷体" panose="02010600040101010101" charset="-122"/>
              <a:cs typeface="华文楷体" panose="02010600040101010101" charset="-122"/>
            </a:endParaRPr>
          </a:p>
          <a:p>
            <a:pPr>
              <a:buClr>
                <a:schemeClr val="bg2"/>
              </a:buClr>
              <a:buFont typeface="Wingdings" panose="05000000000000000000" pitchFamily="2" charset="2"/>
              <a:buChar char="Ø"/>
            </a:pPr>
            <a:endParaRPr lang="zh-CN" altLang="en-US" sz="2000" dirty="0">
              <a:solidFill>
                <a:schemeClr val="tx1"/>
              </a:solidFill>
              <a:latin typeface="华文楷体" panose="02010600040101010101" charset="-122"/>
              <a:ea typeface="华文楷体" panose="02010600040101010101" charset="-122"/>
              <a:cs typeface="华文楷体" panose="02010600040101010101"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Bottom)">
                                      <p:cBhvr>
                                        <p:cTn id="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 descr="D:\1稻壳模板\ppt\2016.4\小清新水彩花卉毕业答辩模板\未标题-5.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36971" y="-98774"/>
            <a:ext cx="911574" cy="971998"/>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39"/>
          <p:cNvSpPr>
            <a:spLocks noChangeArrowheads="1"/>
          </p:cNvSpPr>
          <p:nvPr/>
        </p:nvSpPr>
        <p:spPr bwMode="auto">
          <a:xfrm>
            <a:off x="971550" y="628015"/>
            <a:ext cx="3892550" cy="307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anose="020B0604020202020204" pitchFamily="34" charset="0"/>
              <a:buNone/>
            </a:pPr>
            <a:r>
              <a:rPr lang="zh-CN" altLang="en-US" sz="2000" dirty="0" smtClean="0">
                <a:solidFill>
                  <a:schemeClr val="bg1">
                    <a:lumMod val="50000"/>
                  </a:schemeClr>
                </a:solidFill>
                <a:latin typeface="微软雅黑 Light" panose="020B0502040204020203" pitchFamily="34" charset="-122"/>
                <a:ea typeface="微软雅黑 Light" panose="020B0502040204020203" pitchFamily="34" charset="-122"/>
                <a:sym typeface="+mn-ea"/>
              </a:rPr>
              <a:t>二、信息</a:t>
            </a:r>
            <a:r>
              <a:rPr lang="zh-CN" altLang="en-US" sz="2000" dirty="0" smtClean="0">
                <a:solidFill>
                  <a:schemeClr val="bg1">
                    <a:lumMod val="50000"/>
                  </a:schemeClr>
                </a:solidFill>
                <a:latin typeface="微软雅黑 Light" panose="020B0502040204020203" pitchFamily="34" charset="-122"/>
                <a:ea typeface="微软雅黑 Light" panose="020B0502040204020203" pitchFamily="34" charset="-122"/>
                <a:sym typeface="+mn-ea"/>
              </a:rPr>
              <a:t>资源</a:t>
            </a:r>
            <a:endParaRPr lang="zh-CN" altLang="en-US" sz="2000" dirty="0" smtClean="0">
              <a:solidFill>
                <a:schemeClr val="bg1">
                  <a:lumMod val="50000"/>
                </a:schemeClr>
              </a:solidFill>
              <a:latin typeface="微软雅黑 Light" panose="020B0502040204020203" pitchFamily="34" charset="-122"/>
              <a:ea typeface="微软雅黑 Light" panose="020B0502040204020203" pitchFamily="34" charset="-122"/>
              <a:sym typeface="+mn-ea"/>
            </a:endParaRPr>
          </a:p>
        </p:txBody>
      </p:sp>
      <p:sp>
        <p:nvSpPr>
          <p:cNvPr id="28" name="Rectangle 21"/>
          <p:cNvSpPr>
            <a:spLocks noChangeArrowheads="1"/>
          </p:cNvSpPr>
          <p:nvPr/>
        </p:nvSpPr>
        <p:spPr bwMode="auto">
          <a:xfrm>
            <a:off x="827405" y="988060"/>
            <a:ext cx="7521575" cy="3898900"/>
          </a:xfrm>
          <a:prstGeom prst="rect">
            <a:avLst/>
          </a:prstGeom>
          <a:solidFill>
            <a:schemeClr val="bg1">
              <a:lumMod val="95000"/>
              <a:alpha val="50000"/>
            </a:schemeClr>
          </a:solidFill>
          <a:ln>
            <a:noFill/>
          </a:ln>
        </p:spPr>
        <p:txBody>
          <a:bodyPr/>
          <a:lstStyle/>
          <a:p>
            <a:endParaRPr lang="zh-CN" altLang="en-US">
              <a:solidFill>
                <a:prstClr val="black"/>
              </a:solidFill>
            </a:endParaRPr>
          </a:p>
        </p:txBody>
      </p:sp>
      <p:sp>
        <p:nvSpPr>
          <p:cNvPr id="29" name="Rectangle 11"/>
          <p:cNvSpPr>
            <a:spLocks noChangeArrowheads="1"/>
          </p:cNvSpPr>
          <p:nvPr/>
        </p:nvSpPr>
        <p:spPr bwMode="auto">
          <a:xfrm>
            <a:off x="971550" y="1131570"/>
            <a:ext cx="6311265" cy="3601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indent="457200" fontAlgn="auto">
              <a:lnSpc>
                <a:spcPct val="130000"/>
              </a:lnSpc>
              <a:spcBef>
                <a:spcPts val="0"/>
              </a:spcBef>
              <a:spcAft>
                <a:spcPts val="0"/>
              </a:spcAft>
              <a:buClrTx/>
              <a:buNone/>
            </a:pPr>
            <a:r>
              <a:rPr lang="en-US" sz="2000" dirty="0" smtClean="0">
                <a:solidFill>
                  <a:schemeClr val="bg1">
                    <a:lumMod val="50000"/>
                  </a:schemeClr>
                </a:solidFill>
                <a:latin typeface="华文楷体" panose="02010600040101010101" charset="-122"/>
                <a:ea typeface="华文楷体" panose="02010600040101010101" charset="-122"/>
                <a:cs typeface="华文楷体" panose="02010600040101010101" charset="-122"/>
                <a:sym typeface="+mn-ea"/>
              </a:rPr>
              <a:t>5</a:t>
            </a:r>
            <a:r>
              <a:rPr lang="zh-CN" altLang="en-US" sz="2000" dirty="0" smtClean="0">
                <a:solidFill>
                  <a:schemeClr val="bg1">
                    <a:lumMod val="50000"/>
                  </a:schemeClr>
                </a:solidFill>
                <a:latin typeface="华文楷体" panose="02010600040101010101" charset="-122"/>
                <a:ea typeface="华文楷体" panose="02010600040101010101" charset="-122"/>
                <a:cs typeface="华文楷体" panose="02010600040101010101" charset="-122"/>
                <a:sym typeface="+mn-ea"/>
              </a:rPr>
              <a:t>、文献信息</a:t>
            </a:r>
            <a:r>
              <a:rPr lang="zh-CN" altLang="en-US" sz="2000" dirty="0" smtClean="0">
                <a:solidFill>
                  <a:schemeClr val="bg1">
                    <a:lumMod val="50000"/>
                  </a:schemeClr>
                </a:solidFill>
                <a:latin typeface="华文楷体" panose="02010600040101010101" charset="-122"/>
                <a:ea typeface="华文楷体" panose="02010600040101010101" charset="-122"/>
                <a:cs typeface="华文楷体" panose="02010600040101010101" charset="-122"/>
                <a:sym typeface="+mn-ea"/>
              </a:rPr>
              <a:t>资</a:t>
            </a:r>
            <a:r>
              <a:rPr lang="zh-CN" altLang="en-US" sz="2000" dirty="0" smtClean="0">
                <a:solidFill>
                  <a:schemeClr val="bg1">
                    <a:lumMod val="50000"/>
                  </a:schemeClr>
                </a:solidFill>
                <a:latin typeface="华文楷体" panose="02010600040101010101" charset="-122"/>
                <a:ea typeface="华文楷体" panose="02010600040101010101" charset="-122"/>
                <a:cs typeface="华文楷体" panose="02010600040101010101" charset="-122"/>
                <a:sym typeface="+mn-ea"/>
              </a:rPr>
              <a:t>源的</a:t>
            </a:r>
            <a:r>
              <a:rPr lang="zh-CN" altLang="en-US" sz="2000" dirty="0" smtClean="0">
                <a:solidFill>
                  <a:schemeClr val="bg1">
                    <a:lumMod val="50000"/>
                  </a:schemeClr>
                </a:solidFill>
                <a:latin typeface="华文楷体" panose="02010600040101010101" charset="-122"/>
                <a:ea typeface="华文楷体" panose="02010600040101010101" charset="-122"/>
                <a:cs typeface="华文楷体" panose="02010600040101010101" charset="-122"/>
                <a:sym typeface="+mn-ea"/>
              </a:rPr>
              <a:t>类型（一）</a:t>
            </a:r>
            <a:r>
              <a:rPr lang="en-US" altLang="zh-CN" sz="2000" dirty="0" smtClean="0">
                <a:solidFill>
                  <a:schemeClr val="bg1">
                    <a:lumMod val="50000"/>
                  </a:schemeClr>
                </a:solidFill>
                <a:latin typeface="华文楷体" panose="02010600040101010101" charset="-122"/>
                <a:ea typeface="华文楷体" panose="02010600040101010101" charset="-122"/>
                <a:cs typeface="华文楷体" panose="02010600040101010101" charset="-122"/>
                <a:sym typeface="+mn-ea"/>
              </a:rPr>
              <a:t>   </a:t>
            </a:r>
            <a:endParaRPr lang="en-US" altLang="zh-CN" sz="2000" b="1" dirty="0">
              <a:solidFill>
                <a:schemeClr val="tx1"/>
              </a:solidFill>
              <a:latin typeface="华文楷体" panose="02010600040101010101" charset="-122"/>
              <a:ea typeface="华文楷体" panose="02010600040101010101" charset="-122"/>
              <a:cs typeface="华文楷体" panose="02010600040101010101" charset="-122"/>
              <a:sym typeface="+mn-ea"/>
            </a:endParaRPr>
          </a:p>
          <a:p>
            <a:pPr indent="457200" fontAlgn="auto">
              <a:lnSpc>
                <a:spcPct val="130000"/>
              </a:lnSpc>
              <a:spcBef>
                <a:spcPts val="0"/>
              </a:spcBef>
              <a:spcAft>
                <a:spcPts val="0"/>
              </a:spcAft>
              <a:buClrTx/>
              <a:buNone/>
            </a:pPr>
            <a:r>
              <a:rPr lang="zh-CN" altLang="en-US" sz="2000" b="1" dirty="0">
                <a:solidFill>
                  <a:schemeClr val="tx1"/>
                </a:solidFill>
                <a:latin typeface="华文楷体" panose="02010600040101010101" charset="-122"/>
                <a:ea typeface="华文楷体" panose="02010600040101010101" charset="-122"/>
                <a:cs typeface="华文楷体" panose="02010600040101010101" charset="-122"/>
                <a:sym typeface="+mn-ea"/>
              </a:rPr>
              <a:t>正确识别文献信息资源的类型对于快速查找需要的文献特别是获取原文具有十分重要的作用。</a:t>
            </a:r>
            <a:endParaRPr lang="zh-CN" altLang="en-US" sz="2000" b="1" dirty="0">
              <a:solidFill>
                <a:schemeClr val="tx1"/>
              </a:solidFill>
              <a:latin typeface="华文楷体" panose="02010600040101010101" charset="-122"/>
              <a:ea typeface="华文楷体" panose="02010600040101010101" charset="-122"/>
              <a:cs typeface="华文楷体" panose="02010600040101010101" charset="-122"/>
            </a:endParaRPr>
          </a:p>
          <a:p>
            <a:pPr indent="457200" fontAlgn="auto">
              <a:lnSpc>
                <a:spcPct val="130000"/>
              </a:lnSpc>
              <a:spcBef>
                <a:spcPts val="0"/>
              </a:spcBef>
              <a:spcAft>
                <a:spcPts val="0"/>
              </a:spcAft>
              <a:buClrTx/>
            </a:pPr>
            <a:endParaRPr lang="zh-CN" altLang="en-US" sz="2000" b="1" dirty="0">
              <a:solidFill>
                <a:schemeClr val="tx1"/>
              </a:solidFill>
              <a:latin typeface="华文楷体" panose="02010600040101010101" charset="-122"/>
              <a:ea typeface="华文楷体" panose="02010600040101010101" charset="-122"/>
              <a:cs typeface="华文楷体" panose="02010600040101010101" charset="-122"/>
              <a:sym typeface="+mn-ea"/>
            </a:endParaRPr>
          </a:p>
          <a:p>
            <a:pPr indent="457200" fontAlgn="auto">
              <a:lnSpc>
                <a:spcPct val="130000"/>
              </a:lnSpc>
              <a:spcBef>
                <a:spcPts val="0"/>
              </a:spcBef>
              <a:spcAft>
                <a:spcPts val="0"/>
              </a:spcAft>
              <a:buClrTx/>
            </a:pPr>
            <a:r>
              <a:rPr lang="zh-CN" altLang="en-US" sz="2000" b="1" dirty="0">
                <a:solidFill>
                  <a:schemeClr val="tx1"/>
                </a:solidFill>
                <a:latin typeface="华文楷体" panose="02010600040101010101" charset="-122"/>
                <a:ea typeface="华文楷体" panose="02010600040101010101" charset="-122"/>
                <a:cs typeface="华文楷体" panose="02010600040101010101" charset="-122"/>
                <a:sym typeface="+mn-ea"/>
              </a:rPr>
              <a:t>按载体形式划分有</a:t>
            </a:r>
            <a:r>
              <a:rPr lang="en-US" altLang="zh-CN" sz="2000" b="1">
                <a:solidFill>
                  <a:schemeClr val="tx1"/>
                </a:solidFill>
                <a:latin typeface="华文楷体" panose="02010600040101010101" charset="-122"/>
                <a:ea typeface="华文楷体" panose="02010600040101010101" charset="-122"/>
                <a:cs typeface="华文楷体" panose="02010600040101010101" charset="-122"/>
                <a:sym typeface="+mn-ea"/>
              </a:rPr>
              <a:t>:</a:t>
            </a:r>
            <a:endParaRPr lang="en-US" altLang="zh-CN" sz="2000" b="1">
              <a:solidFill>
                <a:schemeClr val="tx1"/>
              </a:solidFill>
              <a:latin typeface="华文楷体" panose="02010600040101010101" charset="-122"/>
              <a:ea typeface="华文楷体" panose="02010600040101010101" charset="-122"/>
              <a:cs typeface="华文楷体" panose="02010600040101010101" charset="-122"/>
            </a:endParaRPr>
          </a:p>
          <a:p>
            <a:pPr indent="457200" fontAlgn="auto">
              <a:lnSpc>
                <a:spcPct val="130000"/>
              </a:lnSpc>
              <a:spcBef>
                <a:spcPts val="0"/>
              </a:spcBef>
              <a:spcAft>
                <a:spcPts val="0"/>
              </a:spcAft>
              <a:buClrTx/>
              <a:buNone/>
            </a:pPr>
            <a:r>
              <a:rPr lang="en-US" altLang="zh-CN" sz="2000" dirty="0">
                <a:solidFill>
                  <a:schemeClr val="tx1"/>
                </a:solidFill>
                <a:latin typeface="华文楷体" panose="02010600040101010101" charset="-122"/>
                <a:ea typeface="华文楷体" panose="02010600040101010101" charset="-122"/>
                <a:cs typeface="华文楷体" panose="02010600040101010101" charset="-122"/>
                <a:sym typeface="+mn-ea"/>
              </a:rPr>
              <a:t>⑴</a:t>
            </a:r>
            <a:r>
              <a:rPr lang="zh-CN" altLang="en-US" sz="2000" dirty="0">
                <a:solidFill>
                  <a:schemeClr val="tx1"/>
                </a:solidFill>
                <a:latin typeface="华文楷体" panose="02010600040101010101" charset="-122"/>
                <a:ea typeface="华文楷体" panose="02010600040101010101" charset="-122"/>
                <a:cs typeface="华文楷体" panose="02010600040101010101" charset="-122"/>
                <a:sym typeface="+mn-ea"/>
              </a:rPr>
              <a:t>印刷型文献  </a:t>
            </a:r>
            <a:endParaRPr lang="zh-CN" altLang="en-US" sz="2000" dirty="0">
              <a:solidFill>
                <a:schemeClr val="tx1"/>
              </a:solidFill>
              <a:latin typeface="华文楷体" panose="02010600040101010101" charset="-122"/>
              <a:ea typeface="华文楷体" panose="02010600040101010101" charset="-122"/>
              <a:cs typeface="华文楷体" panose="02010600040101010101" charset="-122"/>
            </a:endParaRPr>
          </a:p>
          <a:p>
            <a:pPr indent="457200" fontAlgn="auto">
              <a:lnSpc>
                <a:spcPct val="130000"/>
              </a:lnSpc>
              <a:spcBef>
                <a:spcPts val="0"/>
              </a:spcBef>
              <a:spcAft>
                <a:spcPts val="0"/>
              </a:spcAft>
              <a:buClrTx/>
              <a:buNone/>
            </a:pPr>
            <a:r>
              <a:rPr lang="en-US" altLang="zh-CN" sz="2000" dirty="0">
                <a:solidFill>
                  <a:schemeClr val="tx1"/>
                </a:solidFill>
                <a:latin typeface="华文楷体" panose="02010600040101010101" charset="-122"/>
                <a:ea typeface="华文楷体" panose="02010600040101010101" charset="-122"/>
                <a:cs typeface="华文楷体" panose="02010600040101010101" charset="-122"/>
                <a:sym typeface="+mn-ea"/>
              </a:rPr>
              <a:t>⑵</a:t>
            </a:r>
            <a:r>
              <a:rPr lang="zh-CN" altLang="en-US" sz="2000" dirty="0">
                <a:solidFill>
                  <a:schemeClr val="tx1"/>
                </a:solidFill>
                <a:latin typeface="华文楷体" panose="02010600040101010101" charset="-122"/>
                <a:ea typeface="华文楷体" panose="02010600040101010101" charset="-122"/>
                <a:cs typeface="华文楷体" panose="02010600040101010101" charset="-122"/>
                <a:sym typeface="+mn-ea"/>
              </a:rPr>
              <a:t>缩微型文献  </a:t>
            </a:r>
            <a:endParaRPr lang="zh-CN" altLang="en-US" sz="2000" dirty="0">
              <a:solidFill>
                <a:schemeClr val="tx1"/>
              </a:solidFill>
              <a:latin typeface="华文楷体" panose="02010600040101010101" charset="-122"/>
              <a:ea typeface="华文楷体" panose="02010600040101010101" charset="-122"/>
              <a:cs typeface="华文楷体" panose="02010600040101010101" charset="-122"/>
            </a:endParaRPr>
          </a:p>
          <a:p>
            <a:pPr indent="457200" fontAlgn="auto">
              <a:lnSpc>
                <a:spcPct val="130000"/>
              </a:lnSpc>
              <a:spcBef>
                <a:spcPts val="0"/>
              </a:spcBef>
              <a:spcAft>
                <a:spcPts val="0"/>
              </a:spcAft>
              <a:buClrTx/>
              <a:buNone/>
            </a:pPr>
            <a:r>
              <a:rPr lang="en-US" altLang="zh-CN" sz="2000" dirty="0">
                <a:solidFill>
                  <a:schemeClr val="tx1"/>
                </a:solidFill>
                <a:latin typeface="华文楷体" panose="02010600040101010101" charset="-122"/>
                <a:ea typeface="华文楷体" panose="02010600040101010101" charset="-122"/>
                <a:cs typeface="华文楷体" panose="02010600040101010101" charset="-122"/>
                <a:sym typeface="+mn-ea"/>
              </a:rPr>
              <a:t>⑶</a:t>
            </a:r>
            <a:r>
              <a:rPr lang="zh-CN" altLang="en-US" sz="2000" dirty="0">
                <a:solidFill>
                  <a:schemeClr val="tx1"/>
                </a:solidFill>
                <a:latin typeface="华文楷体" panose="02010600040101010101" charset="-122"/>
                <a:ea typeface="华文楷体" panose="02010600040101010101" charset="-122"/>
                <a:cs typeface="华文楷体" panose="02010600040101010101" charset="-122"/>
                <a:sym typeface="+mn-ea"/>
              </a:rPr>
              <a:t>声像型文献</a:t>
            </a:r>
            <a:endParaRPr lang="zh-CN" altLang="en-US" sz="2000" dirty="0">
              <a:solidFill>
                <a:schemeClr val="tx1"/>
              </a:solidFill>
              <a:latin typeface="华文楷体" panose="02010600040101010101" charset="-122"/>
              <a:ea typeface="华文楷体" panose="02010600040101010101" charset="-122"/>
              <a:cs typeface="华文楷体" panose="02010600040101010101" charset="-122"/>
            </a:endParaRPr>
          </a:p>
          <a:p>
            <a:pPr indent="457200" fontAlgn="auto">
              <a:lnSpc>
                <a:spcPct val="130000"/>
              </a:lnSpc>
              <a:spcBef>
                <a:spcPts val="0"/>
              </a:spcBef>
              <a:spcAft>
                <a:spcPts val="0"/>
              </a:spcAft>
              <a:buClrTx/>
              <a:buNone/>
            </a:pPr>
            <a:r>
              <a:rPr lang="en-US" altLang="zh-CN" sz="2000" dirty="0">
                <a:solidFill>
                  <a:schemeClr val="tx1"/>
                </a:solidFill>
                <a:latin typeface="华文楷体" panose="02010600040101010101" charset="-122"/>
                <a:ea typeface="华文楷体" panose="02010600040101010101" charset="-122"/>
                <a:cs typeface="华文楷体" panose="02010600040101010101" charset="-122"/>
                <a:sym typeface="+mn-ea"/>
              </a:rPr>
              <a:t>⑷</a:t>
            </a:r>
            <a:r>
              <a:rPr lang="zh-CN" altLang="en-US" sz="2000" dirty="0">
                <a:solidFill>
                  <a:schemeClr val="tx1"/>
                </a:solidFill>
                <a:latin typeface="华文楷体" panose="02010600040101010101" charset="-122"/>
                <a:ea typeface="华文楷体" panose="02010600040101010101" charset="-122"/>
                <a:cs typeface="华文楷体" panose="02010600040101010101" charset="-122"/>
                <a:sym typeface="+mn-ea"/>
              </a:rPr>
              <a:t>机读型文献</a:t>
            </a:r>
            <a:endParaRPr lang="zh-CN" altLang="en-US" sz="2000" dirty="0">
              <a:solidFill>
                <a:schemeClr val="tx1"/>
              </a:solidFill>
              <a:latin typeface="华文楷体" panose="02010600040101010101" charset="-122"/>
              <a:ea typeface="华文楷体" panose="02010600040101010101" charset="-122"/>
              <a:cs typeface="华文楷体" panose="02010600040101010101"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Bottom)">
                                      <p:cBhvr>
                                        <p:cTn id="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1"/>
          <p:cNvSpPr>
            <a:spLocks noChangeArrowheads="1"/>
          </p:cNvSpPr>
          <p:nvPr/>
        </p:nvSpPr>
        <p:spPr bwMode="auto">
          <a:xfrm>
            <a:off x="349250" y="792480"/>
            <a:ext cx="8463915" cy="4100195"/>
          </a:xfrm>
          <a:prstGeom prst="rect">
            <a:avLst/>
          </a:prstGeom>
          <a:solidFill>
            <a:schemeClr val="bg1">
              <a:lumMod val="95000"/>
              <a:alpha val="50000"/>
            </a:schemeClr>
          </a:solidFill>
          <a:ln>
            <a:noFill/>
          </a:ln>
        </p:spPr>
        <p:txBody>
          <a:bodyPr/>
          <a:lstStyle/>
          <a:p>
            <a:endParaRPr lang="zh-CN" altLang="en-US">
              <a:solidFill>
                <a:prstClr val="black"/>
              </a:solidFill>
            </a:endParaRPr>
          </a:p>
        </p:txBody>
      </p:sp>
      <p:pic>
        <p:nvPicPr>
          <p:cNvPr id="21" name="Picture 2" descr="D:\1稻壳模板\ppt\2016.4\小清新水彩花卉毕业答辩模板\未标题-5.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36971" y="-98774"/>
            <a:ext cx="911574" cy="971998"/>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1"/>
          <p:cNvSpPr>
            <a:spLocks noChangeArrowheads="1"/>
          </p:cNvSpPr>
          <p:nvPr/>
        </p:nvSpPr>
        <p:spPr bwMode="auto">
          <a:xfrm>
            <a:off x="395605" y="937895"/>
            <a:ext cx="8416925" cy="15864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oAutofit/>
          </a:bodyPr>
          <a:lstStyle/>
          <a:p>
            <a:pPr indent="0" fontAlgn="auto">
              <a:lnSpc>
                <a:spcPct val="120000"/>
              </a:lnSpc>
              <a:spcAft>
                <a:spcPts val="0"/>
              </a:spcAft>
              <a:buNone/>
            </a:pPr>
            <a:r>
              <a:rPr lang="zh-CN" altLang="en-US" sz="2000" dirty="0">
                <a:solidFill>
                  <a:srgbClr val="CC0000"/>
                </a:solidFill>
                <a:latin typeface="华文楷体" panose="02010600040101010101" charset="-122"/>
                <a:ea typeface="华文楷体" panose="02010600040101010101" charset="-122"/>
                <a:cs typeface="华文楷体" panose="02010600040101010101" charset="-122"/>
                <a:sym typeface="+mn-ea"/>
              </a:rPr>
              <a:t>例证：感受信息爆炸</a:t>
            </a:r>
            <a:endParaRPr lang="zh-CN" altLang="en-US" sz="2000" dirty="0">
              <a:solidFill>
                <a:srgbClr val="CC0000"/>
              </a:solidFill>
              <a:latin typeface="华文楷体" panose="02010600040101010101" charset="-122"/>
              <a:ea typeface="华文楷体" panose="02010600040101010101" charset="-122"/>
              <a:cs typeface="华文楷体" panose="02010600040101010101" charset="-122"/>
              <a:sym typeface="+mn-ea"/>
            </a:endParaRPr>
          </a:p>
          <a:p>
            <a:pPr indent="457200" fontAlgn="auto">
              <a:lnSpc>
                <a:spcPct val="120000"/>
              </a:lnSpc>
              <a:spcAft>
                <a:spcPts val="0"/>
              </a:spcAft>
              <a:buNone/>
            </a:pPr>
            <a:r>
              <a:rPr lang="en-US" altLang="zh-CN" sz="2000" dirty="0">
                <a:latin typeface="华文楷体" panose="02010600040101010101" charset="-122"/>
                <a:ea typeface="华文楷体" panose="02010600040101010101" charset="-122"/>
                <a:cs typeface="华文楷体" panose="02010600040101010101" charset="-122"/>
                <a:sym typeface="+mn-ea"/>
              </a:rPr>
              <a:t>①</a:t>
            </a:r>
            <a:r>
              <a:rPr lang="zh-CN" altLang="en-US" sz="2000" dirty="0">
                <a:latin typeface="华文楷体" panose="02010600040101010101" charset="-122"/>
                <a:ea typeface="华文楷体" panose="02010600040101010101" charset="-122"/>
                <a:cs typeface="华文楷体" panose="02010600040101010101" charset="-122"/>
                <a:sym typeface="+mn-ea"/>
              </a:rPr>
              <a:t>信息量激增：全世界每年发表科技论文</a:t>
            </a:r>
            <a:r>
              <a:rPr lang="en-US" altLang="zh-CN" sz="2000" dirty="0">
                <a:latin typeface="华文楷体" panose="02010600040101010101" charset="-122"/>
                <a:ea typeface="华文楷体" panose="02010600040101010101" charset="-122"/>
                <a:cs typeface="华文楷体" panose="02010600040101010101" charset="-122"/>
                <a:sym typeface="+mn-ea"/>
              </a:rPr>
              <a:t>1500</a:t>
            </a:r>
            <a:r>
              <a:rPr lang="zh-CN" altLang="en-US" sz="2000" dirty="0">
                <a:latin typeface="华文楷体" panose="02010600040101010101" charset="-122"/>
                <a:ea typeface="华文楷体" panose="02010600040101010101" charset="-122"/>
                <a:cs typeface="华文楷体" panose="02010600040101010101" charset="-122"/>
                <a:sym typeface="+mn-ea"/>
              </a:rPr>
              <a:t>万篇，出版图书</a:t>
            </a:r>
            <a:r>
              <a:rPr lang="en-US" altLang="zh-CN" sz="2000" dirty="0">
                <a:latin typeface="华文楷体" panose="02010600040101010101" charset="-122"/>
                <a:ea typeface="华文楷体" panose="02010600040101010101" charset="-122"/>
                <a:cs typeface="华文楷体" panose="02010600040101010101" charset="-122"/>
                <a:sym typeface="+mn-ea"/>
              </a:rPr>
              <a:t>60</a:t>
            </a:r>
            <a:r>
              <a:rPr lang="zh-CN" altLang="en-US" sz="2000" dirty="0">
                <a:latin typeface="华文楷体" panose="02010600040101010101" charset="-122"/>
                <a:ea typeface="华文楷体" panose="02010600040101010101" charset="-122"/>
                <a:cs typeface="华文楷体" panose="02010600040101010101" charset="-122"/>
                <a:sym typeface="+mn-ea"/>
              </a:rPr>
              <a:t>万种，并以每年</a:t>
            </a:r>
            <a:r>
              <a:rPr lang="en-US" altLang="zh-CN" sz="2000" dirty="0">
                <a:latin typeface="华文楷体" panose="02010600040101010101" charset="-122"/>
                <a:ea typeface="华文楷体" panose="02010600040101010101" charset="-122"/>
                <a:cs typeface="华文楷体" panose="02010600040101010101" charset="-122"/>
                <a:sym typeface="+mn-ea"/>
              </a:rPr>
              <a:t>10%</a:t>
            </a:r>
            <a:r>
              <a:rPr lang="zh-CN" altLang="en-US" sz="2000" dirty="0">
                <a:latin typeface="华文楷体" panose="02010600040101010101" charset="-122"/>
                <a:ea typeface="华文楷体" panose="02010600040101010101" charset="-122"/>
                <a:cs typeface="华文楷体" panose="02010600040101010101" charset="-122"/>
                <a:sym typeface="+mn-ea"/>
              </a:rPr>
              <a:t>的速度递增；</a:t>
            </a:r>
            <a:endParaRPr lang="zh-CN" altLang="en-US" sz="2000" dirty="0">
              <a:latin typeface="华文楷体" panose="02010600040101010101" charset="-122"/>
              <a:ea typeface="华文楷体" panose="02010600040101010101" charset="-122"/>
              <a:cs typeface="华文楷体" panose="02010600040101010101" charset="-122"/>
            </a:endParaRPr>
          </a:p>
          <a:p>
            <a:pPr indent="457200" fontAlgn="auto">
              <a:lnSpc>
                <a:spcPct val="120000"/>
              </a:lnSpc>
              <a:spcAft>
                <a:spcPts val="0"/>
              </a:spcAft>
              <a:buNone/>
            </a:pPr>
            <a:r>
              <a:rPr lang="en-US" altLang="zh-CN" sz="2000" dirty="0">
                <a:latin typeface="华文楷体" panose="02010600040101010101" charset="-122"/>
                <a:ea typeface="华文楷体" panose="02010600040101010101" charset="-122"/>
                <a:cs typeface="华文楷体" panose="02010600040101010101" charset="-122"/>
                <a:sym typeface="+mn-ea"/>
              </a:rPr>
              <a:t>②</a:t>
            </a:r>
            <a:r>
              <a:rPr lang="zh-CN" altLang="en-US" sz="2000" dirty="0">
                <a:latin typeface="华文楷体" panose="02010600040101010101" charset="-122"/>
                <a:ea typeface="华文楷体" panose="02010600040101010101" charset="-122"/>
                <a:cs typeface="华文楷体" panose="02010600040101010101" charset="-122"/>
                <a:sym typeface="+mn-ea"/>
              </a:rPr>
              <a:t>知识的有效期缩短：信息资料的平均寿命约为</a:t>
            </a:r>
            <a:r>
              <a:rPr lang="en-US" altLang="zh-CN" sz="2000" dirty="0">
                <a:latin typeface="华文楷体" panose="02010600040101010101" charset="-122"/>
                <a:ea typeface="华文楷体" panose="02010600040101010101" charset="-122"/>
                <a:cs typeface="华文楷体" panose="02010600040101010101" charset="-122"/>
                <a:sym typeface="+mn-ea"/>
              </a:rPr>
              <a:t>5</a:t>
            </a:r>
            <a:r>
              <a:rPr lang="zh-CN" altLang="en-US" sz="2000" dirty="0">
                <a:latin typeface="华文楷体" panose="02010600040101010101" charset="-122"/>
                <a:ea typeface="华文楷体" panose="02010600040101010101" charset="-122"/>
                <a:cs typeface="华文楷体" panose="02010600040101010101" charset="-122"/>
                <a:sym typeface="+mn-ea"/>
              </a:rPr>
              <a:t>年。有关统计资料表明，大学生毕业一年后，其在校所学的知识大约老化</a:t>
            </a:r>
            <a:r>
              <a:rPr lang="en-US" altLang="zh-CN" sz="2000" dirty="0">
                <a:latin typeface="华文楷体" panose="02010600040101010101" charset="-122"/>
                <a:ea typeface="华文楷体" panose="02010600040101010101" charset="-122"/>
                <a:cs typeface="华文楷体" panose="02010600040101010101" charset="-122"/>
                <a:sym typeface="+mn-ea"/>
              </a:rPr>
              <a:t>15</a:t>
            </a:r>
            <a:r>
              <a:rPr lang="zh-CN" altLang="en-US" sz="2000" dirty="0">
                <a:latin typeface="华文楷体" panose="02010600040101010101" charset="-122"/>
                <a:ea typeface="华文楷体" panose="02010600040101010101" charset="-122"/>
                <a:cs typeface="华文楷体" panose="02010600040101010101" charset="-122"/>
                <a:sym typeface="+mn-ea"/>
              </a:rPr>
              <a:t>％，五年后老化</a:t>
            </a:r>
            <a:r>
              <a:rPr lang="en-US" altLang="zh-CN" sz="2000" dirty="0">
                <a:latin typeface="华文楷体" panose="02010600040101010101" charset="-122"/>
                <a:ea typeface="华文楷体" panose="02010600040101010101" charset="-122"/>
                <a:cs typeface="华文楷体" panose="02010600040101010101" charset="-122"/>
                <a:sym typeface="+mn-ea"/>
              </a:rPr>
              <a:t>50%</a:t>
            </a:r>
            <a:r>
              <a:rPr lang="zh-CN" altLang="en-US" sz="2000" dirty="0">
                <a:latin typeface="华文楷体" panose="02010600040101010101" charset="-122"/>
                <a:ea typeface="华文楷体" panose="02010600040101010101" charset="-122"/>
                <a:cs typeface="华文楷体" panose="02010600040101010101" charset="-122"/>
                <a:sym typeface="+mn-ea"/>
              </a:rPr>
              <a:t>－－</a:t>
            </a:r>
            <a:r>
              <a:rPr lang="en-US" altLang="zh-CN" sz="2000" dirty="0">
                <a:latin typeface="华文楷体" panose="02010600040101010101" charset="-122"/>
                <a:ea typeface="华文楷体" panose="02010600040101010101" charset="-122"/>
                <a:cs typeface="华文楷体" panose="02010600040101010101" charset="-122"/>
                <a:sym typeface="+mn-ea"/>
              </a:rPr>
              <a:t>70</a:t>
            </a:r>
            <a:r>
              <a:rPr lang="zh-CN" altLang="en-US" sz="2000" dirty="0">
                <a:latin typeface="华文楷体" panose="02010600040101010101" charset="-122"/>
                <a:ea typeface="华文楷体" panose="02010600040101010101" charset="-122"/>
                <a:cs typeface="华文楷体" panose="02010600040101010101" charset="-122"/>
                <a:sym typeface="+mn-ea"/>
              </a:rPr>
              <a:t>％；学位论文</a:t>
            </a:r>
            <a:r>
              <a:rPr lang="en-US" altLang="zh-CN" sz="2000" dirty="0">
                <a:latin typeface="华文楷体" panose="02010600040101010101" charset="-122"/>
                <a:ea typeface="华文楷体" panose="02010600040101010101" charset="-122"/>
                <a:cs typeface="华文楷体" panose="02010600040101010101" charset="-122"/>
                <a:sym typeface="+mn-ea"/>
              </a:rPr>
              <a:t>5-7</a:t>
            </a:r>
            <a:r>
              <a:rPr lang="zh-CN" altLang="en-US" sz="2000" dirty="0">
                <a:latin typeface="华文楷体" panose="02010600040101010101" charset="-122"/>
                <a:ea typeface="华文楷体" panose="02010600040101010101" charset="-122"/>
                <a:cs typeface="华文楷体" panose="02010600040101010101" charset="-122"/>
                <a:sym typeface="+mn-ea"/>
              </a:rPr>
              <a:t>年，期刊</a:t>
            </a:r>
            <a:r>
              <a:rPr lang="en-US" altLang="zh-CN" sz="2000" dirty="0">
                <a:latin typeface="华文楷体" panose="02010600040101010101" charset="-122"/>
                <a:ea typeface="华文楷体" panose="02010600040101010101" charset="-122"/>
                <a:cs typeface="华文楷体" panose="02010600040101010101" charset="-122"/>
                <a:sym typeface="+mn-ea"/>
              </a:rPr>
              <a:t>3-5</a:t>
            </a:r>
            <a:r>
              <a:rPr lang="zh-CN" altLang="en-US" sz="2000" dirty="0">
                <a:latin typeface="华文楷体" panose="02010600040101010101" charset="-122"/>
                <a:ea typeface="华文楷体" panose="02010600040101010101" charset="-122"/>
                <a:cs typeface="华文楷体" panose="02010600040101010101" charset="-122"/>
                <a:sym typeface="+mn-ea"/>
              </a:rPr>
              <a:t>年，标准</a:t>
            </a:r>
            <a:r>
              <a:rPr lang="en-US" altLang="zh-CN" sz="2000" dirty="0">
                <a:latin typeface="华文楷体" panose="02010600040101010101" charset="-122"/>
                <a:ea typeface="华文楷体" panose="02010600040101010101" charset="-122"/>
                <a:cs typeface="华文楷体" panose="02010600040101010101" charset="-122"/>
                <a:sym typeface="+mn-ea"/>
              </a:rPr>
              <a:t>5</a:t>
            </a:r>
            <a:r>
              <a:rPr lang="zh-CN" altLang="en-US" sz="2000" dirty="0">
                <a:latin typeface="华文楷体" panose="02010600040101010101" charset="-122"/>
                <a:ea typeface="华文楷体" panose="02010600040101010101" charset="-122"/>
                <a:cs typeface="华文楷体" panose="02010600040101010101" charset="-122"/>
                <a:sym typeface="+mn-ea"/>
              </a:rPr>
              <a:t>年，图书</a:t>
            </a:r>
            <a:r>
              <a:rPr lang="en-US" altLang="zh-CN" sz="2000" dirty="0">
                <a:latin typeface="华文楷体" panose="02010600040101010101" charset="-122"/>
                <a:ea typeface="华文楷体" panose="02010600040101010101" charset="-122"/>
                <a:cs typeface="华文楷体" panose="02010600040101010101" charset="-122"/>
                <a:sym typeface="+mn-ea"/>
              </a:rPr>
              <a:t>10-20</a:t>
            </a:r>
            <a:r>
              <a:rPr lang="zh-CN" altLang="en-US" sz="2000" dirty="0">
                <a:latin typeface="华文楷体" panose="02010600040101010101" charset="-122"/>
                <a:ea typeface="华文楷体" panose="02010600040101010101" charset="-122"/>
                <a:cs typeface="华文楷体" panose="02010600040101010101" charset="-122"/>
                <a:sym typeface="+mn-ea"/>
              </a:rPr>
              <a:t>年。 </a:t>
            </a:r>
            <a:endParaRPr lang="zh-CN" altLang="en-US" sz="2000" dirty="0">
              <a:latin typeface="华文楷体" panose="02010600040101010101" charset="-122"/>
              <a:ea typeface="华文楷体" panose="02010600040101010101" charset="-122"/>
              <a:cs typeface="华文楷体" panose="02010600040101010101" charset="-122"/>
            </a:endParaRPr>
          </a:p>
          <a:p>
            <a:pPr indent="457200" fontAlgn="auto">
              <a:lnSpc>
                <a:spcPct val="120000"/>
              </a:lnSpc>
              <a:spcAft>
                <a:spcPts val="0"/>
              </a:spcAft>
              <a:buNone/>
            </a:pPr>
            <a:r>
              <a:rPr lang="en-US" altLang="zh-CN" sz="2000" dirty="0">
                <a:latin typeface="华文楷体" panose="02010600040101010101" charset="-122"/>
                <a:ea typeface="华文楷体" panose="02010600040101010101" charset="-122"/>
                <a:cs typeface="华文楷体" panose="02010600040101010101" charset="-122"/>
                <a:sym typeface="+mn-ea"/>
              </a:rPr>
              <a:t>③</a:t>
            </a:r>
            <a:r>
              <a:rPr lang="zh-CN" altLang="en-US" sz="2000" dirty="0">
                <a:latin typeface="华文楷体" panose="02010600040101010101" charset="-122"/>
                <a:ea typeface="华文楷体" panose="02010600040101010101" charset="-122"/>
                <a:cs typeface="华文楷体" panose="02010600040101010101" charset="-122"/>
                <a:sym typeface="+mn-ea"/>
              </a:rPr>
              <a:t>文献的载体类型、出版类型、传播手段、组织形式十分复杂，迅速、准确、完整地获取所需信息已成为一项专门的技术。</a:t>
            </a:r>
            <a:endParaRPr lang="zh-CN" altLang="en-US" sz="2000" dirty="0">
              <a:latin typeface="华文楷体" panose="02010600040101010101" charset="-122"/>
              <a:ea typeface="华文楷体" panose="02010600040101010101" charset="-122"/>
              <a:cs typeface="华文楷体" panose="02010600040101010101" charset="-122"/>
            </a:endParaRPr>
          </a:p>
          <a:p>
            <a:pPr indent="457200" fontAlgn="auto">
              <a:lnSpc>
                <a:spcPct val="120000"/>
              </a:lnSpc>
              <a:spcAft>
                <a:spcPts val="0"/>
              </a:spcAft>
              <a:buNone/>
            </a:pPr>
            <a:r>
              <a:rPr lang="en-US" altLang="zh-CN" sz="2000" dirty="0">
                <a:latin typeface="华文楷体" panose="02010600040101010101" charset="-122"/>
                <a:ea typeface="华文楷体" panose="02010600040101010101" charset="-122"/>
                <a:cs typeface="华文楷体" panose="02010600040101010101" charset="-122"/>
                <a:sym typeface="+mn-ea"/>
              </a:rPr>
              <a:t>④1978</a:t>
            </a:r>
            <a:r>
              <a:rPr lang="zh-CN" altLang="en-US" sz="2000" dirty="0">
                <a:latin typeface="华文楷体" panose="02010600040101010101" charset="-122"/>
                <a:ea typeface="华文楷体" panose="02010600040101010101" charset="-122"/>
                <a:cs typeface="华文楷体" panose="02010600040101010101" charset="-122"/>
                <a:sym typeface="+mn-ea"/>
              </a:rPr>
              <a:t>年我国有</a:t>
            </a:r>
            <a:r>
              <a:rPr lang="en-US" altLang="zh-CN" sz="2000" dirty="0">
                <a:latin typeface="华文楷体" panose="02010600040101010101" charset="-122"/>
                <a:ea typeface="华文楷体" panose="02010600040101010101" charset="-122"/>
                <a:cs typeface="华文楷体" panose="02010600040101010101" charset="-122"/>
                <a:sym typeface="+mn-ea"/>
              </a:rPr>
              <a:t>104</a:t>
            </a:r>
            <a:r>
              <a:rPr lang="zh-CN" altLang="en-US" sz="2000" dirty="0">
                <a:latin typeface="华文楷体" panose="02010600040101010101" charset="-122"/>
                <a:ea typeface="华文楷体" panose="02010600040101010101" charset="-122"/>
                <a:cs typeface="华文楷体" panose="02010600040101010101" charset="-122"/>
                <a:sym typeface="+mn-ea"/>
              </a:rPr>
              <a:t>家出版社，每年出版</a:t>
            </a:r>
            <a:r>
              <a:rPr lang="en-US" altLang="zh-CN" sz="2000" dirty="0">
                <a:latin typeface="华文楷体" panose="02010600040101010101" charset="-122"/>
                <a:ea typeface="华文楷体" panose="02010600040101010101" charset="-122"/>
                <a:cs typeface="华文楷体" panose="02010600040101010101" charset="-122"/>
                <a:sym typeface="+mn-ea"/>
              </a:rPr>
              <a:t>15</a:t>
            </a:r>
            <a:r>
              <a:rPr lang="zh-CN" altLang="en-US" sz="2000" dirty="0">
                <a:latin typeface="华文楷体" panose="02010600040101010101" charset="-122"/>
                <a:ea typeface="华文楷体" panose="02010600040101010101" charset="-122"/>
                <a:cs typeface="华文楷体" panose="02010600040101010101" charset="-122"/>
                <a:sym typeface="+mn-ea"/>
              </a:rPr>
              <a:t>万种图书。</a:t>
            </a:r>
            <a:r>
              <a:rPr lang="en-US" altLang="zh-CN" sz="2000" dirty="0">
                <a:latin typeface="华文楷体" panose="02010600040101010101" charset="-122"/>
                <a:ea typeface="华文楷体" panose="02010600040101010101" charset="-122"/>
                <a:cs typeface="华文楷体" panose="02010600040101010101" charset="-122"/>
                <a:sym typeface="+mn-ea"/>
              </a:rPr>
              <a:t>2003</a:t>
            </a:r>
            <a:r>
              <a:rPr lang="zh-CN" altLang="en-US" sz="2000" dirty="0">
                <a:latin typeface="华文楷体" panose="02010600040101010101" charset="-122"/>
                <a:ea typeface="华文楷体" panose="02010600040101010101" charset="-122"/>
                <a:cs typeface="华文楷体" panose="02010600040101010101" charset="-122"/>
                <a:sym typeface="+mn-ea"/>
              </a:rPr>
              <a:t>年大陆有图书出版社</a:t>
            </a:r>
            <a:r>
              <a:rPr lang="en-US" altLang="zh-CN" sz="2000" dirty="0">
                <a:latin typeface="华文楷体" panose="02010600040101010101" charset="-122"/>
                <a:ea typeface="华文楷体" panose="02010600040101010101" charset="-122"/>
                <a:cs typeface="华文楷体" panose="02010600040101010101" charset="-122"/>
                <a:sym typeface="+mn-ea"/>
              </a:rPr>
              <a:t>570</a:t>
            </a:r>
            <a:r>
              <a:rPr lang="zh-CN" altLang="en-US" sz="2000" dirty="0">
                <a:latin typeface="华文楷体" panose="02010600040101010101" charset="-122"/>
                <a:ea typeface="华文楷体" panose="02010600040101010101" charset="-122"/>
                <a:cs typeface="华文楷体" panose="02010600040101010101" charset="-122"/>
                <a:sym typeface="+mn-ea"/>
              </a:rPr>
              <a:t>家，</a:t>
            </a:r>
            <a:r>
              <a:rPr lang="zh-CN" altLang="en-US" sz="2000" dirty="0">
                <a:latin typeface="华文楷体" panose="02010600040101010101" charset="-122"/>
                <a:ea typeface="华文楷体" panose="02010600040101010101" charset="-122"/>
                <a:cs typeface="华文楷体" panose="02010600040101010101" charset="-122"/>
                <a:sym typeface="+mn-ea"/>
              </a:rPr>
              <a:t>每</a:t>
            </a:r>
            <a:r>
              <a:rPr lang="zh-CN" altLang="en-US" sz="2000" dirty="0">
                <a:latin typeface="华文楷体" panose="02010600040101010101" charset="-122"/>
                <a:ea typeface="华文楷体" panose="02010600040101010101" charset="-122"/>
                <a:cs typeface="华文楷体" panose="02010600040101010101" charset="-122"/>
                <a:sym typeface="+mn-ea"/>
              </a:rPr>
              <a:t>年出版</a:t>
            </a:r>
            <a:r>
              <a:rPr lang="en-US" altLang="zh-CN" sz="2000" dirty="0">
                <a:latin typeface="华文楷体" panose="02010600040101010101" charset="-122"/>
                <a:ea typeface="华文楷体" panose="02010600040101010101" charset="-122"/>
                <a:cs typeface="华文楷体" panose="02010600040101010101" charset="-122"/>
                <a:sym typeface="+mn-ea"/>
              </a:rPr>
              <a:t>19</a:t>
            </a:r>
            <a:r>
              <a:rPr lang="zh-CN" altLang="en-US" sz="2000" dirty="0">
                <a:latin typeface="华文楷体" panose="02010600040101010101" charset="-122"/>
                <a:ea typeface="华文楷体" panose="02010600040101010101" charset="-122"/>
                <a:cs typeface="华文楷体" panose="02010600040101010101" charset="-122"/>
                <a:sym typeface="+mn-ea"/>
              </a:rPr>
              <a:t>万种，新版</a:t>
            </a:r>
            <a:r>
              <a:rPr lang="en-US" altLang="zh-CN" sz="2000" dirty="0">
                <a:latin typeface="华文楷体" panose="02010600040101010101" charset="-122"/>
                <a:ea typeface="华文楷体" panose="02010600040101010101" charset="-122"/>
                <a:cs typeface="华文楷体" panose="02010600040101010101" charset="-122"/>
                <a:sym typeface="+mn-ea"/>
              </a:rPr>
              <a:t>11</a:t>
            </a:r>
            <a:r>
              <a:rPr lang="zh-CN" altLang="en-US" sz="2000" dirty="0">
                <a:latin typeface="华文楷体" panose="02010600040101010101" charset="-122"/>
                <a:ea typeface="华文楷体" panose="02010600040101010101" charset="-122"/>
                <a:cs typeface="华文楷体" panose="02010600040101010101" charset="-122"/>
                <a:sym typeface="+mn-ea"/>
              </a:rPr>
              <a:t>万多种。</a:t>
            </a:r>
            <a:endParaRPr lang="zh-CN" altLang="en-US" sz="2000" dirty="0">
              <a:solidFill>
                <a:srgbClr val="FF0000"/>
              </a:solidFill>
              <a:latin typeface="华文楷体" panose="02010600040101010101" charset="-122"/>
              <a:ea typeface="华文楷体" panose="02010600040101010101" charset="-122"/>
              <a:cs typeface="华文楷体" panose="02010600040101010101" charset="-122"/>
            </a:endParaRPr>
          </a:p>
        </p:txBody>
      </p:sp>
      <p:sp>
        <p:nvSpPr>
          <p:cNvPr id="4" name="文本框 3"/>
          <p:cNvSpPr txBox="1"/>
          <p:nvPr/>
        </p:nvSpPr>
        <p:spPr>
          <a:xfrm>
            <a:off x="683260" y="224155"/>
            <a:ext cx="7569835" cy="763270"/>
          </a:xfrm>
          <a:prstGeom prst="rect">
            <a:avLst/>
          </a:prstGeom>
          <a:noFill/>
        </p:spPr>
        <p:txBody>
          <a:bodyPr wrap="square" rtlCol="0">
            <a:noAutofit/>
          </a:bodyPr>
          <a:p>
            <a:r>
              <a:rPr lang="en-US" altLang="zh-CN" sz="3200" noProof="0">
                <a:ln>
                  <a:noFill/>
                </a:ln>
                <a:solidFill>
                  <a:srgbClr val="CC3300"/>
                </a:solidFill>
                <a:effectLst>
                  <a:outerShdw blurRad="38100" dist="38100" dir="2700000" algn="tl">
                    <a:srgbClr val="C0C0C0"/>
                  </a:outerShdw>
                </a:effectLst>
                <a:uLnTx/>
                <a:uFillTx/>
                <a:latin typeface="Arial" panose="020B0604020202020204" pitchFamily="34" charset="0"/>
                <a:ea typeface="隶书" panose="02010509060101010101" pitchFamily="49" charset="-122"/>
                <a:sym typeface="+mn-ea"/>
              </a:rPr>
              <a:t>2</a:t>
            </a:r>
            <a:r>
              <a:rPr lang="zh-CN" altLang="en-US" sz="3200" noProof="0">
                <a:ln>
                  <a:noFill/>
                </a:ln>
                <a:solidFill>
                  <a:srgbClr val="CC3300"/>
                </a:solidFill>
                <a:effectLst>
                  <a:outerShdw blurRad="38100" dist="38100" dir="2700000" algn="tl">
                    <a:srgbClr val="C0C0C0"/>
                  </a:outerShdw>
                </a:effectLst>
                <a:uLnTx/>
                <a:uFillTx/>
                <a:latin typeface="Arial" panose="020B0604020202020204" pitchFamily="34" charset="0"/>
                <a:ea typeface="隶书" panose="02010509060101010101" pitchFamily="49" charset="-122"/>
                <a:sym typeface="+mn-ea"/>
              </a:rPr>
              <a:t>、</a:t>
            </a:r>
            <a:r>
              <a:rPr lang="zh-CN" sz="3200" noProof="0">
                <a:ln>
                  <a:noFill/>
                </a:ln>
                <a:solidFill>
                  <a:srgbClr val="CC3300"/>
                </a:solidFill>
                <a:effectLst>
                  <a:outerShdw blurRad="38100" dist="38100" dir="2700000" algn="tl">
                    <a:srgbClr val="C0C0C0"/>
                  </a:outerShdw>
                </a:effectLst>
                <a:uLnTx/>
                <a:uFillTx/>
                <a:latin typeface="Arial" panose="020B0604020202020204" pitchFamily="34" charset="0"/>
                <a:ea typeface="隶书" panose="02010509060101010101" pitchFamily="49" charset="-122"/>
                <a:sym typeface="+mn-ea"/>
              </a:rPr>
              <a:t>为什么要学习文献检索与利用这门课？</a:t>
            </a:r>
            <a:endParaRPr lang="zh-CN" altLang="en-US" sz="320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slide(fromBottom)">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 descr="D:\1稻壳模板\ppt\2016.4\小清新水彩花卉毕业答辩模板\未标题-5.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36971" y="-98774"/>
            <a:ext cx="911574" cy="971998"/>
          </a:xfrm>
          <a:prstGeom prst="rect">
            <a:avLst/>
          </a:prstGeom>
          <a:noFill/>
          <a:extLst>
            <a:ext uri="{909E8E84-426E-40DD-AFC4-6F175D3DCCD1}">
              <a14:hiddenFill xmlns:a14="http://schemas.microsoft.com/office/drawing/2010/main">
                <a:solidFill>
                  <a:srgbClr val="FFFFFF"/>
                </a:solidFill>
              </a14:hiddenFill>
            </a:ext>
          </a:extLst>
        </p:spPr>
      </p:pic>
      <p:sp>
        <p:nvSpPr>
          <p:cNvPr id="28" name="Rectangle 21"/>
          <p:cNvSpPr>
            <a:spLocks noChangeArrowheads="1"/>
          </p:cNvSpPr>
          <p:nvPr/>
        </p:nvSpPr>
        <p:spPr bwMode="auto">
          <a:xfrm>
            <a:off x="827405" y="843915"/>
            <a:ext cx="7521575" cy="3898900"/>
          </a:xfrm>
          <a:prstGeom prst="rect">
            <a:avLst/>
          </a:prstGeom>
          <a:solidFill>
            <a:schemeClr val="bg1">
              <a:lumMod val="95000"/>
              <a:alpha val="50000"/>
            </a:schemeClr>
          </a:solidFill>
          <a:ln>
            <a:noFill/>
          </a:ln>
        </p:spPr>
        <p:txBody>
          <a:bodyPr/>
          <a:lstStyle/>
          <a:p>
            <a:endParaRPr lang="zh-CN" altLang="en-US">
              <a:solidFill>
                <a:prstClr val="black"/>
              </a:solidFill>
            </a:endParaRPr>
          </a:p>
        </p:txBody>
      </p:sp>
      <p:sp>
        <p:nvSpPr>
          <p:cNvPr id="29" name="Rectangle 11"/>
          <p:cNvSpPr>
            <a:spLocks noChangeArrowheads="1"/>
          </p:cNvSpPr>
          <p:nvPr/>
        </p:nvSpPr>
        <p:spPr bwMode="auto">
          <a:xfrm>
            <a:off x="971550" y="974725"/>
            <a:ext cx="7044055" cy="3637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indent="457200" fontAlgn="auto">
              <a:lnSpc>
                <a:spcPct val="130000"/>
              </a:lnSpc>
              <a:spcBef>
                <a:spcPts val="0"/>
              </a:spcBef>
              <a:spcAft>
                <a:spcPts val="0"/>
              </a:spcAft>
              <a:buClrTx/>
              <a:buNone/>
            </a:pPr>
            <a:r>
              <a:rPr lang="zh-CN" altLang="en-US" sz="2000" dirty="0" smtClean="0">
                <a:solidFill>
                  <a:schemeClr val="bg1">
                    <a:lumMod val="50000"/>
                  </a:schemeClr>
                </a:solidFill>
                <a:latin typeface="华文楷体" panose="02010600040101010101" charset="-122"/>
                <a:ea typeface="华文楷体" panose="02010600040101010101" charset="-122"/>
                <a:cs typeface="华文楷体" panose="02010600040101010101" charset="-122"/>
                <a:sym typeface="+mn-ea"/>
              </a:rPr>
              <a:t>新的载体形式</a:t>
            </a:r>
            <a:r>
              <a:rPr lang="en-US" altLang="zh-CN" sz="2000" dirty="0" smtClean="0">
                <a:solidFill>
                  <a:schemeClr val="bg1">
                    <a:lumMod val="50000"/>
                  </a:schemeClr>
                </a:solidFill>
                <a:latin typeface="华文楷体" panose="02010600040101010101" charset="-122"/>
                <a:ea typeface="华文楷体" panose="02010600040101010101" charset="-122"/>
                <a:cs typeface="华文楷体" panose="02010600040101010101" charset="-122"/>
                <a:sym typeface="+mn-ea"/>
              </a:rPr>
              <a:t>  </a:t>
            </a:r>
            <a:endParaRPr lang="en-US" altLang="zh-CN" sz="2000" b="1" dirty="0">
              <a:solidFill>
                <a:schemeClr val="tx1"/>
              </a:solidFill>
              <a:latin typeface="华文楷体" panose="02010600040101010101" charset="-122"/>
              <a:ea typeface="华文楷体" panose="02010600040101010101" charset="-122"/>
              <a:cs typeface="华文楷体" panose="02010600040101010101" charset="-122"/>
              <a:sym typeface="+mn-ea"/>
            </a:endParaRPr>
          </a:p>
          <a:p>
            <a:pPr indent="457200" fontAlgn="auto">
              <a:lnSpc>
                <a:spcPct val="130000"/>
              </a:lnSpc>
              <a:spcBef>
                <a:spcPts val="0"/>
              </a:spcBef>
              <a:spcAft>
                <a:spcPts val="0"/>
              </a:spcAft>
              <a:buClrTx/>
            </a:pPr>
            <a:endParaRPr lang="zh-CN" altLang="en-US" b="1" dirty="0">
              <a:solidFill>
                <a:schemeClr val="tx1"/>
              </a:solidFill>
              <a:latin typeface="华文楷体" panose="02010600040101010101" charset="-122"/>
              <a:ea typeface="华文楷体" panose="02010600040101010101" charset="-122"/>
              <a:sym typeface="+mn-ea"/>
            </a:endParaRPr>
          </a:p>
          <a:p>
            <a:pPr indent="457200" fontAlgn="auto">
              <a:lnSpc>
                <a:spcPct val="130000"/>
              </a:lnSpc>
              <a:spcBef>
                <a:spcPts val="0"/>
              </a:spcBef>
              <a:spcAft>
                <a:spcPts val="0"/>
              </a:spcAft>
              <a:buClrTx/>
            </a:pPr>
            <a:r>
              <a:rPr lang="zh-CN" altLang="en-US" dirty="0">
                <a:solidFill>
                  <a:schemeClr val="tx1"/>
                </a:solidFill>
                <a:latin typeface="华文楷体" panose="02010600040101010101" charset="-122"/>
                <a:ea typeface="华文楷体" panose="02010600040101010101" charset="-122"/>
                <a:sym typeface="+mn-ea"/>
              </a:rPr>
              <a:t>电子图书、电子期刊、光盘数据库、电视传讯、电子邮件等电子出版物的产生，被认为是人类在知识生产和交流方面的第四次革命。</a:t>
            </a:r>
            <a:endParaRPr lang="zh-CN" altLang="en-US" dirty="0">
              <a:solidFill>
                <a:schemeClr val="tx1"/>
              </a:solidFill>
              <a:latin typeface="华文楷体" panose="02010600040101010101" charset="-122"/>
              <a:ea typeface="华文楷体" panose="02010600040101010101" charset="-122"/>
            </a:endParaRPr>
          </a:p>
          <a:p>
            <a:pPr indent="457200" fontAlgn="auto">
              <a:lnSpc>
                <a:spcPct val="130000"/>
              </a:lnSpc>
              <a:spcBef>
                <a:spcPts val="0"/>
              </a:spcBef>
              <a:spcAft>
                <a:spcPts val="0"/>
              </a:spcAft>
              <a:buClrTx/>
            </a:pPr>
            <a:r>
              <a:rPr lang="zh-CN" altLang="en-US" dirty="0">
                <a:solidFill>
                  <a:schemeClr val="tx1"/>
                </a:solidFill>
                <a:latin typeface="华文楷体" panose="02010600040101010101" charset="-122"/>
                <a:ea typeface="华文楷体" panose="02010600040101010101" charset="-122"/>
                <a:sym typeface="+mn-ea"/>
              </a:rPr>
              <a:t>近年来出现的多媒体或超媒体是一种崭新的文献载体。它采用超文本或超媒体方式，把文字、图片、动画、音乐、语言等多个媒体信息综合起来，在内容表达上具有多样性和直观性，并且有人机交互的友好界面。</a:t>
            </a:r>
            <a:endParaRPr lang="zh-CN" altLang="en-US" dirty="0">
              <a:solidFill>
                <a:schemeClr val="tx1"/>
              </a:solidFill>
              <a:latin typeface="华文楷体" panose="02010600040101010101" charset="-122"/>
              <a:ea typeface="华文楷体" panose="02010600040101010101" charset="-122"/>
              <a:sym typeface="+mn-ea"/>
            </a:endParaRPr>
          </a:p>
          <a:p>
            <a:pPr indent="457200" fontAlgn="auto">
              <a:lnSpc>
                <a:spcPct val="130000"/>
              </a:lnSpc>
              <a:spcBef>
                <a:spcPts val="0"/>
              </a:spcBef>
              <a:spcAft>
                <a:spcPts val="0"/>
              </a:spcAft>
              <a:buClrTx/>
            </a:pPr>
            <a:r>
              <a:rPr lang="zh-CN" altLang="en-US" dirty="0">
                <a:solidFill>
                  <a:schemeClr val="tx1"/>
                </a:solidFill>
                <a:latin typeface="华文楷体" panose="02010600040101010101" charset="-122"/>
                <a:ea typeface="华文楷体" panose="02010600040101010101" charset="-122"/>
                <a:sym typeface="+mn-ea"/>
              </a:rPr>
              <a:t>因此多媒体既属于电子型文献，也属于声像型文献。集声像型和机读型的所有优点。</a:t>
            </a:r>
            <a:endParaRPr lang="zh-CN" altLang="en-US" dirty="0">
              <a:solidFill>
                <a:schemeClr val="tx1"/>
              </a:solidFill>
              <a:latin typeface="华文楷体" panose="02010600040101010101" charset="-122"/>
              <a:ea typeface="华文楷体" panose="02010600040101010101" charset="-122"/>
              <a:cs typeface="华文楷体" panose="02010600040101010101"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Bottom)">
                                      <p:cBhvr>
                                        <p:cTn id="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 descr="D:\1稻壳模板\ppt\2016.4\小清新水彩花卉毕业答辩模板\未标题-5.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36971" y="-98774"/>
            <a:ext cx="911574" cy="971998"/>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39"/>
          <p:cNvSpPr>
            <a:spLocks noChangeArrowheads="1"/>
          </p:cNvSpPr>
          <p:nvPr/>
        </p:nvSpPr>
        <p:spPr bwMode="auto">
          <a:xfrm>
            <a:off x="971550" y="628015"/>
            <a:ext cx="3892550" cy="307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anose="020B0604020202020204" pitchFamily="34" charset="0"/>
              <a:buNone/>
            </a:pPr>
            <a:r>
              <a:rPr lang="zh-CN" altLang="en-US" sz="2000" dirty="0" smtClean="0">
                <a:solidFill>
                  <a:schemeClr val="bg1">
                    <a:lumMod val="50000"/>
                  </a:schemeClr>
                </a:solidFill>
                <a:latin typeface="微软雅黑 Light" panose="020B0502040204020203" pitchFamily="34" charset="-122"/>
                <a:ea typeface="微软雅黑 Light" panose="020B0502040204020203" pitchFamily="34" charset="-122"/>
                <a:sym typeface="+mn-ea"/>
              </a:rPr>
              <a:t>二、信息</a:t>
            </a:r>
            <a:r>
              <a:rPr lang="zh-CN" altLang="en-US" sz="2000" dirty="0" smtClean="0">
                <a:solidFill>
                  <a:schemeClr val="bg1">
                    <a:lumMod val="50000"/>
                  </a:schemeClr>
                </a:solidFill>
                <a:latin typeface="微软雅黑 Light" panose="020B0502040204020203" pitchFamily="34" charset="-122"/>
                <a:ea typeface="微软雅黑 Light" panose="020B0502040204020203" pitchFamily="34" charset="-122"/>
                <a:sym typeface="+mn-ea"/>
              </a:rPr>
              <a:t>资源</a:t>
            </a:r>
            <a:endParaRPr lang="zh-CN" altLang="en-US" sz="2000" dirty="0" smtClean="0">
              <a:solidFill>
                <a:schemeClr val="bg1">
                  <a:lumMod val="50000"/>
                </a:schemeClr>
              </a:solidFill>
              <a:latin typeface="微软雅黑 Light" panose="020B0502040204020203" pitchFamily="34" charset="-122"/>
              <a:ea typeface="微软雅黑 Light" panose="020B0502040204020203" pitchFamily="34" charset="-122"/>
              <a:sym typeface="+mn-ea"/>
            </a:endParaRPr>
          </a:p>
        </p:txBody>
      </p:sp>
      <p:sp>
        <p:nvSpPr>
          <p:cNvPr id="28" name="Rectangle 21"/>
          <p:cNvSpPr>
            <a:spLocks noChangeArrowheads="1"/>
          </p:cNvSpPr>
          <p:nvPr/>
        </p:nvSpPr>
        <p:spPr bwMode="auto">
          <a:xfrm>
            <a:off x="827405" y="988060"/>
            <a:ext cx="7521575" cy="3898900"/>
          </a:xfrm>
          <a:prstGeom prst="rect">
            <a:avLst/>
          </a:prstGeom>
          <a:solidFill>
            <a:schemeClr val="bg1">
              <a:lumMod val="95000"/>
              <a:alpha val="50000"/>
            </a:schemeClr>
          </a:solidFill>
          <a:ln>
            <a:noFill/>
          </a:ln>
        </p:spPr>
        <p:txBody>
          <a:bodyPr/>
          <a:lstStyle/>
          <a:p>
            <a:endParaRPr lang="zh-CN" altLang="en-US">
              <a:solidFill>
                <a:prstClr val="black"/>
              </a:solidFill>
            </a:endParaRPr>
          </a:p>
        </p:txBody>
      </p:sp>
      <p:sp>
        <p:nvSpPr>
          <p:cNvPr id="29" name="Rectangle 11"/>
          <p:cNvSpPr>
            <a:spLocks noChangeArrowheads="1"/>
          </p:cNvSpPr>
          <p:nvPr/>
        </p:nvSpPr>
        <p:spPr bwMode="auto">
          <a:xfrm>
            <a:off x="971550" y="1131570"/>
            <a:ext cx="6311265" cy="270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indent="457200" fontAlgn="auto">
              <a:lnSpc>
                <a:spcPct val="130000"/>
              </a:lnSpc>
              <a:spcBef>
                <a:spcPts val="0"/>
              </a:spcBef>
              <a:spcAft>
                <a:spcPts val="0"/>
              </a:spcAft>
              <a:buClrTx/>
              <a:buNone/>
            </a:pPr>
            <a:r>
              <a:rPr lang="en-US" sz="2000" dirty="0" smtClean="0">
                <a:solidFill>
                  <a:schemeClr val="bg1">
                    <a:lumMod val="50000"/>
                  </a:schemeClr>
                </a:solidFill>
                <a:latin typeface="华文楷体" panose="02010600040101010101" charset="-122"/>
                <a:ea typeface="华文楷体" panose="02010600040101010101" charset="-122"/>
                <a:cs typeface="华文楷体" panose="02010600040101010101" charset="-122"/>
                <a:sym typeface="+mn-ea"/>
              </a:rPr>
              <a:t>6</a:t>
            </a:r>
            <a:r>
              <a:rPr lang="zh-CN" altLang="en-US" sz="2000" dirty="0" smtClean="0">
                <a:solidFill>
                  <a:schemeClr val="bg1">
                    <a:lumMod val="50000"/>
                  </a:schemeClr>
                </a:solidFill>
                <a:latin typeface="华文楷体" panose="02010600040101010101" charset="-122"/>
                <a:ea typeface="华文楷体" panose="02010600040101010101" charset="-122"/>
                <a:cs typeface="华文楷体" panose="02010600040101010101" charset="-122"/>
                <a:sym typeface="+mn-ea"/>
              </a:rPr>
              <a:t>、文献信息</a:t>
            </a:r>
            <a:r>
              <a:rPr lang="zh-CN" altLang="en-US" sz="2000" dirty="0" smtClean="0">
                <a:solidFill>
                  <a:schemeClr val="bg1">
                    <a:lumMod val="50000"/>
                  </a:schemeClr>
                </a:solidFill>
                <a:latin typeface="华文楷体" panose="02010600040101010101" charset="-122"/>
                <a:ea typeface="华文楷体" panose="02010600040101010101" charset="-122"/>
                <a:cs typeface="华文楷体" panose="02010600040101010101" charset="-122"/>
                <a:sym typeface="+mn-ea"/>
              </a:rPr>
              <a:t>资</a:t>
            </a:r>
            <a:r>
              <a:rPr lang="zh-CN" altLang="en-US" sz="2000" dirty="0" smtClean="0">
                <a:solidFill>
                  <a:schemeClr val="bg1">
                    <a:lumMod val="50000"/>
                  </a:schemeClr>
                </a:solidFill>
                <a:latin typeface="华文楷体" panose="02010600040101010101" charset="-122"/>
                <a:ea typeface="华文楷体" panose="02010600040101010101" charset="-122"/>
                <a:cs typeface="华文楷体" panose="02010600040101010101" charset="-122"/>
                <a:sym typeface="+mn-ea"/>
              </a:rPr>
              <a:t>源的类型（</a:t>
            </a:r>
            <a:r>
              <a:rPr lang="zh-CN" altLang="en-US" sz="2000" dirty="0" smtClean="0">
                <a:solidFill>
                  <a:schemeClr val="bg1">
                    <a:lumMod val="50000"/>
                  </a:schemeClr>
                </a:solidFill>
                <a:latin typeface="华文楷体" panose="02010600040101010101" charset="-122"/>
                <a:ea typeface="华文楷体" panose="02010600040101010101" charset="-122"/>
                <a:cs typeface="华文楷体" panose="02010600040101010101" charset="-122"/>
                <a:sym typeface="+mn-ea"/>
              </a:rPr>
              <a:t>二）</a:t>
            </a:r>
            <a:r>
              <a:rPr lang="en-US" altLang="zh-CN" sz="2000" dirty="0" smtClean="0">
                <a:solidFill>
                  <a:schemeClr val="bg1">
                    <a:lumMod val="50000"/>
                  </a:schemeClr>
                </a:solidFill>
                <a:latin typeface="华文楷体" panose="02010600040101010101" charset="-122"/>
                <a:ea typeface="华文楷体" panose="02010600040101010101" charset="-122"/>
                <a:cs typeface="华文楷体" panose="02010600040101010101" charset="-122"/>
                <a:sym typeface="+mn-ea"/>
              </a:rPr>
              <a:t>   </a:t>
            </a:r>
            <a:endParaRPr lang="en-US" altLang="zh-CN" sz="2000" b="1" dirty="0">
              <a:solidFill>
                <a:schemeClr val="tx1"/>
              </a:solidFill>
              <a:latin typeface="华文楷体" panose="02010600040101010101" charset="-122"/>
              <a:ea typeface="华文楷体" panose="02010600040101010101" charset="-122"/>
              <a:cs typeface="华文楷体" panose="02010600040101010101" charset="-122"/>
              <a:sym typeface="+mn-ea"/>
            </a:endParaRPr>
          </a:p>
          <a:p>
            <a:pPr indent="457200" fontAlgn="auto">
              <a:lnSpc>
                <a:spcPct val="125000"/>
              </a:lnSpc>
              <a:spcBef>
                <a:spcPts val="0"/>
              </a:spcBef>
              <a:spcAft>
                <a:spcPts val="0"/>
              </a:spcAft>
              <a:buNone/>
            </a:pPr>
            <a:endParaRPr lang="zh-CN" altLang="en-US" sz="2000" b="1" dirty="0">
              <a:solidFill>
                <a:schemeClr val="tx1"/>
              </a:solidFill>
              <a:latin typeface="华文楷体" panose="02010600040101010101" charset="-122"/>
              <a:ea typeface="华文楷体" panose="02010600040101010101" charset="-122"/>
              <a:cs typeface="华文楷体" panose="02010600040101010101" charset="-122"/>
              <a:sym typeface="+mn-ea"/>
            </a:endParaRPr>
          </a:p>
          <a:p>
            <a:pPr indent="457200" fontAlgn="auto">
              <a:lnSpc>
                <a:spcPct val="125000"/>
              </a:lnSpc>
              <a:spcBef>
                <a:spcPts val="0"/>
              </a:spcBef>
              <a:spcAft>
                <a:spcPts val="0"/>
              </a:spcAft>
              <a:buNone/>
            </a:pPr>
            <a:r>
              <a:rPr lang="zh-CN" altLang="en-US" sz="2000" b="1" dirty="0">
                <a:solidFill>
                  <a:schemeClr val="tx1"/>
                </a:solidFill>
                <a:latin typeface="华文楷体" panose="02010600040101010101" charset="-122"/>
                <a:ea typeface="华文楷体" panose="02010600040101010101" charset="-122"/>
                <a:cs typeface="华文楷体" panose="02010600040101010101" charset="-122"/>
                <a:sym typeface="+mn-ea"/>
              </a:rPr>
              <a:t>按加工类型分有：</a:t>
            </a:r>
            <a:endParaRPr lang="zh-CN" altLang="en-US" sz="2000" b="1" dirty="0">
              <a:solidFill>
                <a:schemeClr val="tx1"/>
              </a:solidFill>
              <a:latin typeface="华文楷体" panose="02010600040101010101" charset="-122"/>
              <a:ea typeface="华文楷体" panose="02010600040101010101" charset="-122"/>
              <a:cs typeface="华文楷体" panose="02010600040101010101" charset="-122"/>
            </a:endParaRPr>
          </a:p>
          <a:p>
            <a:pPr indent="457200" fontAlgn="auto">
              <a:lnSpc>
                <a:spcPct val="125000"/>
              </a:lnSpc>
              <a:spcBef>
                <a:spcPts val="0"/>
              </a:spcBef>
              <a:spcAft>
                <a:spcPts val="0"/>
              </a:spcAft>
              <a:buNone/>
            </a:pPr>
            <a:r>
              <a:rPr lang="zh-CN" altLang="en-US" sz="2000" dirty="0">
                <a:solidFill>
                  <a:schemeClr val="tx1"/>
                </a:solidFill>
                <a:latin typeface="华文楷体" panose="02010600040101010101" charset="-122"/>
                <a:ea typeface="华文楷体" panose="02010600040101010101" charset="-122"/>
                <a:cs typeface="华文楷体" panose="02010600040101010101" charset="-122"/>
                <a:sym typeface="+mn-ea"/>
              </a:rPr>
              <a:t>（</a:t>
            </a:r>
            <a:r>
              <a:rPr lang="en-US" altLang="zh-CN" sz="2000" dirty="0">
                <a:solidFill>
                  <a:schemeClr val="tx1"/>
                </a:solidFill>
                <a:latin typeface="华文楷体" panose="02010600040101010101" charset="-122"/>
                <a:ea typeface="华文楷体" panose="02010600040101010101" charset="-122"/>
                <a:cs typeface="华文楷体" panose="02010600040101010101" charset="-122"/>
                <a:sym typeface="+mn-ea"/>
              </a:rPr>
              <a:t>1</a:t>
            </a:r>
            <a:r>
              <a:rPr lang="zh-CN" altLang="en-US" sz="2000" dirty="0">
                <a:solidFill>
                  <a:schemeClr val="tx1"/>
                </a:solidFill>
                <a:latin typeface="华文楷体" panose="02010600040101010101" charset="-122"/>
                <a:ea typeface="华文楷体" panose="02010600040101010101" charset="-122"/>
                <a:cs typeface="华文楷体" panose="02010600040101010101" charset="-122"/>
                <a:sym typeface="+mn-ea"/>
              </a:rPr>
              <a:t>）零次文献  </a:t>
            </a:r>
            <a:endParaRPr lang="zh-CN" altLang="en-US" sz="2000" dirty="0">
              <a:solidFill>
                <a:schemeClr val="tx1"/>
              </a:solidFill>
              <a:latin typeface="华文楷体" panose="02010600040101010101" charset="-122"/>
              <a:ea typeface="华文楷体" panose="02010600040101010101" charset="-122"/>
              <a:cs typeface="华文楷体" panose="02010600040101010101" charset="-122"/>
              <a:sym typeface="+mn-ea"/>
            </a:endParaRPr>
          </a:p>
          <a:p>
            <a:pPr indent="457200" fontAlgn="auto">
              <a:lnSpc>
                <a:spcPct val="125000"/>
              </a:lnSpc>
              <a:spcBef>
                <a:spcPts val="0"/>
              </a:spcBef>
              <a:spcAft>
                <a:spcPts val="0"/>
              </a:spcAft>
              <a:buNone/>
            </a:pPr>
            <a:r>
              <a:rPr lang="zh-CN" altLang="en-US" sz="2000" dirty="0">
                <a:latin typeface="华文楷体" panose="02010600040101010101" charset="-122"/>
                <a:ea typeface="华文楷体" panose="02010600040101010101" charset="-122"/>
                <a:cs typeface="华文楷体" panose="02010600040101010101" charset="-122"/>
                <a:sym typeface="+mn-ea"/>
              </a:rPr>
              <a:t>（</a:t>
            </a:r>
            <a:r>
              <a:rPr lang="en-US" altLang="zh-CN" sz="2000" dirty="0">
                <a:latin typeface="华文楷体" panose="02010600040101010101" charset="-122"/>
                <a:ea typeface="华文楷体" panose="02010600040101010101" charset="-122"/>
                <a:cs typeface="华文楷体" panose="02010600040101010101" charset="-122"/>
                <a:sym typeface="+mn-ea"/>
              </a:rPr>
              <a:t>2</a:t>
            </a:r>
            <a:r>
              <a:rPr lang="zh-CN" altLang="en-US" sz="2000" dirty="0">
                <a:latin typeface="华文楷体" panose="02010600040101010101" charset="-122"/>
                <a:ea typeface="华文楷体" panose="02010600040101010101" charset="-122"/>
                <a:cs typeface="华文楷体" panose="02010600040101010101" charset="-122"/>
                <a:sym typeface="+mn-ea"/>
              </a:rPr>
              <a:t>）一次文献</a:t>
            </a:r>
            <a:endParaRPr lang="zh-CN" altLang="en-US" sz="2000" dirty="0">
              <a:solidFill>
                <a:schemeClr val="tx1"/>
              </a:solidFill>
              <a:latin typeface="华文楷体" panose="02010600040101010101" charset="-122"/>
              <a:ea typeface="华文楷体" panose="02010600040101010101" charset="-122"/>
              <a:cs typeface="华文楷体" panose="02010600040101010101" charset="-122"/>
            </a:endParaRPr>
          </a:p>
          <a:p>
            <a:pPr indent="457200" fontAlgn="auto">
              <a:lnSpc>
                <a:spcPct val="125000"/>
              </a:lnSpc>
              <a:spcBef>
                <a:spcPts val="0"/>
              </a:spcBef>
              <a:spcAft>
                <a:spcPts val="0"/>
              </a:spcAft>
              <a:buClrTx/>
            </a:pPr>
            <a:r>
              <a:rPr lang="zh-CN" altLang="en-US" sz="2000" dirty="0">
                <a:latin typeface="华文楷体" panose="02010600040101010101" charset="-122"/>
                <a:ea typeface="华文楷体" panose="02010600040101010101" charset="-122"/>
                <a:cs typeface="华文楷体" panose="02010600040101010101" charset="-122"/>
                <a:sym typeface="+mn-ea"/>
              </a:rPr>
              <a:t>（</a:t>
            </a:r>
            <a:r>
              <a:rPr lang="en-US" altLang="zh-CN" sz="2000" dirty="0">
                <a:latin typeface="华文楷体" panose="02010600040101010101" charset="-122"/>
                <a:ea typeface="华文楷体" panose="02010600040101010101" charset="-122"/>
                <a:cs typeface="华文楷体" panose="02010600040101010101" charset="-122"/>
                <a:sym typeface="+mn-ea"/>
              </a:rPr>
              <a:t>3</a:t>
            </a:r>
            <a:r>
              <a:rPr lang="zh-CN" altLang="en-US" sz="2000" dirty="0">
                <a:latin typeface="华文楷体" panose="02010600040101010101" charset="-122"/>
                <a:ea typeface="华文楷体" panose="02010600040101010101" charset="-122"/>
                <a:cs typeface="华文楷体" panose="02010600040101010101" charset="-122"/>
                <a:sym typeface="+mn-ea"/>
              </a:rPr>
              <a:t>）二次文献</a:t>
            </a:r>
            <a:endParaRPr lang="zh-CN" altLang="en-US" sz="2000" dirty="0">
              <a:latin typeface="华文楷体" panose="02010600040101010101" charset="-122"/>
              <a:ea typeface="华文楷体" panose="02010600040101010101" charset="-122"/>
              <a:cs typeface="华文楷体" panose="02010600040101010101" charset="-122"/>
              <a:sym typeface="+mn-ea"/>
            </a:endParaRPr>
          </a:p>
          <a:p>
            <a:pPr indent="457200" fontAlgn="auto">
              <a:lnSpc>
                <a:spcPct val="125000"/>
              </a:lnSpc>
              <a:spcBef>
                <a:spcPts val="0"/>
              </a:spcBef>
              <a:spcAft>
                <a:spcPts val="0"/>
              </a:spcAft>
              <a:buClrTx/>
            </a:pPr>
            <a:r>
              <a:rPr lang="zh-CN" altLang="en-US" sz="2000" dirty="0">
                <a:latin typeface="华文楷体" panose="02010600040101010101" charset="-122"/>
                <a:ea typeface="华文楷体" panose="02010600040101010101" charset="-122"/>
                <a:cs typeface="华文楷体" panose="02010600040101010101" charset="-122"/>
                <a:sym typeface="+mn-ea"/>
              </a:rPr>
              <a:t>（</a:t>
            </a:r>
            <a:r>
              <a:rPr lang="en-US" altLang="zh-CN" sz="2000" dirty="0">
                <a:latin typeface="华文楷体" panose="02010600040101010101" charset="-122"/>
                <a:ea typeface="华文楷体" panose="02010600040101010101" charset="-122"/>
                <a:cs typeface="华文楷体" panose="02010600040101010101" charset="-122"/>
                <a:sym typeface="+mn-ea"/>
              </a:rPr>
              <a:t>4</a:t>
            </a:r>
            <a:r>
              <a:rPr lang="zh-CN" altLang="en-US" sz="2000" dirty="0">
                <a:latin typeface="华文楷体" panose="02010600040101010101" charset="-122"/>
                <a:ea typeface="华文楷体" panose="02010600040101010101" charset="-122"/>
                <a:cs typeface="华文楷体" panose="02010600040101010101" charset="-122"/>
                <a:sym typeface="+mn-ea"/>
              </a:rPr>
              <a:t>）三次文献</a:t>
            </a:r>
            <a:endParaRPr lang="zh-CN" altLang="en-US" sz="2000" dirty="0">
              <a:solidFill>
                <a:schemeClr val="tx1"/>
              </a:solidFill>
              <a:latin typeface="华文楷体" panose="02010600040101010101" charset="-122"/>
              <a:ea typeface="华文楷体" panose="02010600040101010101" charset="-122"/>
              <a:cs typeface="华文楷体" panose="02010600040101010101"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Bottom)">
                                      <p:cBhvr>
                                        <p:cTn id="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 descr="D:\1稻壳模板\ppt\2016.4\小清新水彩花卉毕业答辩模板\未标题-5.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36971" y="-98774"/>
            <a:ext cx="911574" cy="971998"/>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39"/>
          <p:cNvSpPr>
            <a:spLocks noChangeArrowheads="1"/>
          </p:cNvSpPr>
          <p:nvPr/>
        </p:nvSpPr>
        <p:spPr bwMode="auto">
          <a:xfrm>
            <a:off x="971550" y="628015"/>
            <a:ext cx="3892550" cy="307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anose="020B0604020202020204" pitchFamily="34" charset="0"/>
              <a:buNone/>
            </a:pPr>
            <a:r>
              <a:rPr lang="zh-CN" altLang="en-US" sz="2000" dirty="0" smtClean="0">
                <a:solidFill>
                  <a:schemeClr val="bg1">
                    <a:lumMod val="50000"/>
                  </a:schemeClr>
                </a:solidFill>
                <a:latin typeface="微软雅黑 Light" panose="020B0502040204020203" pitchFamily="34" charset="-122"/>
                <a:ea typeface="微软雅黑 Light" panose="020B0502040204020203" pitchFamily="34" charset="-122"/>
                <a:sym typeface="+mn-ea"/>
              </a:rPr>
              <a:t>二、信息</a:t>
            </a:r>
            <a:r>
              <a:rPr lang="zh-CN" altLang="en-US" sz="2000" dirty="0" smtClean="0">
                <a:solidFill>
                  <a:schemeClr val="bg1">
                    <a:lumMod val="50000"/>
                  </a:schemeClr>
                </a:solidFill>
                <a:latin typeface="微软雅黑 Light" panose="020B0502040204020203" pitchFamily="34" charset="-122"/>
                <a:ea typeface="微软雅黑 Light" panose="020B0502040204020203" pitchFamily="34" charset="-122"/>
                <a:sym typeface="+mn-ea"/>
              </a:rPr>
              <a:t>资源</a:t>
            </a:r>
            <a:endParaRPr lang="zh-CN" altLang="en-US" sz="2000" dirty="0" smtClean="0">
              <a:solidFill>
                <a:schemeClr val="bg1">
                  <a:lumMod val="50000"/>
                </a:schemeClr>
              </a:solidFill>
              <a:latin typeface="微软雅黑 Light" panose="020B0502040204020203" pitchFamily="34" charset="-122"/>
              <a:ea typeface="微软雅黑 Light" panose="020B0502040204020203" pitchFamily="34" charset="-122"/>
              <a:sym typeface="+mn-ea"/>
            </a:endParaRPr>
          </a:p>
        </p:txBody>
      </p:sp>
      <p:sp>
        <p:nvSpPr>
          <p:cNvPr id="28" name="Rectangle 21"/>
          <p:cNvSpPr>
            <a:spLocks noChangeArrowheads="1"/>
          </p:cNvSpPr>
          <p:nvPr/>
        </p:nvSpPr>
        <p:spPr bwMode="auto">
          <a:xfrm>
            <a:off x="827405" y="1419860"/>
            <a:ext cx="7492365" cy="2421255"/>
          </a:xfrm>
          <a:prstGeom prst="rect">
            <a:avLst/>
          </a:prstGeom>
          <a:solidFill>
            <a:schemeClr val="bg1">
              <a:lumMod val="95000"/>
              <a:alpha val="50000"/>
            </a:schemeClr>
          </a:solidFill>
          <a:ln>
            <a:noFill/>
          </a:ln>
        </p:spPr>
        <p:txBody>
          <a:bodyPr/>
          <a:lstStyle/>
          <a:p>
            <a:endParaRPr lang="zh-CN" altLang="en-US">
              <a:solidFill>
                <a:prstClr val="black"/>
              </a:solidFill>
            </a:endParaRPr>
          </a:p>
        </p:txBody>
      </p:sp>
      <p:sp>
        <p:nvSpPr>
          <p:cNvPr id="29" name="Rectangle 11"/>
          <p:cNvSpPr>
            <a:spLocks noChangeArrowheads="1"/>
          </p:cNvSpPr>
          <p:nvPr/>
        </p:nvSpPr>
        <p:spPr bwMode="auto">
          <a:xfrm>
            <a:off x="971550" y="1571625"/>
            <a:ext cx="7264400"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indent="457200" fontAlgn="auto">
              <a:lnSpc>
                <a:spcPct val="130000"/>
              </a:lnSpc>
              <a:spcBef>
                <a:spcPts val="0"/>
              </a:spcBef>
              <a:spcAft>
                <a:spcPts val="0"/>
              </a:spcAft>
              <a:buNone/>
            </a:pPr>
            <a:r>
              <a:rPr lang="zh-CN" altLang="en-US" sz="2000" b="1" dirty="0">
                <a:solidFill>
                  <a:schemeClr val="tx1"/>
                </a:solidFill>
                <a:latin typeface="华文楷体" panose="02010600040101010101" charset="-122"/>
                <a:ea typeface="华文楷体" panose="02010600040101010101" charset="-122"/>
                <a:cs typeface="华文楷体" panose="02010600040101010101" charset="-122"/>
                <a:sym typeface="+mn-ea"/>
              </a:rPr>
              <a:t>（</a:t>
            </a:r>
            <a:r>
              <a:rPr lang="en-US" altLang="zh-CN" sz="2000" b="1" dirty="0">
                <a:solidFill>
                  <a:schemeClr val="tx1"/>
                </a:solidFill>
                <a:latin typeface="华文楷体" panose="02010600040101010101" charset="-122"/>
                <a:ea typeface="华文楷体" panose="02010600040101010101" charset="-122"/>
                <a:cs typeface="华文楷体" panose="02010600040101010101" charset="-122"/>
                <a:sym typeface="+mn-ea"/>
              </a:rPr>
              <a:t>1</a:t>
            </a:r>
            <a:r>
              <a:rPr lang="zh-CN" altLang="en-US" sz="2000" b="1" dirty="0">
                <a:solidFill>
                  <a:schemeClr val="tx1"/>
                </a:solidFill>
                <a:latin typeface="华文楷体" panose="02010600040101010101" charset="-122"/>
                <a:ea typeface="华文楷体" panose="02010600040101010101" charset="-122"/>
                <a:cs typeface="华文楷体" panose="02010600040101010101" charset="-122"/>
                <a:sym typeface="+mn-ea"/>
              </a:rPr>
              <a:t>）零次文献  </a:t>
            </a:r>
            <a:endParaRPr lang="zh-CN" altLang="en-US" sz="2000" b="1" dirty="0">
              <a:solidFill>
                <a:schemeClr val="tx1"/>
              </a:solidFill>
              <a:latin typeface="华文楷体" panose="02010600040101010101" charset="-122"/>
              <a:ea typeface="华文楷体" panose="02010600040101010101" charset="-122"/>
              <a:cs typeface="华文楷体" panose="02010600040101010101" charset="-122"/>
            </a:endParaRPr>
          </a:p>
          <a:p>
            <a:pPr indent="457200" fontAlgn="auto">
              <a:lnSpc>
                <a:spcPct val="130000"/>
              </a:lnSpc>
              <a:spcBef>
                <a:spcPts val="0"/>
              </a:spcBef>
              <a:spcAft>
                <a:spcPts val="0"/>
              </a:spcAft>
              <a:buClrTx/>
            </a:pPr>
            <a:r>
              <a:rPr lang="zh-CN" altLang="en-US" sz="2000" dirty="0">
                <a:solidFill>
                  <a:schemeClr val="tx1"/>
                </a:solidFill>
                <a:latin typeface="华文楷体" panose="02010600040101010101" charset="-122"/>
                <a:ea typeface="华文楷体" panose="02010600040101010101" charset="-122"/>
                <a:cs typeface="华文楷体" panose="02010600040101010101" charset="-122"/>
                <a:sym typeface="+mn-ea"/>
              </a:rPr>
              <a:t>未经出版发行的或未进入社会交流的最原始的文献。如私人笔记、手稿、个人通信、调查稿等。</a:t>
            </a:r>
            <a:endParaRPr lang="zh-CN" altLang="en-US" sz="2000" dirty="0">
              <a:solidFill>
                <a:schemeClr val="tx1"/>
              </a:solidFill>
              <a:latin typeface="华文楷体" panose="02010600040101010101" charset="-122"/>
              <a:ea typeface="华文楷体" panose="02010600040101010101" charset="-122"/>
              <a:cs typeface="华文楷体" panose="02010600040101010101" charset="-122"/>
            </a:endParaRPr>
          </a:p>
          <a:p>
            <a:pPr indent="457200" fontAlgn="auto">
              <a:lnSpc>
                <a:spcPct val="130000"/>
              </a:lnSpc>
              <a:spcBef>
                <a:spcPts val="0"/>
              </a:spcBef>
              <a:spcAft>
                <a:spcPts val="0"/>
              </a:spcAft>
              <a:buClrTx/>
            </a:pPr>
            <a:r>
              <a:rPr lang="zh-CN" altLang="en-US" sz="2000" dirty="0">
                <a:solidFill>
                  <a:schemeClr val="tx1"/>
                </a:solidFill>
                <a:latin typeface="华文楷体" panose="02010600040101010101" charset="-122"/>
                <a:ea typeface="华文楷体" panose="02010600040101010101" charset="-122"/>
                <a:cs typeface="华文楷体" panose="02010600040101010101" charset="-122"/>
                <a:sym typeface="+mn-ea"/>
              </a:rPr>
              <a:t>特点：新颖、具有客观性、零散性。 但不成熟，不公开交流，难以获得。</a:t>
            </a:r>
            <a:endParaRPr lang="zh-CN" altLang="en-US" sz="2000" dirty="0">
              <a:solidFill>
                <a:schemeClr val="tx1"/>
              </a:solidFill>
              <a:latin typeface="华文楷体" panose="02010600040101010101" charset="-122"/>
              <a:ea typeface="华文楷体" panose="02010600040101010101" charset="-122"/>
              <a:cs typeface="华文楷体" panose="02010600040101010101"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Bottom)">
                                      <p:cBhvr>
                                        <p:cTn id="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 descr="D:\1稻壳模板\ppt\2016.4\小清新水彩花卉毕业答辩模板\未标题-5.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36971" y="-98774"/>
            <a:ext cx="911574" cy="971998"/>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39"/>
          <p:cNvSpPr>
            <a:spLocks noChangeArrowheads="1"/>
          </p:cNvSpPr>
          <p:nvPr/>
        </p:nvSpPr>
        <p:spPr bwMode="auto">
          <a:xfrm>
            <a:off x="971550" y="628015"/>
            <a:ext cx="3892550" cy="307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anose="020B0604020202020204" pitchFamily="34" charset="0"/>
              <a:buNone/>
            </a:pPr>
            <a:r>
              <a:rPr lang="zh-CN" altLang="en-US" sz="2000" dirty="0" smtClean="0">
                <a:solidFill>
                  <a:schemeClr val="bg1">
                    <a:lumMod val="50000"/>
                  </a:schemeClr>
                </a:solidFill>
                <a:latin typeface="微软雅黑 Light" panose="020B0502040204020203" pitchFamily="34" charset="-122"/>
                <a:ea typeface="微软雅黑 Light" panose="020B0502040204020203" pitchFamily="34" charset="-122"/>
                <a:sym typeface="+mn-ea"/>
              </a:rPr>
              <a:t>二、信息</a:t>
            </a:r>
            <a:r>
              <a:rPr lang="zh-CN" altLang="en-US" sz="2000" dirty="0" smtClean="0">
                <a:solidFill>
                  <a:schemeClr val="bg1">
                    <a:lumMod val="50000"/>
                  </a:schemeClr>
                </a:solidFill>
                <a:latin typeface="微软雅黑 Light" panose="020B0502040204020203" pitchFamily="34" charset="-122"/>
                <a:ea typeface="微软雅黑 Light" panose="020B0502040204020203" pitchFamily="34" charset="-122"/>
                <a:sym typeface="+mn-ea"/>
              </a:rPr>
              <a:t>资源</a:t>
            </a:r>
            <a:endParaRPr lang="zh-CN" altLang="en-US" sz="2000" dirty="0" smtClean="0">
              <a:solidFill>
                <a:schemeClr val="bg1">
                  <a:lumMod val="50000"/>
                </a:schemeClr>
              </a:solidFill>
              <a:latin typeface="微软雅黑 Light" panose="020B0502040204020203" pitchFamily="34" charset="-122"/>
              <a:ea typeface="微软雅黑 Light" panose="020B0502040204020203" pitchFamily="34" charset="-122"/>
              <a:sym typeface="+mn-ea"/>
            </a:endParaRPr>
          </a:p>
        </p:txBody>
      </p:sp>
      <p:sp>
        <p:nvSpPr>
          <p:cNvPr id="28" name="Rectangle 21"/>
          <p:cNvSpPr>
            <a:spLocks noChangeArrowheads="1"/>
          </p:cNvSpPr>
          <p:nvPr/>
        </p:nvSpPr>
        <p:spPr bwMode="auto">
          <a:xfrm>
            <a:off x="611505" y="1131570"/>
            <a:ext cx="7922260" cy="3521075"/>
          </a:xfrm>
          <a:prstGeom prst="rect">
            <a:avLst/>
          </a:prstGeom>
          <a:solidFill>
            <a:schemeClr val="bg1">
              <a:lumMod val="95000"/>
              <a:alpha val="50000"/>
            </a:schemeClr>
          </a:solidFill>
          <a:ln>
            <a:noFill/>
          </a:ln>
        </p:spPr>
        <p:txBody>
          <a:bodyPr/>
          <a:lstStyle/>
          <a:p>
            <a:endParaRPr lang="zh-CN" altLang="en-US">
              <a:solidFill>
                <a:prstClr val="black"/>
              </a:solidFill>
            </a:endParaRPr>
          </a:p>
        </p:txBody>
      </p:sp>
      <p:sp>
        <p:nvSpPr>
          <p:cNvPr id="29" name="Rectangle 11"/>
          <p:cNvSpPr>
            <a:spLocks noChangeArrowheads="1"/>
          </p:cNvSpPr>
          <p:nvPr/>
        </p:nvSpPr>
        <p:spPr bwMode="auto">
          <a:xfrm>
            <a:off x="939800" y="1399540"/>
            <a:ext cx="72644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indent="457200" fontAlgn="auto">
              <a:lnSpc>
                <a:spcPct val="130000"/>
              </a:lnSpc>
              <a:spcBef>
                <a:spcPct val="0"/>
              </a:spcBef>
              <a:spcAft>
                <a:spcPct val="0"/>
              </a:spcAft>
              <a:buNone/>
            </a:pPr>
            <a:r>
              <a:rPr lang="zh-CN" altLang="en-US" sz="2000" b="1" dirty="0">
                <a:solidFill>
                  <a:schemeClr val="tx1"/>
                </a:solidFill>
                <a:latin typeface="华文楷体" panose="02010600040101010101" charset="-122"/>
                <a:ea typeface="华文楷体" panose="02010600040101010101" charset="-122"/>
                <a:cs typeface="华文楷体" panose="02010600040101010101" charset="-122"/>
                <a:sym typeface="+mn-ea"/>
              </a:rPr>
              <a:t>（</a:t>
            </a:r>
            <a:r>
              <a:rPr lang="en-US" altLang="zh-CN" sz="2000" b="1" dirty="0">
                <a:solidFill>
                  <a:schemeClr val="tx1"/>
                </a:solidFill>
                <a:latin typeface="华文楷体" panose="02010600040101010101" charset="-122"/>
                <a:ea typeface="华文楷体" panose="02010600040101010101" charset="-122"/>
                <a:cs typeface="华文楷体" panose="02010600040101010101" charset="-122"/>
                <a:sym typeface="+mn-ea"/>
              </a:rPr>
              <a:t>2</a:t>
            </a:r>
            <a:r>
              <a:rPr lang="zh-CN" altLang="en-US" sz="2000" b="1" dirty="0">
                <a:solidFill>
                  <a:schemeClr val="tx1"/>
                </a:solidFill>
                <a:latin typeface="华文楷体" panose="02010600040101010101" charset="-122"/>
                <a:ea typeface="华文楷体" panose="02010600040101010101" charset="-122"/>
                <a:cs typeface="华文楷体" panose="02010600040101010101" charset="-122"/>
                <a:sym typeface="+mn-ea"/>
              </a:rPr>
              <a:t>）</a:t>
            </a:r>
            <a:r>
              <a:rPr lang="zh-CN" altLang="en-US" sz="2000" b="1" dirty="0">
                <a:solidFill>
                  <a:schemeClr val="tx1"/>
                </a:solidFill>
                <a:latin typeface="华文楷体" panose="02010600040101010101" charset="-122"/>
                <a:ea typeface="华文楷体" panose="02010600040101010101" charset="-122"/>
                <a:cs typeface="华文楷体" panose="02010600040101010101" charset="-122"/>
                <a:sym typeface="+mn-ea"/>
              </a:rPr>
              <a:t>一次文献  </a:t>
            </a:r>
            <a:endParaRPr lang="zh-CN" altLang="en-US" sz="2000" b="1" dirty="0">
              <a:solidFill>
                <a:schemeClr val="tx1"/>
              </a:solidFill>
              <a:latin typeface="华文楷体" panose="02010600040101010101" charset="-122"/>
              <a:ea typeface="华文楷体" panose="02010600040101010101" charset="-122"/>
              <a:cs typeface="华文楷体" panose="02010600040101010101" charset="-122"/>
            </a:endParaRPr>
          </a:p>
          <a:p>
            <a:pPr indent="457200" fontAlgn="auto">
              <a:lnSpc>
                <a:spcPct val="130000"/>
              </a:lnSpc>
              <a:spcBef>
                <a:spcPct val="0"/>
              </a:spcBef>
              <a:spcAft>
                <a:spcPct val="0"/>
              </a:spcAft>
              <a:buClrTx/>
              <a:buNone/>
            </a:pPr>
            <a:r>
              <a:rPr lang="zh-CN" altLang="en-US" sz="2000" dirty="0">
                <a:solidFill>
                  <a:schemeClr val="tx1"/>
                </a:solidFill>
                <a:latin typeface="华文楷体" panose="02010600040101010101" charset="-122"/>
                <a:ea typeface="华文楷体" panose="02010600040101010101" charset="-122"/>
                <a:sym typeface="+mn-ea"/>
              </a:rPr>
              <a:t>以作者本人取得的成果为基本素材面创作的论文、报告等，经公开发表或出版的各种文献。习惯上称为原始文献。</a:t>
            </a:r>
            <a:endParaRPr lang="zh-CN" altLang="en-US" sz="2000" dirty="0">
              <a:solidFill>
                <a:schemeClr val="tx1"/>
              </a:solidFill>
              <a:latin typeface="华文楷体" panose="02010600040101010101" charset="-122"/>
              <a:ea typeface="华文楷体" panose="02010600040101010101" charset="-122"/>
            </a:endParaRPr>
          </a:p>
          <a:p>
            <a:pPr indent="457200" fontAlgn="auto">
              <a:lnSpc>
                <a:spcPct val="130000"/>
              </a:lnSpc>
              <a:spcBef>
                <a:spcPct val="0"/>
              </a:spcBef>
              <a:spcAft>
                <a:spcPct val="0"/>
              </a:spcAft>
              <a:buClrTx/>
            </a:pPr>
            <a:r>
              <a:rPr lang="zh-CN" altLang="en-US" sz="2000" dirty="0">
                <a:solidFill>
                  <a:schemeClr val="tx1"/>
                </a:solidFill>
                <a:latin typeface="华文楷体" panose="02010600040101010101" charset="-122"/>
                <a:ea typeface="华文楷体" panose="02010600040101010101" charset="-122"/>
                <a:sym typeface="+mn-ea"/>
              </a:rPr>
              <a:t>如期刊论文、科技报告、会议论文、专利说明书、学位论文、技术标准等。</a:t>
            </a:r>
            <a:endParaRPr lang="zh-CN" altLang="en-US" sz="2000" dirty="0">
              <a:solidFill>
                <a:schemeClr val="tx1"/>
              </a:solidFill>
              <a:latin typeface="华文楷体" panose="02010600040101010101" charset="-122"/>
              <a:ea typeface="华文楷体" panose="02010600040101010101" charset="-122"/>
            </a:endParaRPr>
          </a:p>
          <a:p>
            <a:pPr indent="457200" fontAlgn="auto">
              <a:lnSpc>
                <a:spcPct val="130000"/>
              </a:lnSpc>
              <a:spcBef>
                <a:spcPct val="0"/>
              </a:spcBef>
              <a:spcAft>
                <a:spcPct val="0"/>
              </a:spcAft>
              <a:buClrTx/>
            </a:pPr>
            <a:r>
              <a:rPr lang="zh-CN" altLang="en-US" sz="2000" dirty="0">
                <a:solidFill>
                  <a:schemeClr val="tx1"/>
                </a:solidFill>
                <a:latin typeface="华文楷体" panose="02010600040101010101" charset="-122"/>
                <a:ea typeface="华文楷体" panose="02010600040101010101" charset="-122"/>
                <a:sym typeface="+mn-ea"/>
              </a:rPr>
              <a:t>特点：具有新颖性、创造性（是人类创造性劳动成果）和先进性（内容上是新成果，新发明）；</a:t>
            </a:r>
            <a:endParaRPr lang="zh-CN" altLang="en-US" sz="2000" dirty="0">
              <a:solidFill>
                <a:schemeClr val="tx1"/>
              </a:solidFill>
              <a:latin typeface="华文楷体" panose="02010600040101010101" charset="-122"/>
              <a:ea typeface="华文楷体" panose="02010600040101010101" charset="-122"/>
            </a:endParaRPr>
          </a:p>
          <a:p>
            <a:pPr indent="457200" fontAlgn="auto">
              <a:lnSpc>
                <a:spcPct val="130000"/>
              </a:lnSpc>
              <a:spcBef>
                <a:spcPct val="0"/>
              </a:spcBef>
              <a:spcAft>
                <a:spcPct val="0"/>
              </a:spcAft>
              <a:buClrTx/>
            </a:pPr>
            <a:r>
              <a:rPr lang="zh-CN" altLang="en-US" sz="2000" dirty="0">
                <a:solidFill>
                  <a:schemeClr val="tx1"/>
                </a:solidFill>
                <a:latin typeface="华文楷体" panose="02010600040101010101" charset="-122"/>
                <a:ea typeface="华文楷体" panose="02010600040101010101" charset="-122"/>
                <a:sym typeface="+mn-ea"/>
              </a:rPr>
              <a:t>缺点：数量</a:t>
            </a:r>
            <a:r>
              <a:rPr lang="zh-CN" altLang="en-US" sz="2000" dirty="0">
                <a:solidFill>
                  <a:schemeClr val="tx1"/>
                </a:solidFill>
                <a:latin typeface="华文楷体" panose="02010600040101010101" charset="-122"/>
                <a:ea typeface="华文楷体" panose="02010600040101010101" charset="-122"/>
                <a:sym typeface="+mn-ea"/>
              </a:rPr>
              <a:t>多，分布散，难以查找。</a:t>
            </a:r>
            <a:endParaRPr lang="zh-CN" altLang="en-US" sz="2000" dirty="0">
              <a:solidFill>
                <a:schemeClr val="tx1"/>
              </a:solidFill>
              <a:latin typeface="华文楷体" panose="02010600040101010101" charset="-122"/>
              <a:ea typeface="华文楷体" panose="02010600040101010101" charset="-122"/>
              <a:cs typeface="华文楷体" panose="02010600040101010101"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Bottom)">
                                      <p:cBhvr>
                                        <p:cTn id="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 descr="D:\1稻壳模板\ppt\2016.4\小清新水彩花卉毕业答辩模板\未标题-5.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36971" y="-98774"/>
            <a:ext cx="911574" cy="971998"/>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39"/>
          <p:cNvSpPr>
            <a:spLocks noChangeArrowheads="1"/>
          </p:cNvSpPr>
          <p:nvPr/>
        </p:nvSpPr>
        <p:spPr bwMode="auto">
          <a:xfrm>
            <a:off x="971550" y="628015"/>
            <a:ext cx="3892550" cy="307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anose="020B0604020202020204" pitchFamily="34" charset="0"/>
              <a:buNone/>
            </a:pPr>
            <a:r>
              <a:rPr lang="zh-CN" altLang="en-US" sz="2000" dirty="0" smtClean="0">
                <a:solidFill>
                  <a:schemeClr val="bg1">
                    <a:lumMod val="50000"/>
                  </a:schemeClr>
                </a:solidFill>
                <a:latin typeface="微软雅黑 Light" panose="020B0502040204020203" pitchFamily="34" charset="-122"/>
                <a:ea typeface="微软雅黑 Light" panose="020B0502040204020203" pitchFamily="34" charset="-122"/>
                <a:sym typeface="+mn-ea"/>
              </a:rPr>
              <a:t>二、信息</a:t>
            </a:r>
            <a:r>
              <a:rPr lang="zh-CN" altLang="en-US" sz="2000" dirty="0" smtClean="0">
                <a:solidFill>
                  <a:schemeClr val="bg1">
                    <a:lumMod val="50000"/>
                  </a:schemeClr>
                </a:solidFill>
                <a:latin typeface="微软雅黑 Light" panose="020B0502040204020203" pitchFamily="34" charset="-122"/>
                <a:ea typeface="微软雅黑 Light" panose="020B0502040204020203" pitchFamily="34" charset="-122"/>
                <a:sym typeface="+mn-ea"/>
              </a:rPr>
              <a:t>资源</a:t>
            </a:r>
            <a:endParaRPr lang="zh-CN" altLang="en-US" sz="2000" dirty="0" smtClean="0">
              <a:solidFill>
                <a:schemeClr val="bg1">
                  <a:lumMod val="50000"/>
                </a:schemeClr>
              </a:solidFill>
              <a:latin typeface="微软雅黑 Light" panose="020B0502040204020203" pitchFamily="34" charset="-122"/>
              <a:ea typeface="微软雅黑 Light" panose="020B0502040204020203" pitchFamily="34" charset="-122"/>
              <a:sym typeface="+mn-ea"/>
            </a:endParaRPr>
          </a:p>
        </p:txBody>
      </p:sp>
      <p:sp>
        <p:nvSpPr>
          <p:cNvPr id="28" name="Rectangle 21"/>
          <p:cNvSpPr>
            <a:spLocks noChangeArrowheads="1"/>
          </p:cNvSpPr>
          <p:nvPr/>
        </p:nvSpPr>
        <p:spPr bwMode="auto">
          <a:xfrm>
            <a:off x="672465" y="1223645"/>
            <a:ext cx="7647305" cy="3644265"/>
          </a:xfrm>
          <a:prstGeom prst="rect">
            <a:avLst/>
          </a:prstGeom>
          <a:solidFill>
            <a:schemeClr val="bg1">
              <a:lumMod val="95000"/>
              <a:alpha val="50000"/>
            </a:schemeClr>
          </a:solidFill>
          <a:ln>
            <a:noFill/>
          </a:ln>
        </p:spPr>
        <p:txBody>
          <a:bodyPr/>
          <a:lstStyle/>
          <a:p>
            <a:endParaRPr lang="zh-CN" altLang="en-US">
              <a:solidFill>
                <a:prstClr val="black"/>
              </a:solidFill>
            </a:endParaRPr>
          </a:p>
        </p:txBody>
      </p:sp>
      <p:sp>
        <p:nvSpPr>
          <p:cNvPr id="29" name="Rectangle 11"/>
          <p:cNvSpPr>
            <a:spLocks noChangeArrowheads="1"/>
          </p:cNvSpPr>
          <p:nvPr/>
        </p:nvSpPr>
        <p:spPr bwMode="auto">
          <a:xfrm>
            <a:off x="899160" y="1491615"/>
            <a:ext cx="72644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indent="457200" fontAlgn="auto">
              <a:lnSpc>
                <a:spcPct val="130000"/>
              </a:lnSpc>
              <a:spcBef>
                <a:spcPts val="0"/>
              </a:spcBef>
              <a:spcAft>
                <a:spcPct val="0"/>
              </a:spcAft>
              <a:buNone/>
            </a:pPr>
            <a:r>
              <a:rPr lang="zh-CN" altLang="en-US" sz="2000" b="1" dirty="0">
                <a:solidFill>
                  <a:schemeClr val="tx1"/>
                </a:solidFill>
                <a:latin typeface="华文楷体" panose="02010600040101010101" charset="-122"/>
                <a:ea typeface="华文楷体" panose="02010600040101010101" charset="-122"/>
                <a:cs typeface="华文楷体" panose="02010600040101010101" charset="-122"/>
                <a:sym typeface="+mn-ea"/>
              </a:rPr>
              <a:t>（</a:t>
            </a:r>
            <a:r>
              <a:rPr lang="en-US" altLang="zh-CN" sz="2000" b="1" dirty="0">
                <a:solidFill>
                  <a:schemeClr val="tx1"/>
                </a:solidFill>
                <a:latin typeface="华文楷体" panose="02010600040101010101" charset="-122"/>
                <a:ea typeface="华文楷体" panose="02010600040101010101" charset="-122"/>
                <a:cs typeface="华文楷体" panose="02010600040101010101" charset="-122"/>
                <a:sym typeface="+mn-ea"/>
              </a:rPr>
              <a:t>3</a:t>
            </a:r>
            <a:r>
              <a:rPr lang="zh-CN" altLang="en-US" sz="2000" b="1" dirty="0">
                <a:solidFill>
                  <a:schemeClr val="tx1"/>
                </a:solidFill>
                <a:latin typeface="华文楷体" panose="02010600040101010101" charset="-122"/>
                <a:ea typeface="华文楷体" panose="02010600040101010101" charset="-122"/>
                <a:cs typeface="华文楷体" panose="02010600040101010101" charset="-122"/>
                <a:sym typeface="+mn-ea"/>
              </a:rPr>
              <a:t>）</a:t>
            </a:r>
            <a:r>
              <a:rPr lang="zh-CN" altLang="en-US" sz="2000" b="1" dirty="0">
                <a:solidFill>
                  <a:schemeClr val="tx1"/>
                </a:solidFill>
                <a:latin typeface="华文楷体" panose="02010600040101010101" charset="-122"/>
                <a:ea typeface="华文楷体" panose="02010600040101010101" charset="-122"/>
                <a:cs typeface="华文楷体" panose="02010600040101010101" charset="-122"/>
                <a:sym typeface="+mn-ea"/>
              </a:rPr>
              <a:t>二次文献  </a:t>
            </a:r>
            <a:endParaRPr lang="zh-CN" altLang="en-US" sz="2000" b="1" dirty="0">
              <a:solidFill>
                <a:schemeClr val="tx1"/>
              </a:solidFill>
              <a:latin typeface="华文楷体" panose="02010600040101010101" charset="-122"/>
              <a:ea typeface="华文楷体" panose="02010600040101010101" charset="-122"/>
              <a:cs typeface="华文楷体" panose="02010600040101010101" charset="-122"/>
            </a:endParaRPr>
          </a:p>
          <a:p>
            <a:pPr indent="457200" fontAlgn="auto">
              <a:lnSpc>
                <a:spcPct val="130000"/>
              </a:lnSpc>
              <a:spcBef>
                <a:spcPts val="0"/>
              </a:spcBef>
              <a:spcAft>
                <a:spcPct val="0"/>
              </a:spcAft>
              <a:buClrTx/>
              <a:buNone/>
            </a:pPr>
            <a:r>
              <a:rPr lang="zh-CN" altLang="en-US" sz="2000" dirty="0">
                <a:solidFill>
                  <a:schemeClr val="tx1"/>
                </a:solidFill>
                <a:latin typeface="华文楷体" panose="02010600040101010101" charset="-122"/>
                <a:ea typeface="华文楷体" panose="02010600040101010101" charset="-122"/>
                <a:sym typeface="+mn-ea"/>
              </a:rPr>
              <a:t>报道和查找一次文献的检索工具书、书刊。</a:t>
            </a:r>
            <a:endParaRPr lang="zh-CN" altLang="en-US" sz="2000" dirty="0">
              <a:solidFill>
                <a:schemeClr val="tx1"/>
              </a:solidFill>
              <a:latin typeface="华文楷体" panose="02010600040101010101" charset="-122"/>
              <a:ea typeface="华文楷体" panose="02010600040101010101" charset="-122"/>
            </a:endParaRPr>
          </a:p>
          <a:p>
            <a:pPr indent="457200" fontAlgn="auto">
              <a:lnSpc>
                <a:spcPct val="130000"/>
              </a:lnSpc>
              <a:spcBef>
                <a:spcPts val="0"/>
              </a:spcBef>
              <a:spcAft>
                <a:spcPct val="0"/>
              </a:spcAft>
              <a:buClrTx/>
            </a:pPr>
            <a:r>
              <a:rPr lang="zh-CN" altLang="en-US" sz="2000" dirty="0">
                <a:solidFill>
                  <a:schemeClr val="tx1"/>
                </a:solidFill>
                <a:latin typeface="华文楷体" panose="02010600040101010101" charset="-122"/>
                <a:ea typeface="华文楷体" panose="02010600040101010101" charset="-122"/>
                <a:sym typeface="+mn-ea"/>
              </a:rPr>
              <a:t>它是按照一定的目的对一定范围或学科领域的一次文献进行鉴别、筛选、分析、归纳、加工整理重组，使之有序化后出版的文献。</a:t>
            </a:r>
            <a:endParaRPr lang="zh-CN" altLang="en-US" sz="2000" dirty="0">
              <a:solidFill>
                <a:schemeClr val="tx1"/>
              </a:solidFill>
              <a:latin typeface="华文楷体" panose="02010600040101010101" charset="-122"/>
              <a:ea typeface="华文楷体" panose="02010600040101010101" charset="-122"/>
              <a:sym typeface="+mn-ea"/>
            </a:endParaRPr>
          </a:p>
          <a:p>
            <a:pPr indent="457200" fontAlgn="auto">
              <a:lnSpc>
                <a:spcPct val="130000"/>
              </a:lnSpc>
              <a:spcBef>
                <a:spcPts val="0"/>
              </a:spcBef>
              <a:spcAft>
                <a:spcPct val="0"/>
              </a:spcAft>
              <a:buClrTx/>
            </a:pPr>
            <a:r>
              <a:rPr lang="zh-CN" altLang="en-US" sz="2000" dirty="0">
                <a:solidFill>
                  <a:schemeClr val="tx1"/>
                </a:solidFill>
                <a:latin typeface="华文楷体" panose="02010600040101010101" charset="-122"/>
                <a:ea typeface="华文楷体" panose="02010600040101010101" charset="-122"/>
                <a:sym typeface="+mn-ea"/>
              </a:rPr>
              <a:t>如各种索引、题录、文摘。形式上有卡片式，期刊式，书本式。</a:t>
            </a:r>
            <a:endParaRPr lang="zh-CN" altLang="en-US" sz="2000" dirty="0">
              <a:solidFill>
                <a:schemeClr val="tx1"/>
              </a:solidFill>
              <a:latin typeface="华文楷体" panose="02010600040101010101" charset="-122"/>
              <a:ea typeface="华文楷体" panose="02010600040101010101" charset="-122"/>
            </a:endParaRPr>
          </a:p>
          <a:p>
            <a:pPr indent="457200" fontAlgn="auto">
              <a:lnSpc>
                <a:spcPct val="130000"/>
              </a:lnSpc>
              <a:spcBef>
                <a:spcPts val="0"/>
              </a:spcBef>
              <a:spcAft>
                <a:spcPct val="0"/>
              </a:spcAft>
              <a:buClrTx/>
            </a:pPr>
            <a:r>
              <a:rPr lang="zh-CN" altLang="en-US" sz="2000" dirty="0">
                <a:solidFill>
                  <a:schemeClr val="tx1"/>
                </a:solidFill>
                <a:latin typeface="华文楷体" panose="02010600040101010101" charset="-122"/>
                <a:ea typeface="华文楷体" panose="02010600040101010101" charset="-122"/>
                <a:sym typeface="+mn-ea"/>
              </a:rPr>
              <a:t>特点：汇集性、工具性、系统性　</a:t>
            </a:r>
            <a:endParaRPr lang="zh-CN" altLang="en-US" sz="2000" dirty="0">
              <a:solidFill>
                <a:schemeClr val="tx1"/>
              </a:solidFill>
              <a:latin typeface="华文楷体" panose="02010600040101010101" charset="-122"/>
              <a:ea typeface="华文楷体" panose="02010600040101010101" charset="-122"/>
              <a:cs typeface="华文楷体" panose="02010600040101010101"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Bottom)">
                                      <p:cBhvr>
                                        <p:cTn id="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 descr="D:\1稻壳模板\ppt\2016.4\小清新水彩花卉毕业答辩模板\未标题-5.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36971" y="-98774"/>
            <a:ext cx="911574" cy="971998"/>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39"/>
          <p:cNvSpPr>
            <a:spLocks noChangeArrowheads="1"/>
          </p:cNvSpPr>
          <p:nvPr/>
        </p:nvSpPr>
        <p:spPr bwMode="auto">
          <a:xfrm>
            <a:off x="971550" y="628015"/>
            <a:ext cx="3892550" cy="307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anose="020B0604020202020204" pitchFamily="34" charset="0"/>
              <a:buNone/>
            </a:pPr>
            <a:r>
              <a:rPr lang="zh-CN" altLang="en-US" sz="2000" dirty="0" smtClean="0">
                <a:solidFill>
                  <a:schemeClr val="bg1">
                    <a:lumMod val="50000"/>
                  </a:schemeClr>
                </a:solidFill>
                <a:latin typeface="微软雅黑 Light" panose="020B0502040204020203" pitchFamily="34" charset="-122"/>
                <a:ea typeface="微软雅黑 Light" panose="020B0502040204020203" pitchFamily="34" charset="-122"/>
                <a:sym typeface="+mn-ea"/>
              </a:rPr>
              <a:t>二、信息</a:t>
            </a:r>
            <a:r>
              <a:rPr lang="zh-CN" altLang="en-US" sz="2000" dirty="0" smtClean="0">
                <a:solidFill>
                  <a:schemeClr val="bg1">
                    <a:lumMod val="50000"/>
                  </a:schemeClr>
                </a:solidFill>
                <a:latin typeface="微软雅黑 Light" panose="020B0502040204020203" pitchFamily="34" charset="-122"/>
                <a:ea typeface="微软雅黑 Light" panose="020B0502040204020203" pitchFamily="34" charset="-122"/>
                <a:sym typeface="+mn-ea"/>
              </a:rPr>
              <a:t>资源</a:t>
            </a:r>
            <a:endParaRPr lang="zh-CN" altLang="en-US" sz="2000" dirty="0" smtClean="0">
              <a:solidFill>
                <a:schemeClr val="bg1">
                  <a:lumMod val="50000"/>
                </a:schemeClr>
              </a:solidFill>
              <a:latin typeface="微软雅黑 Light" panose="020B0502040204020203" pitchFamily="34" charset="-122"/>
              <a:ea typeface="微软雅黑 Light" panose="020B0502040204020203" pitchFamily="34" charset="-122"/>
              <a:sym typeface="+mn-ea"/>
            </a:endParaRPr>
          </a:p>
        </p:txBody>
      </p:sp>
      <p:sp>
        <p:nvSpPr>
          <p:cNvPr id="28" name="Rectangle 21"/>
          <p:cNvSpPr>
            <a:spLocks noChangeArrowheads="1"/>
          </p:cNvSpPr>
          <p:nvPr/>
        </p:nvSpPr>
        <p:spPr bwMode="auto">
          <a:xfrm>
            <a:off x="827405" y="1419860"/>
            <a:ext cx="7506335" cy="3230245"/>
          </a:xfrm>
          <a:prstGeom prst="rect">
            <a:avLst/>
          </a:prstGeom>
          <a:solidFill>
            <a:schemeClr val="bg1">
              <a:lumMod val="95000"/>
              <a:alpha val="50000"/>
            </a:schemeClr>
          </a:solidFill>
          <a:ln>
            <a:noFill/>
          </a:ln>
        </p:spPr>
        <p:txBody>
          <a:bodyPr/>
          <a:lstStyle/>
          <a:p>
            <a:endParaRPr lang="zh-CN" altLang="en-US">
              <a:solidFill>
                <a:prstClr val="black"/>
              </a:solidFill>
            </a:endParaRPr>
          </a:p>
        </p:txBody>
      </p:sp>
      <p:sp>
        <p:nvSpPr>
          <p:cNvPr id="29" name="Rectangle 11"/>
          <p:cNvSpPr>
            <a:spLocks noChangeArrowheads="1"/>
          </p:cNvSpPr>
          <p:nvPr/>
        </p:nvSpPr>
        <p:spPr bwMode="auto">
          <a:xfrm>
            <a:off x="971550" y="1571625"/>
            <a:ext cx="7264400"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indent="457200" fontAlgn="auto">
              <a:lnSpc>
                <a:spcPct val="130000"/>
              </a:lnSpc>
              <a:spcBef>
                <a:spcPct val="0"/>
              </a:spcBef>
              <a:spcAft>
                <a:spcPct val="0"/>
              </a:spcAft>
              <a:buNone/>
            </a:pPr>
            <a:r>
              <a:rPr lang="zh-CN" altLang="en-US" sz="2000" b="1" dirty="0">
                <a:solidFill>
                  <a:schemeClr val="tx1"/>
                </a:solidFill>
                <a:latin typeface="华文楷体" panose="02010600040101010101" charset="-122"/>
                <a:ea typeface="华文楷体" panose="02010600040101010101" charset="-122"/>
                <a:cs typeface="华文楷体" panose="02010600040101010101" charset="-122"/>
                <a:sym typeface="+mn-ea"/>
              </a:rPr>
              <a:t>（</a:t>
            </a:r>
            <a:r>
              <a:rPr lang="en-US" altLang="zh-CN" sz="2000" b="1" dirty="0">
                <a:solidFill>
                  <a:schemeClr val="tx1"/>
                </a:solidFill>
                <a:latin typeface="华文楷体" panose="02010600040101010101" charset="-122"/>
                <a:ea typeface="华文楷体" panose="02010600040101010101" charset="-122"/>
                <a:cs typeface="华文楷体" panose="02010600040101010101" charset="-122"/>
                <a:sym typeface="+mn-ea"/>
              </a:rPr>
              <a:t>4</a:t>
            </a:r>
            <a:r>
              <a:rPr lang="zh-CN" altLang="en-US" sz="2000" b="1" dirty="0">
                <a:solidFill>
                  <a:schemeClr val="tx1"/>
                </a:solidFill>
                <a:latin typeface="华文楷体" panose="02010600040101010101" charset="-122"/>
                <a:ea typeface="华文楷体" panose="02010600040101010101" charset="-122"/>
                <a:cs typeface="华文楷体" panose="02010600040101010101" charset="-122"/>
                <a:sym typeface="+mn-ea"/>
              </a:rPr>
              <a:t>）</a:t>
            </a:r>
            <a:r>
              <a:rPr lang="zh-CN" altLang="en-US" sz="2000" b="1" dirty="0">
                <a:solidFill>
                  <a:schemeClr val="tx1"/>
                </a:solidFill>
                <a:latin typeface="华文楷体" panose="02010600040101010101" charset="-122"/>
                <a:ea typeface="华文楷体" panose="02010600040101010101" charset="-122"/>
                <a:cs typeface="华文楷体" panose="02010600040101010101" charset="-122"/>
                <a:sym typeface="+mn-ea"/>
              </a:rPr>
              <a:t>三次文献  </a:t>
            </a:r>
            <a:endParaRPr lang="zh-CN" altLang="en-US" sz="2000" b="1" dirty="0">
              <a:solidFill>
                <a:schemeClr val="tx1"/>
              </a:solidFill>
              <a:latin typeface="华文楷体" panose="02010600040101010101" charset="-122"/>
              <a:ea typeface="华文楷体" panose="02010600040101010101" charset="-122"/>
              <a:cs typeface="华文楷体" panose="02010600040101010101" charset="-122"/>
            </a:endParaRPr>
          </a:p>
          <a:p>
            <a:pPr indent="457200" fontAlgn="auto">
              <a:lnSpc>
                <a:spcPct val="130000"/>
              </a:lnSpc>
              <a:spcBef>
                <a:spcPct val="0"/>
              </a:spcBef>
              <a:spcAft>
                <a:spcPct val="0"/>
              </a:spcAft>
              <a:buNone/>
            </a:pPr>
            <a:r>
              <a:rPr lang="zh-CN" altLang="en-US" sz="2000" dirty="0">
                <a:solidFill>
                  <a:schemeClr val="tx1"/>
                </a:solidFill>
                <a:latin typeface="华文楷体" panose="02010600040101010101" charset="-122"/>
                <a:ea typeface="华文楷体" panose="02010600040101010101" charset="-122"/>
                <a:cs typeface="华文楷体" panose="02010600040101010101" charset="-122"/>
                <a:sym typeface="+mn-ea"/>
              </a:rPr>
              <a:t> 根据二次文献提供的线索，选用大量一次文献，根据一定的需要和目的进行筛选、分析、综合和浓缩而再出版的文献。</a:t>
            </a:r>
            <a:endParaRPr lang="zh-CN" altLang="en-US" sz="2000" dirty="0">
              <a:solidFill>
                <a:schemeClr val="tx1"/>
              </a:solidFill>
              <a:latin typeface="华文楷体" panose="02010600040101010101" charset="-122"/>
              <a:ea typeface="华文楷体" panose="02010600040101010101" charset="-122"/>
              <a:cs typeface="华文楷体" panose="02010600040101010101" charset="-122"/>
            </a:endParaRPr>
          </a:p>
          <a:p>
            <a:pPr indent="457200" fontAlgn="auto">
              <a:lnSpc>
                <a:spcPct val="130000"/>
              </a:lnSpc>
              <a:spcBef>
                <a:spcPct val="0"/>
              </a:spcBef>
              <a:spcAft>
                <a:spcPct val="0"/>
              </a:spcAft>
              <a:buClrTx/>
            </a:pPr>
            <a:r>
              <a:rPr lang="zh-CN" altLang="en-US" sz="2000" dirty="0">
                <a:solidFill>
                  <a:schemeClr val="tx1"/>
                </a:solidFill>
                <a:latin typeface="华文楷体" panose="02010600040101010101" charset="-122"/>
                <a:ea typeface="华文楷体" panose="02010600040101010101" charset="-122"/>
                <a:cs typeface="华文楷体" panose="02010600040101010101" charset="-122"/>
                <a:sym typeface="+mn-ea"/>
              </a:rPr>
              <a:t>如词典、手册、指南、年鉴、百科全书、大全、综述、工具书目录、书目之书目、专题述评、进展报告等。</a:t>
            </a:r>
            <a:endParaRPr lang="zh-CN" altLang="en-US" sz="2000" dirty="0">
              <a:solidFill>
                <a:schemeClr val="tx1"/>
              </a:solidFill>
              <a:latin typeface="华文楷体" panose="02010600040101010101" charset="-122"/>
              <a:ea typeface="华文楷体" panose="02010600040101010101" charset="-122"/>
              <a:cs typeface="华文楷体" panose="02010600040101010101" charset="-122"/>
              <a:sym typeface="+mn-ea"/>
            </a:endParaRPr>
          </a:p>
          <a:p>
            <a:pPr indent="457200" fontAlgn="auto">
              <a:lnSpc>
                <a:spcPct val="130000"/>
              </a:lnSpc>
              <a:spcBef>
                <a:spcPct val="0"/>
              </a:spcBef>
              <a:spcAft>
                <a:spcPct val="0"/>
              </a:spcAft>
              <a:buClrTx/>
            </a:pPr>
            <a:r>
              <a:rPr lang="zh-CN" altLang="en-US" sz="2000" dirty="0">
                <a:solidFill>
                  <a:schemeClr val="tx1"/>
                </a:solidFill>
                <a:latin typeface="华文楷体" panose="02010600040101010101" charset="-122"/>
                <a:ea typeface="华文楷体" panose="02010600040101010101" charset="-122"/>
                <a:cs typeface="华文楷体" panose="02010600040101010101" charset="-122"/>
                <a:sym typeface="+mn-ea"/>
              </a:rPr>
              <a:t>特点：综合性、价值性、针对性</a:t>
            </a:r>
            <a:endParaRPr lang="zh-CN" altLang="en-US" sz="2000" dirty="0">
              <a:solidFill>
                <a:schemeClr val="tx1"/>
              </a:solidFill>
              <a:latin typeface="华文楷体" panose="02010600040101010101" charset="-122"/>
              <a:ea typeface="华文楷体" panose="02010600040101010101" charset="-122"/>
              <a:cs typeface="华文楷体" panose="02010600040101010101"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Bottom)">
                                      <p:cBhvr>
                                        <p:cTn id="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 descr="D:\1稻壳模板\ppt\2016.4\小清新水彩花卉毕业答辩模板\未标题-5.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36971" y="-98774"/>
            <a:ext cx="911574" cy="971998"/>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39"/>
          <p:cNvSpPr>
            <a:spLocks noChangeArrowheads="1"/>
          </p:cNvSpPr>
          <p:nvPr/>
        </p:nvSpPr>
        <p:spPr bwMode="auto">
          <a:xfrm>
            <a:off x="971550" y="628015"/>
            <a:ext cx="3892550" cy="307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anose="020B0604020202020204" pitchFamily="34" charset="0"/>
              <a:buNone/>
            </a:pPr>
            <a:r>
              <a:rPr lang="zh-CN" altLang="en-US" sz="2000" dirty="0" smtClean="0">
                <a:solidFill>
                  <a:schemeClr val="bg1">
                    <a:lumMod val="50000"/>
                  </a:schemeClr>
                </a:solidFill>
                <a:latin typeface="微软雅黑 Light" panose="020B0502040204020203" pitchFamily="34" charset="-122"/>
                <a:ea typeface="微软雅黑 Light" panose="020B0502040204020203" pitchFamily="34" charset="-122"/>
                <a:sym typeface="+mn-ea"/>
              </a:rPr>
              <a:t>二、信息</a:t>
            </a:r>
            <a:r>
              <a:rPr lang="zh-CN" altLang="en-US" sz="2000" dirty="0" smtClean="0">
                <a:solidFill>
                  <a:schemeClr val="bg1">
                    <a:lumMod val="50000"/>
                  </a:schemeClr>
                </a:solidFill>
                <a:latin typeface="微软雅黑 Light" panose="020B0502040204020203" pitchFamily="34" charset="-122"/>
                <a:ea typeface="微软雅黑 Light" panose="020B0502040204020203" pitchFamily="34" charset="-122"/>
                <a:sym typeface="+mn-ea"/>
              </a:rPr>
              <a:t>资源</a:t>
            </a:r>
            <a:endParaRPr lang="zh-CN" altLang="en-US" sz="2000" dirty="0" smtClean="0">
              <a:solidFill>
                <a:schemeClr val="bg1">
                  <a:lumMod val="50000"/>
                </a:schemeClr>
              </a:solidFill>
              <a:latin typeface="微软雅黑 Light" panose="020B0502040204020203" pitchFamily="34" charset="-122"/>
              <a:ea typeface="微软雅黑 Light" panose="020B0502040204020203" pitchFamily="34" charset="-122"/>
              <a:sym typeface="+mn-ea"/>
            </a:endParaRPr>
          </a:p>
        </p:txBody>
      </p:sp>
      <p:sp>
        <p:nvSpPr>
          <p:cNvPr id="28" name="Rectangle 21"/>
          <p:cNvSpPr>
            <a:spLocks noChangeArrowheads="1"/>
          </p:cNvSpPr>
          <p:nvPr/>
        </p:nvSpPr>
        <p:spPr bwMode="auto">
          <a:xfrm>
            <a:off x="827405" y="988060"/>
            <a:ext cx="7521575" cy="3898900"/>
          </a:xfrm>
          <a:prstGeom prst="rect">
            <a:avLst/>
          </a:prstGeom>
          <a:solidFill>
            <a:schemeClr val="bg1">
              <a:lumMod val="95000"/>
              <a:alpha val="50000"/>
            </a:schemeClr>
          </a:solidFill>
          <a:ln>
            <a:noFill/>
          </a:ln>
        </p:spPr>
        <p:txBody>
          <a:bodyPr/>
          <a:lstStyle/>
          <a:p>
            <a:endParaRPr lang="zh-CN" altLang="en-US">
              <a:solidFill>
                <a:prstClr val="black"/>
              </a:solidFill>
            </a:endParaRPr>
          </a:p>
        </p:txBody>
      </p:sp>
      <p:sp>
        <p:nvSpPr>
          <p:cNvPr id="29" name="Rectangle 11"/>
          <p:cNvSpPr>
            <a:spLocks noChangeArrowheads="1"/>
          </p:cNvSpPr>
          <p:nvPr/>
        </p:nvSpPr>
        <p:spPr bwMode="auto">
          <a:xfrm>
            <a:off x="971550" y="1131570"/>
            <a:ext cx="6311265" cy="3093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indent="457200" fontAlgn="auto">
              <a:lnSpc>
                <a:spcPct val="130000"/>
              </a:lnSpc>
              <a:spcBef>
                <a:spcPts val="0"/>
              </a:spcBef>
              <a:spcAft>
                <a:spcPts val="0"/>
              </a:spcAft>
              <a:buClrTx/>
              <a:buNone/>
            </a:pPr>
            <a:r>
              <a:rPr lang="en-US" sz="2000" dirty="0" smtClean="0">
                <a:solidFill>
                  <a:schemeClr val="bg1">
                    <a:lumMod val="50000"/>
                  </a:schemeClr>
                </a:solidFill>
                <a:latin typeface="华文楷体" panose="02010600040101010101" charset="-122"/>
                <a:ea typeface="华文楷体" panose="02010600040101010101" charset="-122"/>
                <a:cs typeface="华文楷体" panose="02010600040101010101" charset="-122"/>
                <a:sym typeface="+mn-ea"/>
              </a:rPr>
              <a:t>7</a:t>
            </a:r>
            <a:r>
              <a:rPr lang="zh-CN" altLang="en-US" sz="2000" dirty="0" smtClean="0">
                <a:solidFill>
                  <a:schemeClr val="bg1">
                    <a:lumMod val="50000"/>
                  </a:schemeClr>
                </a:solidFill>
                <a:latin typeface="华文楷体" panose="02010600040101010101" charset="-122"/>
                <a:ea typeface="华文楷体" panose="02010600040101010101" charset="-122"/>
                <a:cs typeface="华文楷体" panose="02010600040101010101" charset="-122"/>
                <a:sym typeface="+mn-ea"/>
              </a:rPr>
              <a:t>、文献信息</a:t>
            </a:r>
            <a:r>
              <a:rPr lang="zh-CN" altLang="en-US" sz="2000" dirty="0" smtClean="0">
                <a:solidFill>
                  <a:schemeClr val="bg1">
                    <a:lumMod val="50000"/>
                  </a:schemeClr>
                </a:solidFill>
                <a:latin typeface="华文楷体" panose="02010600040101010101" charset="-122"/>
                <a:ea typeface="华文楷体" panose="02010600040101010101" charset="-122"/>
                <a:cs typeface="华文楷体" panose="02010600040101010101" charset="-122"/>
                <a:sym typeface="+mn-ea"/>
              </a:rPr>
              <a:t>资</a:t>
            </a:r>
            <a:r>
              <a:rPr lang="zh-CN" altLang="en-US" sz="2000" dirty="0" smtClean="0">
                <a:solidFill>
                  <a:schemeClr val="bg1">
                    <a:lumMod val="50000"/>
                  </a:schemeClr>
                </a:solidFill>
                <a:latin typeface="华文楷体" panose="02010600040101010101" charset="-122"/>
                <a:ea typeface="华文楷体" panose="02010600040101010101" charset="-122"/>
                <a:cs typeface="华文楷体" panose="02010600040101010101" charset="-122"/>
                <a:sym typeface="+mn-ea"/>
              </a:rPr>
              <a:t>源的类型（</a:t>
            </a:r>
            <a:r>
              <a:rPr lang="zh-CN" altLang="en-US" sz="2000" dirty="0" smtClean="0">
                <a:solidFill>
                  <a:schemeClr val="bg1">
                    <a:lumMod val="50000"/>
                  </a:schemeClr>
                </a:solidFill>
                <a:latin typeface="华文楷体" panose="02010600040101010101" charset="-122"/>
                <a:ea typeface="华文楷体" panose="02010600040101010101" charset="-122"/>
                <a:cs typeface="华文楷体" panose="02010600040101010101" charset="-122"/>
                <a:sym typeface="+mn-ea"/>
              </a:rPr>
              <a:t>三）</a:t>
            </a:r>
            <a:r>
              <a:rPr lang="en-US" altLang="zh-CN" sz="2000" dirty="0" smtClean="0">
                <a:solidFill>
                  <a:schemeClr val="bg1">
                    <a:lumMod val="50000"/>
                  </a:schemeClr>
                </a:solidFill>
                <a:latin typeface="华文楷体" panose="02010600040101010101" charset="-122"/>
                <a:ea typeface="华文楷体" panose="02010600040101010101" charset="-122"/>
                <a:cs typeface="华文楷体" panose="02010600040101010101" charset="-122"/>
                <a:sym typeface="+mn-ea"/>
              </a:rPr>
              <a:t>   </a:t>
            </a:r>
            <a:endParaRPr lang="en-US" altLang="zh-CN" sz="2000" b="1" dirty="0">
              <a:solidFill>
                <a:schemeClr val="tx1"/>
              </a:solidFill>
              <a:latin typeface="华文楷体" panose="02010600040101010101" charset="-122"/>
              <a:ea typeface="华文楷体" panose="02010600040101010101" charset="-122"/>
              <a:cs typeface="华文楷体" panose="02010600040101010101" charset="-122"/>
              <a:sym typeface="+mn-ea"/>
            </a:endParaRPr>
          </a:p>
          <a:p>
            <a:pPr indent="457200" fontAlgn="auto">
              <a:lnSpc>
                <a:spcPct val="125000"/>
              </a:lnSpc>
              <a:spcBef>
                <a:spcPts val="0"/>
              </a:spcBef>
              <a:spcAft>
                <a:spcPts val="0"/>
              </a:spcAft>
              <a:buNone/>
            </a:pPr>
            <a:endParaRPr lang="zh-CN" altLang="en-US" sz="2000" b="1" dirty="0">
              <a:solidFill>
                <a:schemeClr val="tx1"/>
              </a:solidFill>
              <a:latin typeface="华文楷体" panose="02010600040101010101" charset="-122"/>
              <a:ea typeface="华文楷体" panose="02010600040101010101" charset="-122"/>
              <a:cs typeface="华文楷体" panose="02010600040101010101" charset="-122"/>
              <a:sym typeface="+mn-ea"/>
            </a:endParaRPr>
          </a:p>
          <a:p>
            <a:pPr indent="457200" fontAlgn="auto">
              <a:lnSpc>
                <a:spcPct val="125000"/>
              </a:lnSpc>
              <a:spcBef>
                <a:spcPts val="0"/>
              </a:spcBef>
              <a:spcAft>
                <a:spcPts val="0"/>
              </a:spcAft>
              <a:buNone/>
            </a:pPr>
            <a:r>
              <a:rPr lang="zh-CN" altLang="en-US" sz="2000" b="1" dirty="0">
                <a:solidFill>
                  <a:schemeClr val="tx1"/>
                </a:solidFill>
                <a:latin typeface="华文楷体" panose="02010600040101010101" charset="-122"/>
                <a:ea typeface="华文楷体" panose="02010600040101010101" charset="-122"/>
                <a:cs typeface="华文楷体" panose="02010600040101010101" charset="-122"/>
                <a:sym typeface="+mn-ea"/>
              </a:rPr>
              <a:t>按出版</a:t>
            </a:r>
            <a:r>
              <a:rPr lang="zh-CN" altLang="en-US" sz="2000" b="1" dirty="0">
                <a:solidFill>
                  <a:schemeClr val="tx1"/>
                </a:solidFill>
                <a:latin typeface="华文楷体" panose="02010600040101010101" charset="-122"/>
                <a:ea typeface="华文楷体" panose="02010600040101010101" charset="-122"/>
                <a:cs typeface="华文楷体" panose="02010600040101010101" charset="-122"/>
                <a:sym typeface="+mn-ea"/>
              </a:rPr>
              <a:t>形式分有：</a:t>
            </a:r>
            <a:endParaRPr lang="zh-CN" altLang="en-US" sz="2000" b="1" dirty="0">
              <a:solidFill>
                <a:schemeClr val="tx1"/>
              </a:solidFill>
              <a:latin typeface="华文楷体" panose="02010600040101010101" charset="-122"/>
              <a:ea typeface="华文楷体" panose="02010600040101010101" charset="-122"/>
              <a:cs typeface="华文楷体" panose="02010600040101010101" charset="-122"/>
            </a:endParaRPr>
          </a:p>
          <a:p>
            <a:pPr indent="457200" fontAlgn="auto">
              <a:lnSpc>
                <a:spcPct val="125000"/>
              </a:lnSpc>
              <a:spcBef>
                <a:spcPts val="0"/>
              </a:spcBef>
              <a:spcAft>
                <a:spcPts val="0"/>
              </a:spcAft>
              <a:buNone/>
            </a:pPr>
            <a:r>
              <a:rPr lang="zh-CN" altLang="en-US" sz="2000" dirty="0">
                <a:solidFill>
                  <a:schemeClr val="tx1"/>
                </a:solidFill>
                <a:latin typeface="华文楷体" panose="02010600040101010101" charset="-122"/>
                <a:ea typeface="华文楷体" panose="02010600040101010101" charset="-122"/>
                <a:cs typeface="华文楷体" panose="02010600040101010101" charset="-122"/>
                <a:sym typeface="+mn-ea"/>
              </a:rPr>
              <a:t>（</a:t>
            </a:r>
            <a:r>
              <a:rPr lang="en-US" altLang="zh-CN" sz="2000" dirty="0">
                <a:solidFill>
                  <a:schemeClr val="tx1"/>
                </a:solidFill>
                <a:latin typeface="华文楷体" panose="02010600040101010101" charset="-122"/>
                <a:ea typeface="华文楷体" panose="02010600040101010101" charset="-122"/>
                <a:cs typeface="华文楷体" panose="02010600040101010101" charset="-122"/>
                <a:sym typeface="+mn-ea"/>
              </a:rPr>
              <a:t>1</a:t>
            </a:r>
            <a:r>
              <a:rPr lang="zh-CN" altLang="en-US" sz="2000" dirty="0">
                <a:solidFill>
                  <a:schemeClr val="tx1"/>
                </a:solidFill>
                <a:latin typeface="华文楷体" panose="02010600040101010101" charset="-122"/>
                <a:ea typeface="华文楷体" panose="02010600040101010101" charset="-122"/>
                <a:cs typeface="华文楷体" panose="02010600040101010101" charset="-122"/>
                <a:sym typeface="+mn-ea"/>
              </a:rPr>
              <a:t>）图书</a:t>
            </a:r>
            <a:r>
              <a:rPr lang="zh-CN" altLang="en-US" sz="2000" dirty="0">
                <a:latin typeface="华文楷体" panose="02010600040101010101" charset="-122"/>
                <a:ea typeface="华文楷体" panose="02010600040101010101" charset="-122"/>
                <a:cs typeface="华文楷体" panose="02010600040101010101" charset="-122"/>
                <a:sym typeface="+mn-ea"/>
              </a:rPr>
              <a:t>（</a:t>
            </a:r>
            <a:r>
              <a:rPr lang="en-US" altLang="zh-CN" sz="2000" dirty="0">
                <a:latin typeface="华文楷体" panose="02010600040101010101" charset="-122"/>
                <a:ea typeface="华文楷体" panose="02010600040101010101" charset="-122"/>
                <a:cs typeface="华文楷体" panose="02010600040101010101" charset="-122"/>
                <a:sym typeface="+mn-ea"/>
              </a:rPr>
              <a:t>2</a:t>
            </a:r>
            <a:r>
              <a:rPr lang="zh-CN" altLang="en-US" sz="2000" dirty="0">
                <a:latin typeface="华文楷体" panose="02010600040101010101" charset="-122"/>
                <a:ea typeface="华文楷体" panose="02010600040101010101" charset="-122"/>
                <a:cs typeface="华文楷体" panose="02010600040101010101" charset="-122"/>
                <a:sym typeface="+mn-ea"/>
              </a:rPr>
              <a:t>）期刊、杂志</a:t>
            </a:r>
            <a:endParaRPr lang="zh-CN" altLang="en-US" sz="2000" dirty="0">
              <a:latin typeface="华文楷体" panose="02010600040101010101" charset="-122"/>
              <a:ea typeface="华文楷体" panose="02010600040101010101" charset="-122"/>
              <a:cs typeface="华文楷体" panose="02010600040101010101" charset="-122"/>
              <a:sym typeface="+mn-ea"/>
            </a:endParaRPr>
          </a:p>
          <a:p>
            <a:pPr indent="457200" fontAlgn="auto">
              <a:lnSpc>
                <a:spcPct val="125000"/>
              </a:lnSpc>
              <a:spcBef>
                <a:spcPts val="0"/>
              </a:spcBef>
              <a:spcAft>
                <a:spcPts val="0"/>
              </a:spcAft>
              <a:buNone/>
            </a:pPr>
            <a:r>
              <a:rPr lang="zh-CN" altLang="en-US" sz="2000" dirty="0">
                <a:latin typeface="华文楷体" panose="02010600040101010101" charset="-122"/>
                <a:ea typeface="华文楷体" panose="02010600040101010101" charset="-122"/>
                <a:cs typeface="华文楷体" panose="02010600040101010101" charset="-122"/>
                <a:sym typeface="+mn-ea"/>
              </a:rPr>
              <a:t>（</a:t>
            </a:r>
            <a:r>
              <a:rPr lang="en-US" altLang="zh-CN" sz="2000" dirty="0">
                <a:latin typeface="华文楷体" panose="02010600040101010101" charset="-122"/>
                <a:ea typeface="华文楷体" panose="02010600040101010101" charset="-122"/>
                <a:cs typeface="华文楷体" panose="02010600040101010101" charset="-122"/>
                <a:sym typeface="+mn-ea"/>
              </a:rPr>
              <a:t>3</a:t>
            </a:r>
            <a:r>
              <a:rPr lang="zh-CN" altLang="en-US" sz="2000" dirty="0">
                <a:latin typeface="华文楷体" panose="02010600040101010101" charset="-122"/>
                <a:ea typeface="华文楷体" panose="02010600040101010101" charset="-122"/>
                <a:cs typeface="华文楷体" panose="02010600040101010101" charset="-122"/>
                <a:sym typeface="+mn-ea"/>
              </a:rPr>
              <a:t>）</a:t>
            </a:r>
            <a:r>
              <a:rPr lang="zh-CN" altLang="en-US" sz="2000" dirty="0">
                <a:latin typeface="华文楷体" panose="02010600040101010101" charset="-122"/>
                <a:ea typeface="华文楷体" panose="02010600040101010101" charset="-122"/>
                <a:cs typeface="华文楷体" panose="02010600040101010101" charset="-122"/>
                <a:sym typeface="+mn-ea"/>
              </a:rPr>
              <a:t>科技报告（</a:t>
            </a:r>
            <a:r>
              <a:rPr lang="en-US" altLang="zh-CN" sz="2000" dirty="0">
                <a:latin typeface="华文楷体" panose="02010600040101010101" charset="-122"/>
                <a:ea typeface="华文楷体" panose="02010600040101010101" charset="-122"/>
                <a:cs typeface="华文楷体" panose="02010600040101010101" charset="-122"/>
                <a:sym typeface="+mn-ea"/>
              </a:rPr>
              <a:t>4</a:t>
            </a:r>
            <a:r>
              <a:rPr lang="zh-CN" altLang="en-US" sz="2000" dirty="0">
                <a:latin typeface="华文楷体" panose="02010600040101010101" charset="-122"/>
                <a:ea typeface="华文楷体" panose="02010600040101010101" charset="-122"/>
                <a:cs typeface="华文楷体" panose="02010600040101010101" charset="-122"/>
                <a:sym typeface="+mn-ea"/>
              </a:rPr>
              <a:t>）会议文献</a:t>
            </a:r>
            <a:endParaRPr lang="zh-CN" altLang="en-US" sz="2000" dirty="0">
              <a:latin typeface="华文楷体" panose="02010600040101010101" charset="-122"/>
              <a:ea typeface="华文楷体" panose="02010600040101010101" charset="-122"/>
              <a:cs typeface="华文楷体" panose="02010600040101010101" charset="-122"/>
              <a:sym typeface="+mn-ea"/>
            </a:endParaRPr>
          </a:p>
          <a:p>
            <a:pPr indent="457200" fontAlgn="auto">
              <a:lnSpc>
                <a:spcPct val="125000"/>
              </a:lnSpc>
              <a:spcBef>
                <a:spcPts val="0"/>
              </a:spcBef>
              <a:spcAft>
                <a:spcPts val="0"/>
              </a:spcAft>
              <a:buNone/>
            </a:pPr>
            <a:r>
              <a:rPr lang="zh-CN" altLang="en-US" sz="2000" dirty="0">
                <a:latin typeface="华文楷体" panose="02010600040101010101" charset="-122"/>
                <a:ea typeface="华文楷体" panose="02010600040101010101" charset="-122"/>
                <a:cs typeface="华文楷体" panose="02010600040101010101" charset="-122"/>
                <a:sym typeface="+mn-ea"/>
              </a:rPr>
              <a:t>（</a:t>
            </a:r>
            <a:r>
              <a:rPr lang="en-US" altLang="zh-CN" sz="2000" dirty="0">
                <a:latin typeface="华文楷体" panose="02010600040101010101" charset="-122"/>
                <a:ea typeface="华文楷体" panose="02010600040101010101" charset="-122"/>
                <a:cs typeface="华文楷体" panose="02010600040101010101" charset="-122"/>
                <a:sym typeface="+mn-ea"/>
              </a:rPr>
              <a:t>5</a:t>
            </a:r>
            <a:r>
              <a:rPr lang="zh-CN" altLang="en-US" sz="2000" dirty="0">
                <a:latin typeface="华文楷体" panose="02010600040101010101" charset="-122"/>
                <a:ea typeface="华文楷体" panose="02010600040101010101" charset="-122"/>
                <a:cs typeface="华文楷体" panose="02010600040101010101" charset="-122"/>
                <a:sym typeface="+mn-ea"/>
              </a:rPr>
              <a:t>）专利文献（</a:t>
            </a:r>
            <a:r>
              <a:rPr lang="en-US" altLang="zh-CN" sz="2000" dirty="0">
                <a:latin typeface="华文楷体" panose="02010600040101010101" charset="-122"/>
                <a:ea typeface="华文楷体" panose="02010600040101010101" charset="-122"/>
                <a:cs typeface="华文楷体" panose="02010600040101010101" charset="-122"/>
                <a:sym typeface="+mn-ea"/>
              </a:rPr>
              <a:t>6</a:t>
            </a:r>
            <a:r>
              <a:rPr lang="zh-CN" altLang="en-US" sz="2000" dirty="0">
                <a:latin typeface="华文楷体" panose="02010600040101010101" charset="-122"/>
                <a:ea typeface="华文楷体" panose="02010600040101010101" charset="-122"/>
                <a:cs typeface="华文楷体" panose="02010600040101010101" charset="-122"/>
                <a:sym typeface="+mn-ea"/>
              </a:rPr>
              <a:t>）</a:t>
            </a:r>
            <a:r>
              <a:rPr lang="zh-CN" altLang="en-US" sz="2000" dirty="0">
                <a:latin typeface="华文楷体" panose="02010600040101010101" charset="-122"/>
                <a:ea typeface="华文楷体" panose="02010600040101010101" charset="-122"/>
                <a:cs typeface="华文楷体" panose="02010600040101010101" charset="-122"/>
                <a:sym typeface="+mn-ea"/>
              </a:rPr>
              <a:t>学位论文</a:t>
            </a:r>
            <a:endParaRPr lang="zh-CN" altLang="en-US" sz="2000" dirty="0">
              <a:latin typeface="华文楷体" panose="02010600040101010101" charset="-122"/>
              <a:ea typeface="华文楷体" panose="02010600040101010101" charset="-122"/>
              <a:cs typeface="华文楷体" panose="02010600040101010101" charset="-122"/>
              <a:sym typeface="+mn-ea"/>
            </a:endParaRPr>
          </a:p>
          <a:p>
            <a:pPr indent="457200" fontAlgn="auto">
              <a:lnSpc>
                <a:spcPct val="125000"/>
              </a:lnSpc>
              <a:spcBef>
                <a:spcPts val="0"/>
              </a:spcBef>
              <a:spcAft>
                <a:spcPts val="0"/>
              </a:spcAft>
              <a:buNone/>
            </a:pPr>
            <a:r>
              <a:rPr lang="zh-CN" altLang="en-US" sz="2000" dirty="0">
                <a:latin typeface="华文楷体" panose="02010600040101010101" charset="-122"/>
                <a:ea typeface="华文楷体" panose="02010600040101010101" charset="-122"/>
                <a:cs typeface="华文楷体" panose="02010600040101010101" charset="-122"/>
                <a:sym typeface="+mn-ea"/>
              </a:rPr>
              <a:t>（</a:t>
            </a:r>
            <a:r>
              <a:rPr lang="en-US" altLang="zh-CN" sz="2000" dirty="0">
                <a:latin typeface="华文楷体" panose="02010600040101010101" charset="-122"/>
                <a:ea typeface="华文楷体" panose="02010600040101010101" charset="-122"/>
                <a:cs typeface="华文楷体" panose="02010600040101010101" charset="-122"/>
                <a:sym typeface="+mn-ea"/>
              </a:rPr>
              <a:t>7</a:t>
            </a:r>
            <a:r>
              <a:rPr lang="zh-CN" altLang="en-US" sz="2000" dirty="0">
                <a:latin typeface="华文楷体" panose="02010600040101010101" charset="-122"/>
                <a:ea typeface="华文楷体" panose="02010600040101010101" charset="-122"/>
                <a:cs typeface="华文楷体" panose="02010600040101010101" charset="-122"/>
                <a:sym typeface="+mn-ea"/>
              </a:rPr>
              <a:t>）标准文献（</a:t>
            </a:r>
            <a:r>
              <a:rPr lang="en-US" altLang="zh-CN" sz="2000" dirty="0">
                <a:latin typeface="华文楷体" panose="02010600040101010101" charset="-122"/>
                <a:ea typeface="华文楷体" panose="02010600040101010101" charset="-122"/>
                <a:cs typeface="华文楷体" panose="02010600040101010101" charset="-122"/>
                <a:sym typeface="+mn-ea"/>
              </a:rPr>
              <a:t>8</a:t>
            </a:r>
            <a:r>
              <a:rPr lang="zh-CN" altLang="en-US" sz="2000" dirty="0">
                <a:latin typeface="华文楷体" panose="02010600040101010101" charset="-122"/>
                <a:ea typeface="华文楷体" panose="02010600040101010101" charset="-122"/>
                <a:cs typeface="华文楷体" panose="02010600040101010101" charset="-122"/>
                <a:sym typeface="+mn-ea"/>
              </a:rPr>
              <a:t>）政府出版物</a:t>
            </a:r>
            <a:endParaRPr lang="zh-CN" altLang="en-US" sz="2000" dirty="0">
              <a:latin typeface="华文楷体" panose="02010600040101010101" charset="-122"/>
              <a:ea typeface="华文楷体" panose="02010600040101010101" charset="-122"/>
              <a:cs typeface="华文楷体" panose="02010600040101010101" charset="-122"/>
              <a:sym typeface="+mn-ea"/>
            </a:endParaRPr>
          </a:p>
          <a:p>
            <a:pPr indent="457200" fontAlgn="auto">
              <a:lnSpc>
                <a:spcPct val="125000"/>
              </a:lnSpc>
              <a:spcBef>
                <a:spcPts val="0"/>
              </a:spcBef>
              <a:spcAft>
                <a:spcPts val="0"/>
              </a:spcAft>
              <a:buClrTx/>
            </a:pPr>
            <a:r>
              <a:rPr lang="zh-CN" altLang="en-US" sz="2000" dirty="0">
                <a:latin typeface="华文楷体" panose="02010600040101010101" charset="-122"/>
                <a:ea typeface="华文楷体" panose="02010600040101010101" charset="-122"/>
                <a:cs typeface="华文楷体" panose="02010600040101010101" charset="-122"/>
                <a:sym typeface="+mn-ea"/>
              </a:rPr>
              <a:t>（</a:t>
            </a:r>
            <a:r>
              <a:rPr lang="en-US" altLang="zh-CN" sz="2000" dirty="0">
                <a:latin typeface="华文楷体" panose="02010600040101010101" charset="-122"/>
                <a:ea typeface="华文楷体" panose="02010600040101010101" charset="-122"/>
                <a:cs typeface="华文楷体" panose="02010600040101010101" charset="-122"/>
                <a:sym typeface="+mn-ea"/>
              </a:rPr>
              <a:t>9</a:t>
            </a:r>
            <a:r>
              <a:rPr lang="zh-CN" altLang="en-US" sz="2000" dirty="0">
                <a:latin typeface="华文楷体" panose="02010600040101010101" charset="-122"/>
                <a:ea typeface="华文楷体" panose="02010600040101010101" charset="-122"/>
                <a:cs typeface="华文楷体" panose="02010600040101010101" charset="-122"/>
                <a:sym typeface="+mn-ea"/>
              </a:rPr>
              <a:t>）</a:t>
            </a:r>
            <a:r>
              <a:rPr lang="zh-CN" altLang="en-US" sz="2000" dirty="0">
                <a:latin typeface="华文楷体" panose="02010600040101010101" charset="-122"/>
                <a:ea typeface="华文楷体" panose="02010600040101010101" charset="-122"/>
                <a:cs typeface="华文楷体" panose="02010600040101010101" charset="-122"/>
                <a:sym typeface="+mn-ea"/>
              </a:rPr>
              <a:t>产品资料（</a:t>
            </a:r>
            <a:r>
              <a:rPr lang="en-US" altLang="zh-CN" sz="2000" dirty="0">
                <a:latin typeface="华文楷体" panose="02010600040101010101" charset="-122"/>
                <a:ea typeface="华文楷体" panose="02010600040101010101" charset="-122"/>
                <a:cs typeface="华文楷体" panose="02010600040101010101" charset="-122"/>
                <a:sym typeface="+mn-ea"/>
              </a:rPr>
              <a:t>10</a:t>
            </a:r>
            <a:r>
              <a:rPr lang="zh-CN" altLang="en-US" sz="2000" dirty="0">
                <a:latin typeface="华文楷体" panose="02010600040101010101" charset="-122"/>
                <a:ea typeface="华文楷体" panose="02010600040101010101" charset="-122"/>
                <a:cs typeface="华文楷体" panose="02010600040101010101" charset="-122"/>
                <a:sym typeface="+mn-ea"/>
              </a:rPr>
              <a:t>）技术档案</a:t>
            </a:r>
            <a:endParaRPr lang="zh-CN" altLang="en-US" sz="2000" dirty="0">
              <a:latin typeface="华文楷体" panose="02010600040101010101" charset="-122"/>
              <a:ea typeface="华文楷体" panose="02010600040101010101" charset="-122"/>
              <a:cs typeface="华文楷体" panose="02010600040101010101"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Bottom)">
                                      <p:cBhvr>
                                        <p:cTn id="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 descr="D:\1稻壳模板\ppt\2016.4\小清新水彩花卉毕业答辩模板\未标题-5.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36971" y="-98774"/>
            <a:ext cx="911574" cy="971998"/>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39"/>
          <p:cNvSpPr>
            <a:spLocks noChangeArrowheads="1"/>
          </p:cNvSpPr>
          <p:nvPr/>
        </p:nvSpPr>
        <p:spPr bwMode="auto">
          <a:xfrm>
            <a:off x="971550" y="628015"/>
            <a:ext cx="3892550" cy="307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anose="020B0604020202020204" pitchFamily="34" charset="0"/>
              <a:buNone/>
            </a:pPr>
            <a:r>
              <a:rPr lang="zh-CN" altLang="en-US" sz="2000" dirty="0" smtClean="0">
                <a:solidFill>
                  <a:schemeClr val="bg1">
                    <a:lumMod val="50000"/>
                  </a:schemeClr>
                </a:solidFill>
                <a:latin typeface="微软雅黑 Light" panose="020B0502040204020203" pitchFamily="34" charset="-122"/>
                <a:ea typeface="微软雅黑 Light" panose="020B0502040204020203" pitchFamily="34" charset="-122"/>
                <a:sym typeface="+mn-ea"/>
              </a:rPr>
              <a:t>二、信息</a:t>
            </a:r>
            <a:r>
              <a:rPr lang="zh-CN" altLang="en-US" sz="2000" dirty="0" smtClean="0">
                <a:solidFill>
                  <a:schemeClr val="bg1">
                    <a:lumMod val="50000"/>
                  </a:schemeClr>
                </a:solidFill>
                <a:latin typeface="微软雅黑 Light" panose="020B0502040204020203" pitchFamily="34" charset="-122"/>
                <a:ea typeface="微软雅黑 Light" panose="020B0502040204020203" pitchFamily="34" charset="-122"/>
                <a:sym typeface="+mn-ea"/>
              </a:rPr>
              <a:t>资源</a:t>
            </a:r>
            <a:endParaRPr lang="zh-CN" altLang="en-US" sz="2000" dirty="0" smtClean="0">
              <a:solidFill>
                <a:schemeClr val="bg1">
                  <a:lumMod val="50000"/>
                </a:schemeClr>
              </a:solidFill>
              <a:latin typeface="微软雅黑 Light" panose="020B0502040204020203" pitchFamily="34" charset="-122"/>
              <a:ea typeface="微软雅黑 Light" panose="020B0502040204020203" pitchFamily="34" charset="-122"/>
              <a:sym typeface="+mn-ea"/>
            </a:endParaRPr>
          </a:p>
        </p:txBody>
      </p:sp>
      <p:sp>
        <p:nvSpPr>
          <p:cNvPr id="28" name="Rectangle 21"/>
          <p:cNvSpPr>
            <a:spLocks noChangeArrowheads="1"/>
          </p:cNvSpPr>
          <p:nvPr/>
        </p:nvSpPr>
        <p:spPr bwMode="auto">
          <a:xfrm>
            <a:off x="827405" y="1419860"/>
            <a:ext cx="7506335" cy="3230245"/>
          </a:xfrm>
          <a:prstGeom prst="rect">
            <a:avLst/>
          </a:prstGeom>
          <a:solidFill>
            <a:schemeClr val="bg1">
              <a:lumMod val="95000"/>
              <a:alpha val="50000"/>
            </a:schemeClr>
          </a:solidFill>
          <a:ln>
            <a:noFill/>
          </a:ln>
        </p:spPr>
        <p:txBody>
          <a:bodyPr/>
          <a:lstStyle/>
          <a:p>
            <a:endParaRPr lang="zh-CN" altLang="en-US">
              <a:solidFill>
                <a:prstClr val="black"/>
              </a:solidFill>
            </a:endParaRPr>
          </a:p>
        </p:txBody>
      </p:sp>
      <p:sp>
        <p:nvSpPr>
          <p:cNvPr id="29" name="Rectangle 11"/>
          <p:cNvSpPr>
            <a:spLocks noChangeArrowheads="1"/>
          </p:cNvSpPr>
          <p:nvPr/>
        </p:nvSpPr>
        <p:spPr bwMode="auto">
          <a:xfrm>
            <a:off x="971550" y="1571625"/>
            <a:ext cx="7264400" cy="2246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indent="457200" fontAlgn="auto">
              <a:lnSpc>
                <a:spcPct val="130000"/>
              </a:lnSpc>
              <a:spcBef>
                <a:spcPct val="0"/>
              </a:spcBef>
              <a:spcAft>
                <a:spcPct val="0"/>
              </a:spcAft>
              <a:buNone/>
            </a:pPr>
            <a:r>
              <a:rPr lang="zh-CN" altLang="en-US" sz="2000" b="1" dirty="0">
                <a:solidFill>
                  <a:schemeClr val="tx1"/>
                </a:solidFill>
                <a:latin typeface="华文楷体" panose="02010600040101010101" charset="-122"/>
                <a:ea typeface="华文楷体" panose="02010600040101010101" charset="-122"/>
                <a:cs typeface="华文楷体" panose="02010600040101010101" charset="-122"/>
                <a:sym typeface="+mn-ea"/>
              </a:rPr>
              <a:t>（</a:t>
            </a:r>
            <a:r>
              <a:rPr lang="en-US" altLang="zh-CN" sz="2000" b="1" dirty="0">
                <a:solidFill>
                  <a:schemeClr val="tx1"/>
                </a:solidFill>
                <a:latin typeface="华文楷体" panose="02010600040101010101" charset="-122"/>
                <a:ea typeface="华文楷体" panose="02010600040101010101" charset="-122"/>
                <a:cs typeface="华文楷体" panose="02010600040101010101" charset="-122"/>
                <a:sym typeface="+mn-ea"/>
              </a:rPr>
              <a:t>1</a:t>
            </a:r>
            <a:r>
              <a:rPr lang="zh-CN" altLang="en-US" sz="2000" b="1" dirty="0">
                <a:solidFill>
                  <a:schemeClr val="tx1"/>
                </a:solidFill>
                <a:latin typeface="华文楷体" panose="02010600040101010101" charset="-122"/>
                <a:ea typeface="华文楷体" panose="02010600040101010101" charset="-122"/>
                <a:cs typeface="华文楷体" panose="02010600040101010101" charset="-122"/>
                <a:sym typeface="+mn-ea"/>
              </a:rPr>
              <a:t>）</a:t>
            </a:r>
            <a:r>
              <a:rPr lang="zh-CN" altLang="en-US" sz="2000" b="1" dirty="0">
                <a:solidFill>
                  <a:schemeClr val="tx1"/>
                </a:solidFill>
                <a:latin typeface="华文楷体" panose="02010600040101010101" charset="-122"/>
                <a:ea typeface="华文楷体" panose="02010600040101010101" charset="-122"/>
                <a:cs typeface="华文楷体" panose="02010600040101010101" charset="-122"/>
                <a:sym typeface="+mn-ea"/>
              </a:rPr>
              <a:t>图书  </a:t>
            </a:r>
            <a:endParaRPr lang="zh-CN" altLang="en-US" sz="2000" b="1" dirty="0">
              <a:solidFill>
                <a:schemeClr val="tx1"/>
              </a:solidFill>
              <a:latin typeface="华文楷体" panose="02010600040101010101" charset="-122"/>
              <a:ea typeface="华文楷体" panose="02010600040101010101" charset="-122"/>
              <a:cs typeface="华文楷体" panose="02010600040101010101" charset="-122"/>
            </a:endParaRPr>
          </a:p>
          <a:p>
            <a:pPr indent="457200" fontAlgn="auto">
              <a:lnSpc>
                <a:spcPct val="120000"/>
              </a:lnSpc>
              <a:spcBef>
                <a:spcPts val="0"/>
              </a:spcBef>
              <a:buClrTx/>
            </a:pPr>
            <a:r>
              <a:rPr lang="zh-CN" altLang="en-US" sz="2000" dirty="0">
                <a:solidFill>
                  <a:schemeClr val="tx1"/>
                </a:solidFill>
                <a:latin typeface="华文楷体" panose="02010600040101010101" charset="-122"/>
                <a:ea typeface="华文楷体" panose="02010600040101010101" charset="-122"/>
                <a:cs typeface="华文楷体" panose="02010600040101010101" charset="-122"/>
                <a:sym typeface="+mn-ea"/>
              </a:rPr>
              <a:t>特点：内容成熟、全面、系统</a:t>
            </a:r>
            <a:endParaRPr lang="zh-CN" altLang="en-US" sz="2000" dirty="0">
              <a:solidFill>
                <a:schemeClr val="tx1"/>
              </a:solidFill>
              <a:latin typeface="华文楷体" panose="02010600040101010101" charset="-122"/>
              <a:ea typeface="华文楷体" panose="02010600040101010101" charset="-122"/>
              <a:cs typeface="华文楷体" panose="02010600040101010101" charset="-122"/>
            </a:endParaRPr>
          </a:p>
          <a:p>
            <a:pPr indent="457200" fontAlgn="auto">
              <a:lnSpc>
                <a:spcPct val="120000"/>
              </a:lnSpc>
              <a:spcBef>
                <a:spcPts val="0"/>
              </a:spcBef>
              <a:buClrTx/>
              <a:buNone/>
            </a:pPr>
            <a:r>
              <a:rPr lang="zh-CN" altLang="en-US" sz="2000" dirty="0">
                <a:solidFill>
                  <a:schemeClr val="tx1"/>
                </a:solidFill>
                <a:latin typeface="华文楷体" panose="02010600040101010101" charset="-122"/>
                <a:ea typeface="华文楷体" panose="02010600040101010101" charset="-122"/>
                <a:cs typeface="华文楷体" panose="02010600040101010101" charset="-122"/>
                <a:sym typeface="+mn-ea"/>
              </a:rPr>
              <a:t>　　　出版形式较固定，但出版社周期长，传播速度慢。</a:t>
            </a:r>
            <a:endParaRPr lang="zh-CN" altLang="en-US" sz="2000" dirty="0">
              <a:solidFill>
                <a:schemeClr val="tx1"/>
              </a:solidFill>
              <a:latin typeface="华文楷体" panose="02010600040101010101" charset="-122"/>
              <a:ea typeface="华文楷体" panose="02010600040101010101" charset="-122"/>
              <a:cs typeface="华文楷体" panose="02010600040101010101" charset="-122"/>
            </a:endParaRPr>
          </a:p>
          <a:p>
            <a:pPr indent="457200" fontAlgn="auto">
              <a:lnSpc>
                <a:spcPct val="120000"/>
              </a:lnSpc>
              <a:spcBef>
                <a:spcPts val="0"/>
              </a:spcBef>
              <a:buClrTx/>
            </a:pPr>
            <a:r>
              <a:rPr lang="zh-CN" altLang="en-US" sz="2000" dirty="0">
                <a:solidFill>
                  <a:schemeClr val="tx1"/>
                </a:solidFill>
                <a:latin typeface="华文楷体" panose="02010600040101010101" charset="-122"/>
                <a:ea typeface="华文楷体" panose="02010600040101010101" charset="-122"/>
                <a:cs typeface="华文楷体" panose="02010600040101010101" charset="-122"/>
                <a:sym typeface="+mn-ea"/>
              </a:rPr>
              <a:t>类型：阅读类图书  如专著、科普读物、论文集；</a:t>
            </a:r>
            <a:endParaRPr lang="zh-CN" altLang="en-US" sz="2000" dirty="0">
              <a:solidFill>
                <a:schemeClr val="tx1"/>
              </a:solidFill>
              <a:latin typeface="华文楷体" panose="02010600040101010101" charset="-122"/>
              <a:ea typeface="华文楷体" panose="02010600040101010101" charset="-122"/>
              <a:cs typeface="华文楷体" panose="02010600040101010101" charset="-122"/>
            </a:endParaRPr>
          </a:p>
          <a:p>
            <a:pPr indent="457200" fontAlgn="auto">
              <a:lnSpc>
                <a:spcPct val="120000"/>
              </a:lnSpc>
              <a:spcBef>
                <a:spcPts val="0"/>
              </a:spcBef>
              <a:buClrTx/>
              <a:buNone/>
            </a:pPr>
            <a:r>
              <a:rPr lang="zh-CN" altLang="en-US" sz="2000" dirty="0">
                <a:solidFill>
                  <a:schemeClr val="tx1"/>
                </a:solidFill>
                <a:latin typeface="华文楷体" panose="02010600040101010101" charset="-122"/>
                <a:ea typeface="华文楷体" panose="02010600040101010101" charset="-122"/>
                <a:cs typeface="华文楷体" panose="02010600040101010101" charset="-122"/>
                <a:sym typeface="+mn-ea"/>
              </a:rPr>
              <a:t>　　　参考类图书  也称参考工具书，如字典、词典、</a:t>
            </a:r>
            <a:endParaRPr lang="zh-CN" altLang="en-US" sz="2000" dirty="0">
              <a:solidFill>
                <a:schemeClr val="tx1"/>
              </a:solidFill>
              <a:latin typeface="华文楷体" panose="02010600040101010101" charset="-122"/>
              <a:ea typeface="华文楷体" panose="02010600040101010101" charset="-122"/>
              <a:cs typeface="华文楷体" panose="02010600040101010101" charset="-122"/>
            </a:endParaRPr>
          </a:p>
          <a:p>
            <a:pPr indent="457200" fontAlgn="auto">
              <a:lnSpc>
                <a:spcPct val="120000"/>
              </a:lnSpc>
              <a:spcBef>
                <a:spcPts val="0"/>
              </a:spcBef>
              <a:buClrTx/>
              <a:buNone/>
            </a:pPr>
            <a:r>
              <a:rPr lang="zh-CN" altLang="en-US" sz="2000" dirty="0">
                <a:solidFill>
                  <a:schemeClr val="tx1"/>
                </a:solidFill>
                <a:latin typeface="华文楷体" panose="02010600040101010101" charset="-122"/>
                <a:ea typeface="华文楷体" panose="02010600040101010101" charset="-122"/>
                <a:cs typeface="华文楷体" panose="02010600040101010101" charset="-122"/>
                <a:sym typeface="+mn-ea"/>
              </a:rPr>
              <a:t>             百科全书、年鉴、组织机构指南、地图等</a:t>
            </a:r>
            <a:endParaRPr lang="zh-CN" altLang="en-US" sz="2000" dirty="0">
              <a:solidFill>
                <a:schemeClr val="tx1"/>
              </a:solidFill>
              <a:latin typeface="华文楷体" panose="02010600040101010101" charset="-122"/>
              <a:ea typeface="华文楷体" panose="02010600040101010101" charset="-122"/>
              <a:cs typeface="华文楷体" panose="02010600040101010101"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Bottom)">
                                      <p:cBhvr>
                                        <p:cTn id="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 descr="D:\1稻壳模板\ppt\2016.4\小清新水彩花卉毕业答辩模板\未标题-5.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36971" y="-98774"/>
            <a:ext cx="911574" cy="971998"/>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39"/>
          <p:cNvSpPr>
            <a:spLocks noChangeArrowheads="1"/>
          </p:cNvSpPr>
          <p:nvPr/>
        </p:nvSpPr>
        <p:spPr bwMode="auto">
          <a:xfrm>
            <a:off x="971550" y="628015"/>
            <a:ext cx="3892550" cy="307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anose="020B0604020202020204" pitchFamily="34" charset="0"/>
              <a:buNone/>
            </a:pPr>
            <a:r>
              <a:rPr lang="zh-CN" altLang="en-US" sz="2000" dirty="0" smtClean="0">
                <a:solidFill>
                  <a:schemeClr val="bg1">
                    <a:lumMod val="50000"/>
                  </a:schemeClr>
                </a:solidFill>
                <a:latin typeface="微软雅黑 Light" panose="020B0502040204020203" pitchFamily="34" charset="-122"/>
                <a:ea typeface="微软雅黑 Light" panose="020B0502040204020203" pitchFamily="34" charset="-122"/>
                <a:sym typeface="+mn-ea"/>
              </a:rPr>
              <a:t>二、信息</a:t>
            </a:r>
            <a:r>
              <a:rPr lang="zh-CN" altLang="en-US" sz="2000" dirty="0" smtClean="0">
                <a:solidFill>
                  <a:schemeClr val="bg1">
                    <a:lumMod val="50000"/>
                  </a:schemeClr>
                </a:solidFill>
                <a:latin typeface="微软雅黑 Light" panose="020B0502040204020203" pitchFamily="34" charset="-122"/>
                <a:ea typeface="微软雅黑 Light" panose="020B0502040204020203" pitchFamily="34" charset="-122"/>
                <a:sym typeface="+mn-ea"/>
              </a:rPr>
              <a:t>资源</a:t>
            </a:r>
            <a:endParaRPr lang="zh-CN" altLang="en-US" sz="2000" dirty="0" smtClean="0">
              <a:solidFill>
                <a:schemeClr val="bg1">
                  <a:lumMod val="50000"/>
                </a:schemeClr>
              </a:solidFill>
              <a:latin typeface="微软雅黑 Light" panose="020B0502040204020203" pitchFamily="34" charset="-122"/>
              <a:ea typeface="微软雅黑 Light" panose="020B0502040204020203" pitchFamily="34" charset="-122"/>
              <a:sym typeface="+mn-ea"/>
            </a:endParaRPr>
          </a:p>
        </p:txBody>
      </p:sp>
      <p:sp>
        <p:nvSpPr>
          <p:cNvPr id="28" name="Rectangle 21"/>
          <p:cNvSpPr>
            <a:spLocks noChangeArrowheads="1"/>
          </p:cNvSpPr>
          <p:nvPr/>
        </p:nvSpPr>
        <p:spPr bwMode="auto">
          <a:xfrm>
            <a:off x="827405" y="1303020"/>
            <a:ext cx="7519035" cy="3592195"/>
          </a:xfrm>
          <a:prstGeom prst="rect">
            <a:avLst/>
          </a:prstGeom>
          <a:solidFill>
            <a:schemeClr val="bg1">
              <a:lumMod val="95000"/>
              <a:alpha val="50000"/>
            </a:schemeClr>
          </a:solidFill>
          <a:ln>
            <a:noFill/>
          </a:ln>
        </p:spPr>
        <p:txBody>
          <a:bodyPr/>
          <a:lstStyle/>
          <a:p>
            <a:endParaRPr lang="zh-CN" altLang="en-US">
              <a:solidFill>
                <a:prstClr val="black"/>
              </a:solidFill>
            </a:endParaRPr>
          </a:p>
        </p:txBody>
      </p:sp>
      <p:sp>
        <p:nvSpPr>
          <p:cNvPr id="29" name="Rectangle 11"/>
          <p:cNvSpPr>
            <a:spLocks noChangeArrowheads="1"/>
          </p:cNvSpPr>
          <p:nvPr/>
        </p:nvSpPr>
        <p:spPr bwMode="auto">
          <a:xfrm>
            <a:off x="971550" y="1419860"/>
            <a:ext cx="7264400" cy="3323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indent="457200" fontAlgn="auto">
              <a:lnSpc>
                <a:spcPct val="120000"/>
              </a:lnSpc>
              <a:spcBef>
                <a:spcPts val="0"/>
              </a:spcBef>
              <a:spcAft>
                <a:spcPct val="0"/>
              </a:spcAft>
              <a:buNone/>
            </a:pPr>
            <a:r>
              <a:rPr lang="zh-CN" altLang="en-US" sz="2000" b="1" dirty="0">
                <a:solidFill>
                  <a:schemeClr val="tx1"/>
                </a:solidFill>
                <a:latin typeface="华文楷体" panose="02010600040101010101" charset="-122"/>
                <a:ea typeface="华文楷体" panose="02010600040101010101" charset="-122"/>
                <a:cs typeface="华文楷体" panose="02010600040101010101" charset="-122"/>
                <a:sym typeface="+mn-ea"/>
              </a:rPr>
              <a:t>（</a:t>
            </a:r>
            <a:r>
              <a:rPr lang="en-US" altLang="zh-CN" sz="2000" b="1" dirty="0">
                <a:solidFill>
                  <a:schemeClr val="tx1"/>
                </a:solidFill>
                <a:latin typeface="华文楷体" panose="02010600040101010101" charset="-122"/>
                <a:ea typeface="华文楷体" panose="02010600040101010101" charset="-122"/>
                <a:cs typeface="华文楷体" panose="02010600040101010101" charset="-122"/>
                <a:sym typeface="+mn-ea"/>
              </a:rPr>
              <a:t>2</a:t>
            </a:r>
            <a:r>
              <a:rPr lang="zh-CN" altLang="en-US" sz="2000" b="1" dirty="0">
                <a:solidFill>
                  <a:schemeClr val="tx1"/>
                </a:solidFill>
                <a:latin typeface="华文楷体" panose="02010600040101010101" charset="-122"/>
                <a:ea typeface="华文楷体" panose="02010600040101010101" charset="-122"/>
                <a:cs typeface="华文楷体" panose="02010600040101010101" charset="-122"/>
                <a:sym typeface="+mn-ea"/>
              </a:rPr>
              <a:t>）期刊、杂志：</a:t>
            </a:r>
            <a:r>
              <a:rPr lang="zh-CN" altLang="en-US" sz="2000" dirty="0">
                <a:solidFill>
                  <a:schemeClr val="tx1"/>
                </a:solidFill>
                <a:latin typeface="华文楷体" panose="02010600040101010101" charset="-122"/>
                <a:ea typeface="华文楷体" panose="02010600040101010101" charset="-122"/>
                <a:cs typeface="华文楷体" panose="02010600040101010101" charset="-122"/>
                <a:sym typeface="+mn-ea"/>
              </a:rPr>
              <a:t>也叫连续出版物，是指有固定名称、统一出版形式和一定的出版规律，定期或不定期的连续出版物。</a:t>
            </a:r>
            <a:endParaRPr lang="zh-CN" altLang="en-US" sz="2000" dirty="0">
              <a:solidFill>
                <a:schemeClr val="tx1"/>
              </a:solidFill>
              <a:latin typeface="华文楷体" panose="02010600040101010101" charset="-122"/>
              <a:ea typeface="华文楷体" panose="02010600040101010101" charset="-122"/>
              <a:cs typeface="华文楷体" panose="02010600040101010101" charset="-122"/>
            </a:endParaRPr>
          </a:p>
          <a:p>
            <a:pPr indent="457200" fontAlgn="auto">
              <a:lnSpc>
                <a:spcPct val="120000"/>
              </a:lnSpc>
              <a:spcBef>
                <a:spcPts val="0"/>
              </a:spcBef>
              <a:spcAft>
                <a:spcPct val="0"/>
              </a:spcAft>
              <a:buClrTx/>
            </a:pPr>
            <a:r>
              <a:rPr lang="zh-CN" altLang="en-US" sz="2000" dirty="0">
                <a:solidFill>
                  <a:schemeClr val="tx1"/>
                </a:solidFill>
                <a:latin typeface="华文楷体" panose="02010600040101010101" charset="-122"/>
                <a:ea typeface="华文楷体" panose="02010600040101010101" charset="-122"/>
                <a:cs typeface="华文楷体" panose="02010600040101010101" charset="-122"/>
                <a:sym typeface="+mn-ea"/>
              </a:rPr>
              <a:t>特点：连续性、周期性、报道专题的多样化。</a:t>
            </a:r>
            <a:endParaRPr lang="zh-CN" altLang="en-US" sz="2000" dirty="0">
              <a:solidFill>
                <a:schemeClr val="tx1"/>
              </a:solidFill>
              <a:latin typeface="华文楷体" panose="02010600040101010101" charset="-122"/>
              <a:ea typeface="华文楷体" panose="02010600040101010101" charset="-122"/>
              <a:cs typeface="华文楷体" panose="02010600040101010101" charset="-122"/>
            </a:endParaRPr>
          </a:p>
          <a:p>
            <a:pPr indent="457200" fontAlgn="auto">
              <a:lnSpc>
                <a:spcPct val="120000"/>
              </a:lnSpc>
              <a:spcBef>
                <a:spcPts val="0"/>
              </a:spcBef>
              <a:spcAft>
                <a:spcPct val="0"/>
              </a:spcAft>
              <a:buClrTx/>
            </a:pPr>
            <a:r>
              <a:rPr lang="zh-CN" altLang="en-US" sz="2000" dirty="0">
                <a:solidFill>
                  <a:schemeClr val="tx1"/>
                </a:solidFill>
                <a:latin typeface="华文楷体" panose="02010600040101010101" charset="-122"/>
                <a:ea typeface="华文楷体" panose="02010600040101010101" charset="-122"/>
                <a:cs typeface="华文楷体" panose="02010600040101010101" charset="-122"/>
                <a:sym typeface="+mn-ea"/>
              </a:rPr>
              <a:t>分类：</a:t>
            </a:r>
            <a:endParaRPr lang="zh-CN" altLang="en-US" sz="2000" dirty="0">
              <a:solidFill>
                <a:schemeClr val="tx1"/>
              </a:solidFill>
              <a:latin typeface="华文楷体" panose="02010600040101010101" charset="-122"/>
              <a:ea typeface="华文楷体" panose="02010600040101010101" charset="-122"/>
              <a:cs typeface="华文楷体" panose="02010600040101010101" charset="-122"/>
              <a:sym typeface="+mn-ea"/>
            </a:endParaRPr>
          </a:p>
          <a:p>
            <a:pPr indent="457200" fontAlgn="auto">
              <a:lnSpc>
                <a:spcPct val="120000"/>
              </a:lnSpc>
              <a:spcBef>
                <a:spcPts val="0"/>
              </a:spcBef>
              <a:spcAft>
                <a:spcPct val="0"/>
              </a:spcAft>
              <a:buClrTx/>
            </a:pPr>
            <a:r>
              <a:rPr lang="zh-CN" altLang="en-US" sz="2000" dirty="0">
                <a:solidFill>
                  <a:schemeClr val="tx1"/>
                </a:solidFill>
                <a:latin typeface="华文楷体" panose="02010600040101010101" charset="-122"/>
                <a:ea typeface="华文楷体" panose="02010600040101010101" charset="-122"/>
                <a:cs typeface="华文楷体" panose="02010600040101010101" charset="-122"/>
                <a:sym typeface="+mn-ea"/>
              </a:rPr>
              <a:t>按内容性质分为学术性期刊、通报性期刊、</a:t>
            </a:r>
            <a:r>
              <a:rPr lang="zh-CN" altLang="en-US" sz="2000" dirty="0">
                <a:solidFill>
                  <a:schemeClr val="tx1"/>
                </a:solidFill>
                <a:latin typeface="华文楷体" panose="02010600040101010101" charset="-122"/>
                <a:ea typeface="华文楷体" panose="02010600040101010101" charset="-122"/>
                <a:cs typeface="华文楷体" panose="02010600040101010101" charset="-122"/>
                <a:sym typeface="+mn-ea"/>
              </a:rPr>
              <a:t>知识性期刊、普及性期刊、动态性期刊、检索性期刊</a:t>
            </a:r>
            <a:endParaRPr lang="zh-CN" altLang="en-US" sz="2000" dirty="0">
              <a:solidFill>
                <a:schemeClr val="tx1"/>
              </a:solidFill>
              <a:latin typeface="华文楷体" panose="02010600040101010101" charset="-122"/>
              <a:ea typeface="华文楷体" panose="02010600040101010101" charset="-122"/>
              <a:cs typeface="华文楷体" panose="02010600040101010101" charset="-122"/>
            </a:endParaRPr>
          </a:p>
          <a:p>
            <a:pPr indent="457200" fontAlgn="auto">
              <a:lnSpc>
                <a:spcPct val="120000"/>
              </a:lnSpc>
              <a:spcBef>
                <a:spcPts val="0"/>
              </a:spcBef>
              <a:spcAft>
                <a:spcPct val="0"/>
              </a:spcAft>
              <a:buClrTx/>
              <a:buNone/>
            </a:pPr>
            <a:r>
              <a:rPr lang="zh-CN" altLang="en-US" sz="2000" dirty="0">
                <a:solidFill>
                  <a:schemeClr val="tx1"/>
                </a:solidFill>
                <a:latin typeface="华文楷体" panose="02010600040101010101" charset="-122"/>
                <a:ea typeface="华文楷体" panose="02010600040101010101" charset="-122"/>
                <a:cs typeface="华文楷体" panose="02010600040101010101" charset="-122"/>
                <a:sym typeface="+mn-ea"/>
              </a:rPr>
              <a:t>按出版周期分为年刊、月刊、周刊、双月刊、季刊</a:t>
            </a:r>
            <a:endParaRPr lang="zh-CN" altLang="en-US" sz="2000" dirty="0">
              <a:solidFill>
                <a:schemeClr val="tx1"/>
              </a:solidFill>
              <a:latin typeface="华文楷体" panose="02010600040101010101" charset="-122"/>
              <a:ea typeface="华文楷体" panose="02010600040101010101" charset="-122"/>
              <a:cs typeface="华文楷体" panose="02010600040101010101" charset="-122"/>
            </a:endParaRPr>
          </a:p>
          <a:p>
            <a:pPr indent="457200" fontAlgn="auto">
              <a:lnSpc>
                <a:spcPct val="120000"/>
              </a:lnSpc>
              <a:spcBef>
                <a:spcPts val="0"/>
              </a:spcBef>
              <a:spcAft>
                <a:spcPct val="0"/>
              </a:spcAft>
              <a:buClrTx/>
              <a:buNone/>
            </a:pPr>
            <a:r>
              <a:rPr lang="zh-CN" altLang="en-US" sz="2000" dirty="0">
                <a:solidFill>
                  <a:schemeClr val="tx1"/>
                </a:solidFill>
                <a:latin typeface="华文楷体" panose="02010600040101010101" charset="-122"/>
                <a:ea typeface="华文楷体" panose="02010600040101010101" charset="-122"/>
                <a:cs typeface="华文楷体" panose="02010600040101010101" charset="-122"/>
                <a:sym typeface="+mn-ea"/>
              </a:rPr>
              <a:t>按学术水平和编辑部的资格等标准分为市级、省级、国家、国际等级别</a:t>
            </a:r>
            <a:endParaRPr lang="zh-CN" altLang="en-US" sz="2000" dirty="0">
              <a:solidFill>
                <a:schemeClr val="tx1"/>
              </a:solidFill>
              <a:latin typeface="华文楷体" panose="02010600040101010101" charset="-122"/>
              <a:ea typeface="华文楷体" panose="02010600040101010101" charset="-122"/>
              <a:cs typeface="华文楷体" panose="02010600040101010101"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Bottom)">
                                      <p:cBhvr>
                                        <p:cTn id="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 descr="D:\1稻壳模板\ppt\2016.4\小清新水彩花卉毕业答辩模板\未标题-5.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36971" y="-98774"/>
            <a:ext cx="911574" cy="971998"/>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39"/>
          <p:cNvSpPr>
            <a:spLocks noChangeArrowheads="1"/>
          </p:cNvSpPr>
          <p:nvPr/>
        </p:nvSpPr>
        <p:spPr bwMode="auto">
          <a:xfrm>
            <a:off x="971550" y="628015"/>
            <a:ext cx="3892550" cy="307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anose="020B0604020202020204" pitchFamily="34" charset="0"/>
              <a:buNone/>
            </a:pPr>
            <a:r>
              <a:rPr lang="zh-CN" altLang="en-US" sz="2000" dirty="0" smtClean="0">
                <a:solidFill>
                  <a:schemeClr val="bg1">
                    <a:lumMod val="50000"/>
                  </a:schemeClr>
                </a:solidFill>
                <a:latin typeface="微软雅黑 Light" panose="020B0502040204020203" pitchFamily="34" charset="-122"/>
                <a:ea typeface="微软雅黑 Light" panose="020B0502040204020203" pitchFamily="34" charset="-122"/>
                <a:sym typeface="+mn-ea"/>
              </a:rPr>
              <a:t>二、信息</a:t>
            </a:r>
            <a:r>
              <a:rPr lang="zh-CN" altLang="en-US" sz="2000" dirty="0" smtClean="0">
                <a:solidFill>
                  <a:schemeClr val="bg1">
                    <a:lumMod val="50000"/>
                  </a:schemeClr>
                </a:solidFill>
                <a:latin typeface="微软雅黑 Light" panose="020B0502040204020203" pitchFamily="34" charset="-122"/>
                <a:ea typeface="微软雅黑 Light" panose="020B0502040204020203" pitchFamily="34" charset="-122"/>
                <a:sym typeface="+mn-ea"/>
              </a:rPr>
              <a:t>资源</a:t>
            </a:r>
            <a:endParaRPr lang="zh-CN" altLang="en-US" sz="2000" dirty="0" smtClean="0">
              <a:solidFill>
                <a:schemeClr val="bg1">
                  <a:lumMod val="50000"/>
                </a:schemeClr>
              </a:solidFill>
              <a:latin typeface="微软雅黑 Light" panose="020B0502040204020203" pitchFamily="34" charset="-122"/>
              <a:ea typeface="微软雅黑 Light" panose="020B0502040204020203" pitchFamily="34" charset="-122"/>
              <a:sym typeface="+mn-ea"/>
            </a:endParaRPr>
          </a:p>
        </p:txBody>
      </p:sp>
      <p:sp>
        <p:nvSpPr>
          <p:cNvPr id="28" name="Rectangle 21"/>
          <p:cNvSpPr>
            <a:spLocks noChangeArrowheads="1"/>
          </p:cNvSpPr>
          <p:nvPr/>
        </p:nvSpPr>
        <p:spPr bwMode="auto">
          <a:xfrm>
            <a:off x="827405" y="1419860"/>
            <a:ext cx="7506335" cy="3230245"/>
          </a:xfrm>
          <a:prstGeom prst="rect">
            <a:avLst/>
          </a:prstGeom>
          <a:solidFill>
            <a:schemeClr val="bg1">
              <a:lumMod val="95000"/>
              <a:alpha val="50000"/>
            </a:schemeClr>
          </a:solidFill>
          <a:ln>
            <a:noFill/>
          </a:ln>
        </p:spPr>
        <p:txBody>
          <a:bodyPr/>
          <a:lstStyle/>
          <a:p>
            <a:endParaRPr lang="zh-CN" altLang="en-US">
              <a:solidFill>
                <a:prstClr val="black"/>
              </a:solidFill>
            </a:endParaRPr>
          </a:p>
        </p:txBody>
      </p:sp>
      <p:sp>
        <p:nvSpPr>
          <p:cNvPr id="29" name="Rectangle 11"/>
          <p:cNvSpPr>
            <a:spLocks noChangeArrowheads="1"/>
          </p:cNvSpPr>
          <p:nvPr/>
        </p:nvSpPr>
        <p:spPr bwMode="auto">
          <a:xfrm>
            <a:off x="971550" y="1571625"/>
            <a:ext cx="7264400" cy="2646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indent="457200" fontAlgn="auto">
              <a:lnSpc>
                <a:spcPct val="130000"/>
              </a:lnSpc>
              <a:spcBef>
                <a:spcPct val="0"/>
              </a:spcBef>
              <a:spcAft>
                <a:spcPct val="0"/>
              </a:spcAft>
              <a:buNone/>
            </a:pPr>
            <a:r>
              <a:rPr lang="zh-CN" altLang="en-US" sz="2000" b="1" dirty="0">
                <a:solidFill>
                  <a:schemeClr val="tx1"/>
                </a:solidFill>
                <a:latin typeface="华文楷体" panose="02010600040101010101" charset="-122"/>
                <a:ea typeface="华文楷体" panose="02010600040101010101" charset="-122"/>
                <a:cs typeface="华文楷体" panose="02010600040101010101" charset="-122"/>
                <a:sym typeface="+mn-ea"/>
              </a:rPr>
              <a:t>（</a:t>
            </a:r>
            <a:r>
              <a:rPr lang="en-US" altLang="zh-CN" sz="2000" b="1" dirty="0">
                <a:solidFill>
                  <a:schemeClr val="tx1"/>
                </a:solidFill>
                <a:latin typeface="华文楷体" panose="02010600040101010101" charset="-122"/>
                <a:ea typeface="华文楷体" panose="02010600040101010101" charset="-122"/>
                <a:cs typeface="华文楷体" panose="02010600040101010101" charset="-122"/>
                <a:sym typeface="+mn-ea"/>
              </a:rPr>
              <a:t>3</a:t>
            </a:r>
            <a:r>
              <a:rPr lang="zh-CN" altLang="en-US" sz="2000" b="1" dirty="0">
                <a:solidFill>
                  <a:schemeClr val="tx1"/>
                </a:solidFill>
                <a:latin typeface="华文楷体" panose="02010600040101010101" charset="-122"/>
                <a:ea typeface="华文楷体" panose="02010600040101010101" charset="-122"/>
                <a:cs typeface="华文楷体" panose="02010600040101010101" charset="-122"/>
                <a:sym typeface="+mn-ea"/>
              </a:rPr>
              <a:t>）科技报告</a:t>
            </a:r>
            <a:r>
              <a:rPr lang="zh-CN" altLang="en-US" sz="2000" dirty="0">
                <a:solidFill>
                  <a:schemeClr val="tx1"/>
                </a:solidFill>
                <a:latin typeface="华文楷体" panose="02010600040101010101" charset="-122"/>
                <a:ea typeface="华文楷体" panose="02010600040101010101" charset="-122"/>
                <a:cs typeface="华文楷体" panose="02010600040101010101" charset="-122"/>
                <a:sym typeface="+mn-ea"/>
              </a:rPr>
              <a:t>：</a:t>
            </a:r>
            <a:r>
              <a:rPr lang="zh-CN" altLang="en-US" sz="2000" dirty="0">
                <a:solidFill>
                  <a:schemeClr val="tx1"/>
                </a:solidFill>
                <a:latin typeface="华文楷体" panose="02010600040101010101" charset="-122"/>
                <a:ea typeface="华文楷体" panose="02010600040101010101" charset="-122"/>
                <a:cs typeface="华文楷体" panose="02010600040101010101" charset="-122"/>
                <a:sym typeface="+mn-ea"/>
              </a:rPr>
              <a:t>是关于某项科研成果的正式报告、或是其研究过程的阶段性报告。</a:t>
            </a:r>
            <a:endParaRPr lang="zh-CN" altLang="en-US" sz="2000" dirty="0">
              <a:solidFill>
                <a:schemeClr val="tx1"/>
              </a:solidFill>
              <a:latin typeface="华文楷体" panose="02010600040101010101" charset="-122"/>
              <a:ea typeface="华文楷体" panose="02010600040101010101" charset="-122"/>
              <a:cs typeface="华文楷体" panose="02010600040101010101" charset="-122"/>
            </a:endParaRPr>
          </a:p>
          <a:p>
            <a:pPr indent="457200" fontAlgn="auto">
              <a:lnSpc>
                <a:spcPct val="120000"/>
              </a:lnSpc>
              <a:spcBef>
                <a:spcPts val="0"/>
              </a:spcBef>
              <a:spcAft>
                <a:spcPts val="0"/>
              </a:spcAft>
              <a:buClrTx/>
            </a:pPr>
            <a:r>
              <a:rPr lang="zh-CN" altLang="en-US" sz="2000" dirty="0">
                <a:solidFill>
                  <a:schemeClr val="tx1"/>
                </a:solidFill>
                <a:latin typeface="华文楷体" panose="02010600040101010101" charset="-122"/>
                <a:ea typeface="华文楷体" panose="02010600040101010101" charset="-122"/>
                <a:cs typeface="华文楷体" panose="02010600040101010101" charset="-122"/>
                <a:sym typeface="+mn-ea"/>
              </a:rPr>
              <a:t>报告因涉及尖端技术或国防技术等需要保密的问题，分为绝密、秘密、内部限制发行、公开发行几个级别。</a:t>
            </a:r>
            <a:endParaRPr lang="zh-CN" altLang="en-US" sz="2000" dirty="0">
              <a:solidFill>
                <a:schemeClr val="tx1"/>
              </a:solidFill>
              <a:latin typeface="华文楷体" panose="02010600040101010101" charset="-122"/>
              <a:ea typeface="华文楷体" panose="02010600040101010101" charset="-122"/>
              <a:cs typeface="华文楷体" panose="02010600040101010101" charset="-122"/>
            </a:endParaRPr>
          </a:p>
          <a:p>
            <a:pPr indent="457200" fontAlgn="auto">
              <a:lnSpc>
                <a:spcPct val="120000"/>
              </a:lnSpc>
              <a:spcBef>
                <a:spcPts val="0"/>
              </a:spcBef>
              <a:spcAft>
                <a:spcPts val="0"/>
              </a:spcAft>
              <a:buClrTx/>
            </a:pPr>
            <a:r>
              <a:rPr lang="zh-CN" altLang="en-US" sz="2000" dirty="0">
                <a:solidFill>
                  <a:schemeClr val="tx1"/>
                </a:solidFill>
                <a:latin typeface="华文楷体" panose="02010600040101010101" charset="-122"/>
                <a:ea typeface="华文楷体" panose="02010600040101010101" charset="-122"/>
                <a:cs typeface="华文楷体" panose="02010600040101010101" charset="-122"/>
                <a:sym typeface="+mn-ea"/>
              </a:rPr>
              <a:t>目前，美国、前苏联、英国、法国、德国、日本等国每年发表大量的科技报告。美国的</a:t>
            </a:r>
            <a:r>
              <a:rPr lang="en-US" altLang="zh-CN" sz="2000" dirty="0">
                <a:solidFill>
                  <a:schemeClr val="tx1"/>
                </a:solidFill>
                <a:latin typeface="华文楷体" panose="02010600040101010101" charset="-122"/>
                <a:ea typeface="华文楷体" panose="02010600040101010101" charset="-122"/>
                <a:cs typeface="华文楷体" panose="02010600040101010101" charset="-122"/>
                <a:sym typeface="+mn-ea"/>
              </a:rPr>
              <a:t>AD</a:t>
            </a:r>
            <a:r>
              <a:rPr lang="zh-CN" altLang="en-US" sz="2000" dirty="0">
                <a:solidFill>
                  <a:schemeClr val="tx1"/>
                </a:solidFill>
                <a:latin typeface="华文楷体" panose="02010600040101010101" charset="-122"/>
                <a:ea typeface="华文楷体" panose="02010600040101010101" charset="-122"/>
                <a:cs typeface="华文楷体" panose="02010600040101010101" charset="-122"/>
                <a:sym typeface="+mn-ea"/>
              </a:rPr>
              <a:t>报告，</a:t>
            </a:r>
            <a:r>
              <a:rPr lang="en-US" altLang="zh-CN" sz="2000" dirty="0">
                <a:solidFill>
                  <a:schemeClr val="tx1"/>
                </a:solidFill>
                <a:latin typeface="华文楷体" panose="02010600040101010101" charset="-122"/>
                <a:ea typeface="华文楷体" panose="02010600040101010101" charset="-122"/>
                <a:cs typeface="华文楷体" panose="02010600040101010101" charset="-122"/>
                <a:sym typeface="+mn-ea"/>
              </a:rPr>
              <a:t>PB</a:t>
            </a:r>
            <a:r>
              <a:rPr lang="zh-CN" altLang="en-US" sz="2000" dirty="0">
                <a:solidFill>
                  <a:schemeClr val="tx1"/>
                </a:solidFill>
                <a:latin typeface="华文楷体" panose="02010600040101010101" charset="-122"/>
                <a:ea typeface="华文楷体" panose="02010600040101010101" charset="-122"/>
                <a:cs typeface="华文楷体" panose="02010600040101010101" charset="-122"/>
                <a:sym typeface="+mn-ea"/>
              </a:rPr>
              <a:t>报告、</a:t>
            </a:r>
            <a:r>
              <a:rPr lang="en-US" altLang="zh-CN" sz="2000" dirty="0">
                <a:solidFill>
                  <a:schemeClr val="tx1"/>
                </a:solidFill>
                <a:latin typeface="华文楷体" panose="02010600040101010101" charset="-122"/>
                <a:ea typeface="华文楷体" panose="02010600040101010101" charset="-122"/>
                <a:cs typeface="华文楷体" panose="02010600040101010101" charset="-122"/>
                <a:sym typeface="+mn-ea"/>
              </a:rPr>
              <a:t>DOE</a:t>
            </a:r>
            <a:r>
              <a:rPr lang="zh-CN" altLang="en-US" sz="2000" dirty="0">
                <a:solidFill>
                  <a:schemeClr val="tx1"/>
                </a:solidFill>
                <a:latin typeface="华文楷体" panose="02010600040101010101" charset="-122"/>
                <a:ea typeface="华文楷体" panose="02010600040101010101" charset="-122"/>
                <a:cs typeface="华文楷体" panose="02010600040101010101" charset="-122"/>
                <a:sym typeface="+mn-ea"/>
              </a:rPr>
              <a:t>报告和</a:t>
            </a:r>
            <a:r>
              <a:rPr lang="en-US" altLang="zh-CN" sz="2000" dirty="0">
                <a:solidFill>
                  <a:schemeClr val="tx1"/>
                </a:solidFill>
                <a:latin typeface="华文楷体" panose="02010600040101010101" charset="-122"/>
                <a:ea typeface="华文楷体" panose="02010600040101010101" charset="-122"/>
                <a:cs typeface="华文楷体" panose="02010600040101010101" charset="-122"/>
                <a:sym typeface="+mn-ea"/>
              </a:rPr>
              <a:t>NASA</a:t>
            </a:r>
            <a:r>
              <a:rPr lang="zh-CN" altLang="en-US" sz="2000" dirty="0">
                <a:solidFill>
                  <a:schemeClr val="tx1"/>
                </a:solidFill>
                <a:latin typeface="华文楷体" panose="02010600040101010101" charset="-122"/>
                <a:ea typeface="华文楷体" panose="02010600040101010101" charset="-122"/>
                <a:cs typeface="华文楷体" panose="02010600040101010101" charset="-122"/>
                <a:sym typeface="+mn-ea"/>
              </a:rPr>
              <a:t>报告是世界上比较著名的四大报告。</a:t>
            </a:r>
            <a:endParaRPr lang="zh-CN" altLang="en-US" sz="2000" dirty="0">
              <a:solidFill>
                <a:schemeClr val="tx1"/>
              </a:solidFill>
              <a:latin typeface="华文楷体" panose="02010600040101010101" charset="-122"/>
              <a:ea typeface="华文楷体" panose="02010600040101010101" charset="-122"/>
              <a:cs typeface="华文楷体" panose="02010600040101010101"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Bottom)">
                                      <p:cBhvr>
                                        <p:cTn id="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1"/>
          <p:cNvSpPr>
            <a:spLocks noChangeArrowheads="1"/>
          </p:cNvSpPr>
          <p:nvPr/>
        </p:nvSpPr>
        <p:spPr bwMode="auto">
          <a:xfrm>
            <a:off x="899795" y="1419225"/>
            <a:ext cx="7438390" cy="2604770"/>
          </a:xfrm>
          <a:prstGeom prst="rect">
            <a:avLst/>
          </a:prstGeom>
          <a:solidFill>
            <a:schemeClr val="bg1">
              <a:lumMod val="95000"/>
              <a:alpha val="50000"/>
            </a:schemeClr>
          </a:solidFill>
          <a:ln>
            <a:noFill/>
          </a:ln>
        </p:spPr>
        <p:txBody>
          <a:bodyPr/>
          <a:lstStyle/>
          <a:p>
            <a:endParaRPr lang="zh-CN" altLang="en-US">
              <a:solidFill>
                <a:prstClr val="black"/>
              </a:solidFill>
            </a:endParaRPr>
          </a:p>
        </p:txBody>
      </p:sp>
      <p:pic>
        <p:nvPicPr>
          <p:cNvPr id="21" name="Picture 2" descr="D:\1稻壳模板\ppt\2016.4\小清新水彩花卉毕业答辩模板\未标题-5.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36971" y="-98774"/>
            <a:ext cx="911574" cy="971998"/>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1"/>
          <p:cNvSpPr>
            <a:spLocks noChangeArrowheads="1"/>
          </p:cNvSpPr>
          <p:nvPr/>
        </p:nvSpPr>
        <p:spPr bwMode="auto">
          <a:xfrm>
            <a:off x="1403985" y="1779270"/>
            <a:ext cx="6180455" cy="7868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oAutofit/>
          </a:bodyPr>
          <a:lstStyle/>
          <a:p>
            <a:pPr indent="457200" fontAlgn="auto">
              <a:lnSpc>
                <a:spcPct val="140000"/>
              </a:lnSpc>
              <a:buNone/>
            </a:pPr>
            <a:r>
              <a:rPr lang="zh-CN" altLang="en-US" sz="2000" dirty="0">
                <a:latin typeface="华文楷体" panose="02010600040101010101" charset="-122"/>
                <a:ea typeface="华文楷体" panose="02010600040101010101" charset="-122"/>
                <a:cs typeface="华文楷体" panose="02010600040101010101" charset="-122"/>
              </a:rPr>
              <a:t>结论：</a:t>
            </a:r>
            <a:r>
              <a:rPr lang="zh-CN" altLang="en-US" sz="2000" dirty="0">
                <a:latin typeface="华文楷体" panose="02010600040101010101" charset="-122"/>
                <a:ea typeface="华文楷体" panose="02010600040101010101" charset="-122"/>
                <a:sym typeface="+mn-ea"/>
              </a:rPr>
              <a:t>在文献信息量呈爆炸式增长的时代，如何获取有用信息成为人的能力的重要方面。文献检索课学习的重要意义正在于此。</a:t>
            </a:r>
            <a:endParaRPr lang="zh-CN" altLang="en-US" sz="2000" dirty="0">
              <a:latin typeface="华文楷体" panose="02010600040101010101" charset="-122"/>
              <a:ea typeface="华文楷体" panose="02010600040101010101" charset="-122"/>
              <a:cs typeface="华文楷体" panose="02010600040101010101" charset="-122"/>
            </a:endParaRPr>
          </a:p>
          <a:p>
            <a:pPr>
              <a:lnSpc>
                <a:spcPct val="120000"/>
              </a:lnSpc>
            </a:pPr>
            <a:endParaRPr lang="zh-CN" altLang="en-US" sz="2000" b="1" dirty="0">
              <a:solidFill>
                <a:srgbClr val="FF0000"/>
              </a:solidFill>
              <a:latin typeface="华文楷体" panose="02010600040101010101" charset="-122"/>
              <a:ea typeface="华文楷体" panose="02010600040101010101" charset="-122"/>
              <a:cs typeface="华文楷体" panose="02010600040101010101" charset="-122"/>
            </a:endParaRPr>
          </a:p>
        </p:txBody>
      </p:sp>
      <p:sp>
        <p:nvSpPr>
          <p:cNvPr id="4" name="文本框 3"/>
          <p:cNvSpPr txBox="1"/>
          <p:nvPr/>
        </p:nvSpPr>
        <p:spPr>
          <a:xfrm>
            <a:off x="683260" y="483235"/>
            <a:ext cx="7569835" cy="763270"/>
          </a:xfrm>
          <a:prstGeom prst="rect">
            <a:avLst/>
          </a:prstGeom>
          <a:noFill/>
        </p:spPr>
        <p:txBody>
          <a:bodyPr wrap="square" rtlCol="0">
            <a:noAutofit/>
          </a:bodyPr>
          <a:p>
            <a:r>
              <a:rPr lang="en-US" altLang="zh-CN" sz="3200" noProof="0">
                <a:ln>
                  <a:noFill/>
                </a:ln>
                <a:solidFill>
                  <a:srgbClr val="CC3300"/>
                </a:solidFill>
                <a:effectLst>
                  <a:outerShdw blurRad="38100" dist="38100" dir="2700000" algn="tl">
                    <a:srgbClr val="C0C0C0"/>
                  </a:outerShdw>
                </a:effectLst>
                <a:uLnTx/>
                <a:uFillTx/>
                <a:latin typeface="Arial" panose="020B0604020202020204" pitchFamily="34" charset="0"/>
                <a:ea typeface="隶书" panose="02010509060101010101" pitchFamily="49" charset="-122"/>
                <a:sym typeface="+mn-ea"/>
              </a:rPr>
              <a:t>2</a:t>
            </a:r>
            <a:r>
              <a:rPr lang="zh-CN" altLang="en-US" sz="3200" noProof="0">
                <a:ln>
                  <a:noFill/>
                </a:ln>
                <a:solidFill>
                  <a:srgbClr val="CC3300"/>
                </a:solidFill>
                <a:effectLst>
                  <a:outerShdw blurRad="38100" dist="38100" dir="2700000" algn="tl">
                    <a:srgbClr val="C0C0C0"/>
                  </a:outerShdw>
                </a:effectLst>
                <a:uLnTx/>
                <a:uFillTx/>
                <a:latin typeface="Arial" panose="020B0604020202020204" pitchFamily="34" charset="0"/>
                <a:ea typeface="隶书" panose="02010509060101010101" pitchFamily="49" charset="-122"/>
                <a:sym typeface="+mn-ea"/>
              </a:rPr>
              <a:t>、</a:t>
            </a:r>
            <a:r>
              <a:rPr lang="zh-CN" sz="3200" noProof="0">
                <a:ln>
                  <a:noFill/>
                </a:ln>
                <a:solidFill>
                  <a:srgbClr val="CC3300"/>
                </a:solidFill>
                <a:effectLst>
                  <a:outerShdw blurRad="38100" dist="38100" dir="2700000" algn="tl">
                    <a:srgbClr val="C0C0C0"/>
                  </a:outerShdw>
                </a:effectLst>
                <a:uLnTx/>
                <a:uFillTx/>
                <a:latin typeface="Arial" panose="020B0604020202020204" pitchFamily="34" charset="0"/>
                <a:ea typeface="隶书" panose="02010509060101010101" pitchFamily="49" charset="-122"/>
                <a:sym typeface="+mn-ea"/>
              </a:rPr>
              <a:t>为什么要学习文献检索与利用这门课？</a:t>
            </a:r>
            <a:endParaRPr kumimoji="0" lang="zh-CN" sz="3200" b="0" i="0" u="none" strike="noStrike" kern="1200" cap="none" spc="0" normalizeH="0" baseline="0" noProof="0">
              <a:ln>
                <a:noFill/>
              </a:ln>
              <a:solidFill>
                <a:srgbClr val="CC3300"/>
              </a:solidFill>
              <a:effectLst>
                <a:outerShdw blurRad="38100" dist="38100" dir="2700000" algn="tl">
                  <a:srgbClr val="C0C0C0"/>
                </a:outerShdw>
              </a:effectLst>
              <a:uLnTx/>
              <a:uFillTx/>
              <a:latin typeface="Arial" panose="020B0604020202020204" pitchFamily="34" charset="0"/>
              <a:ea typeface="隶书" panose="02010509060101010101" pitchFamily="49" charset="-122"/>
              <a:cs typeface="+mn-cs"/>
            </a:endParaRPr>
          </a:p>
          <a:p>
            <a:endParaRPr lang="zh-CN" altLang="en-US" sz="320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slide(fromBottom)">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 descr="D:\1稻壳模板\ppt\2016.4\小清新水彩花卉毕业答辩模板\未标题-5.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36971" y="-98774"/>
            <a:ext cx="911574" cy="971998"/>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39"/>
          <p:cNvSpPr>
            <a:spLocks noChangeArrowheads="1"/>
          </p:cNvSpPr>
          <p:nvPr/>
        </p:nvSpPr>
        <p:spPr bwMode="auto">
          <a:xfrm>
            <a:off x="971550" y="628015"/>
            <a:ext cx="3892550" cy="307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anose="020B0604020202020204" pitchFamily="34" charset="0"/>
              <a:buNone/>
            </a:pPr>
            <a:r>
              <a:rPr lang="zh-CN" altLang="en-US" sz="2000" dirty="0" smtClean="0">
                <a:solidFill>
                  <a:schemeClr val="bg1">
                    <a:lumMod val="50000"/>
                  </a:schemeClr>
                </a:solidFill>
                <a:latin typeface="微软雅黑 Light" panose="020B0502040204020203" pitchFamily="34" charset="-122"/>
                <a:ea typeface="微软雅黑 Light" panose="020B0502040204020203" pitchFamily="34" charset="-122"/>
                <a:sym typeface="+mn-ea"/>
              </a:rPr>
              <a:t>二、信息</a:t>
            </a:r>
            <a:r>
              <a:rPr lang="zh-CN" altLang="en-US" sz="2000" dirty="0" smtClean="0">
                <a:solidFill>
                  <a:schemeClr val="bg1">
                    <a:lumMod val="50000"/>
                  </a:schemeClr>
                </a:solidFill>
                <a:latin typeface="微软雅黑 Light" panose="020B0502040204020203" pitchFamily="34" charset="-122"/>
                <a:ea typeface="微软雅黑 Light" panose="020B0502040204020203" pitchFamily="34" charset="-122"/>
                <a:sym typeface="+mn-ea"/>
              </a:rPr>
              <a:t>资源</a:t>
            </a:r>
            <a:endParaRPr lang="zh-CN" altLang="en-US" sz="2000" dirty="0" smtClean="0">
              <a:solidFill>
                <a:schemeClr val="bg1">
                  <a:lumMod val="50000"/>
                </a:schemeClr>
              </a:solidFill>
              <a:latin typeface="微软雅黑 Light" panose="020B0502040204020203" pitchFamily="34" charset="-122"/>
              <a:ea typeface="微软雅黑 Light" panose="020B0502040204020203" pitchFamily="34" charset="-122"/>
              <a:sym typeface="+mn-ea"/>
            </a:endParaRPr>
          </a:p>
        </p:txBody>
      </p:sp>
      <p:sp>
        <p:nvSpPr>
          <p:cNvPr id="28" name="Rectangle 21"/>
          <p:cNvSpPr>
            <a:spLocks noChangeArrowheads="1"/>
          </p:cNvSpPr>
          <p:nvPr/>
        </p:nvSpPr>
        <p:spPr bwMode="auto">
          <a:xfrm>
            <a:off x="1030605" y="1419860"/>
            <a:ext cx="7303135" cy="2456180"/>
          </a:xfrm>
          <a:prstGeom prst="rect">
            <a:avLst/>
          </a:prstGeom>
          <a:solidFill>
            <a:schemeClr val="bg1">
              <a:lumMod val="95000"/>
              <a:alpha val="50000"/>
            </a:schemeClr>
          </a:solidFill>
          <a:ln>
            <a:noFill/>
          </a:ln>
        </p:spPr>
        <p:txBody>
          <a:bodyPr/>
          <a:lstStyle/>
          <a:p>
            <a:endParaRPr lang="zh-CN" altLang="en-US">
              <a:solidFill>
                <a:prstClr val="black"/>
              </a:solidFill>
            </a:endParaRPr>
          </a:p>
        </p:txBody>
      </p:sp>
      <p:sp>
        <p:nvSpPr>
          <p:cNvPr id="29" name="Rectangle 11"/>
          <p:cNvSpPr>
            <a:spLocks noChangeArrowheads="1"/>
          </p:cNvSpPr>
          <p:nvPr/>
        </p:nvSpPr>
        <p:spPr bwMode="auto">
          <a:xfrm>
            <a:off x="1193165" y="1610360"/>
            <a:ext cx="6774815" cy="1923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indent="457200" fontAlgn="auto">
              <a:lnSpc>
                <a:spcPct val="125000"/>
              </a:lnSpc>
              <a:spcAft>
                <a:spcPts val="0"/>
              </a:spcAft>
              <a:buClrTx/>
            </a:pPr>
            <a:r>
              <a:rPr lang="zh-CN" altLang="en-US" sz="2000" dirty="0">
                <a:solidFill>
                  <a:schemeClr val="tx1"/>
                </a:solidFill>
                <a:latin typeface="华文楷体" panose="02010600040101010101" charset="-122"/>
                <a:ea typeface="华文楷体" panose="02010600040101010101" charset="-122"/>
                <a:cs typeface="华文楷体" panose="02010600040101010101" charset="-122"/>
                <a:sym typeface="+mn-ea"/>
              </a:rPr>
              <a:t>我国科研成果的统一登记和报道工作，是从</a:t>
            </a:r>
            <a:r>
              <a:rPr lang="en-US" altLang="zh-CN" sz="2000" dirty="0">
                <a:solidFill>
                  <a:schemeClr val="tx1"/>
                </a:solidFill>
                <a:latin typeface="华文楷体" panose="02010600040101010101" charset="-122"/>
                <a:ea typeface="华文楷体" panose="02010600040101010101" charset="-122"/>
                <a:cs typeface="华文楷体" panose="02010600040101010101" charset="-122"/>
                <a:sym typeface="+mn-ea"/>
              </a:rPr>
              <a:t>1963</a:t>
            </a:r>
            <a:r>
              <a:rPr lang="zh-CN" altLang="en-US" sz="2000" dirty="0">
                <a:solidFill>
                  <a:schemeClr val="tx1"/>
                </a:solidFill>
                <a:latin typeface="华文楷体" panose="02010600040101010101" charset="-122"/>
                <a:ea typeface="华文楷体" panose="02010600040101010101" charset="-122"/>
                <a:cs typeface="华文楷体" panose="02010600040101010101" charset="-122"/>
                <a:sym typeface="+mn-ea"/>
              </a:rPr>
              <a:t>年正式开始的，由国家科委负责发表成果公报和出版研究成果报告。</a:t>
            </a:r>
            <a:endParaRPr lang="zh-CN" altLang="en-US" sz="2000" dirty="0">
              <a:solidFill>
                <a:schemeClr val="tx1"/>
              </a:solidFill>
              <a:latin typeface="华文楷体" panose="02010600040101010101" charset="-122"/>
              <a:ea typeface="华文楷体" panose="02010600040101010101" charset="-122"/>
              <a:cs typeface="华文楷体" panose="02010600040101010101" charset="-122"/>
              <a:sym typeface="+mn-ea"/>
            </a:endParaRPr>
          </a:p>
          <a:p>
            <a:pPr indent="457200" fontAlgn="auto">
              <a:lnSpc>
                <a:spcPct val="125000"/>
              </a:lnSpc>
              <a:spcAft>
                <a:spcPts val="0"/>
              </a:spcAft>
              <a:buClrTx/>
            </a:pPr>
            <a:r>
              <a:rPr lang="zh-CN" altLang="en-US" sz="2000" dirty="0">
                <a:solidFill>
                  <a:schemeClr val="tx1"/>
                </a:solidFill>
                <a:latin typeface="华文楷体" panose="02010600040101010101" charset="-122"/>
                <a:ea typeface="华文楷体" panose="02010600040101010101" charset="-122"/>
                <a:cs typeface="华文楷体" panose="02010600040101010101" charset="-122"/>
                <a:sym typeface="+mn-ea"/>
              </a:rPr>
              <a:t>从</a:t>
            </a:r>
            <a:r>
              <a:rPr lang="en-US" altLang="zh-CN" sz="2000" dirty="0">
                <a:solidFill>
                  <a:schemeClr val="tx1"/>
                </a:solidFill>
                <a:latin typeface="华文楷体" panose="02010600040101010101" charset="-122"/>
                <a:ea typeface="华文楷体" panose="02010600040101010101" charset="-122"/>
                <a:cs typeface="华文楷体" panose="02010600040101010101" charset="-122"/>
                <a:sym typeface="+mn-ea"/>
              </a:rPr>
              <a:t>1971</a:t>
            </a:r>
            <a:r>
              <a:rPr lang="zh-CN" altLang="en-US" sz="2000" dirty="0">
                <a:solidFill>
                  <a:schemeClr val="tx1"/>
                </a:solidFill>
                <a:latin typeface="华文楷体" panose="02010600040101010101" charset="-122"/>
                <a:ea typeface="华文楷体" panose="02010600040101010101" charset="-122"/>
                <a:cs typeface="华文楷体" panose="02010600040101010101" charset="-122"/>
                <a:sym typeface="+mn-ea"/>
              </a:rPr>
              <a:t>年起，改由中国科技情报研究所出版，报告名称统一改为“科学技术研究成果报告”，分为内部、秘密、绝密三个级别，由内部控制使用。</a:t>
            </a:r>
            <a:endParaRPr lang="zh-CN" altLang="en-US" sz="2000" dirty="0">
              <a:solidFill>
                <a:schemeClr val="tx1"/>
              </a:solidFill>
              <a:latin typeface="华文楷体" panose="02010600040101010101" charset="-122"/>
              <a:ea typeface="华文楷体" panose="02010600040101010101" charset="-122"/>
              <a:cs typeface="华文楷体" panose="02010600040101010101"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Bottom)">
                                      <p:cBhvr>
                                        <p:cTn id="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 descr="D:\1稻壳模板\ppt\2016.4\小清新水彩花卉毕业答辩模板\未标题-5.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36971" y="-98774"/>
            <a:ext cx="911574" cy="971998"/>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39"/>
          <p:cNvSpPr>
            <a:spLocks noChangeArrowheads="1"/>
          </p:cNvSpPr>
          <p:nvPr/>
        </p:nvSpPr>
        <p:spPr bwMode="auto">
          <a:xfrm>
            <a:off x="971550" y="628015"/>
            <a:ext cx="3892550" cy="307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anose="020B0604020202020204" pitchFamily="34" charset="0"/>
              <a:buNone/>
            </a:pPr>
            <a:r>
              <a:rPr lang="zh-CN" altLang="en-US" sz="2000" dirty="0" smtClean="0">
                <a:solidFill>
                  <a:schemeClr val="bg1">
                    <a:lumMod val="50000"/>
                  </a:schemeClr>
                </a:solidFill>
                <a:latin typeface="微软雅黑 Light" panose="020B0502040204020203" pitchFamily="34" charset="-122"/>
                <a:ea typeface="微软雅黑 Light" panose="020B0502040204020203" pitchFamily="34" charset="-122"/>
                <a:sym typeface="+mn-ea"/>
              </a:rPr>
              <a:t>二、信息</a:t>
            </a:r>
            <a:r>
              <a:rPr lang="zh-CN" altLang="en-US" sz="2000" dirty="0" smtClean="0">
                <a:solidFill>
                  <a:schemeClr val="bg1">
                    <a:lumMod val="50000"/>
                  </a:schemeClr>
                </a:solidFill>
                <a:latin typeface="微软雅黑 Light" panose="020B0502040204020203" pitchFamily="34" charset="-122"/>
                <a:ea typeface="微软雅黑 Light" panose="020B0502040204020203" pitchFamily="34" charset="-122"/>
                <a:sym typeface="+mn-ea"/>
              </a:rPr>
              <a:t>资源</a:t>
            </a:r>
            <a:endParaRPr lang="zh-CN" altLang="en-US" sz="2000" dirty="0" smtClean="0">
              <a:solidFill>
                <a:schemeClr val="bg1">
                  <a:lumMod val="50000"/>
                </a:schemeClr>
              </a:solidFill>
              <a:latin typeface="微软雅黑 Light" panose="020B0502040204020203" pitchFamily="34" charset="-122"/>
              <a:ea typeface="微软雅黑 Light" panose="020B0502040204020203" pitchFamily="34" charset="-122"/>
              <a:sym typeface="+mn-ea"/>
            </a:endParaRPr>
          </a:p>
        </p:txBody>
      </p:sp>
      <p:sp>
        <p:nvSpPr>
          <p:cNvPr id="28" name="Rectangle 21"/>
          <p:cNvSpPr>
            <a:spLocks noChangeArrowheads="1"/>
          </p:cNvSpPr>
          <p:nvPr/>
        </p:nvSpPr>
        <p:spPr bwMode="auto">
          <a:xfrm>
            <a:off x="827405" y="1419860"/>
            <a:ext cx="7506335" cy="3230245"/>
          </a:xfrm>
          <a:prstGeom prst="rect">
            <a:avLst/>
          </a:prstGeom>
          <a:solidFill>
            <a:schemeClr val="bg1">
              <a:lumMod val="95000"/>
              <a:alpha val="50000"/>
            </a:schemeClr>
          </a:solidFill>
          <a:ln>
            <a:noFill/>
          </a:ln>
        </p:spPr>
        <p:txBody>
          <a:bodyPr/>
          <a:lstStyle/>
          <a:p>
            <a:endParaRPr lang="zh-CN" altLang="en-US">
              <a:solidFill>
                <a:prstClr val="black"/>
              </a:solidFill>
            </a:endParaRPr>
          </a:p>
        </p:txBody>
      </p:sp>
      <p:sp>
        <p:nvSpPr>
          <p:cNvPr id="29" name="Rectangle 11"/>
          <p:cNvSpPr>
            <a:spLocks noChangeArrowheads="1"/>
          </p:cNvSpPr>
          <p:nvPr/>
        </p:nvSpPr>
        <p:spPr bwMode="auto">
          <a:xfrm>
            <a:off x="1187450" y="1635760"/>
            <a:ext cx="6414135"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indent="457200" fontAlgn="auto">
              <a:lnSpc>
                <a:spcPct val="130000"/>
              </a:lnSpc>
              <a:spcBef>
                <a:spcPts val="0"/>
              </a:spcBef>
              <a:spcAft>
                <a:spcPts val="0"/>
              </a:spcAft>
              <a:buNone/>
            </a:pPr>
            <a:r>
              <a:rPr lang="zh-CN" altLang="en-US" sz="2000" b="1" dirty="0">
                <a:solidFill>
                  <a:schemeClr val="tx1"/>
                </a:solidFill>
                <a:latin typeface="华文楷体" panose="02010600040101010101" charset="-122"/>
                <a:ea typeface="华文楷体" panose="02010600040101010101" charset="-122"/>
                <a:cs typeface="华文楷体" panose="02010600040101010101" charset="-122"/>
                <a:sym typeface="+mn-ea"/>
              </a:rPr>
              <a:t>（</a:t>
            </a:r>
            <a:r>
              <a:rPr lang="en-US" altLang="zh-CN" sz="2000" b="1" dirty="0">
                <a:solidFill>
                  <a:schemeClr val="tx1"/>
                </a:solidFill>
                <a:latin typeface="华文楷体" panose="02010600040101010101" charset="-122"/>
                <a:ea typeface="华文楷体" panose="02010600040101010101" charset="-122"/>
                <a:cs typeface="华文楷体" panose="02010600040101010101" charset="-122"/>
                <a:sym typeface="+mn-ea"/>
              </a:rPr>
              <a:t>4</a:t>
            </a:r>
            <a:r>
              <a:rPr lang="zh-CN" altLang="en-US" sz="2000" b="1" dirty="0">
                <a:solidFill>
                  <a:schemeClr val="tx1"/>
                </a:solidFill>
                <a:latin typeface="华文楷体" panose="02010600040101010101" charset="-122"/>
                <a:ea typeface="华文楷体" panose="02010600040101010101" charset="-122"/>
                <a:cs typeface="华文楷体" panose="02010600040101010101" charset="-122"/>
                <a:sym typeface="+mn-ea"/>
              </a:rPr>
              <a:t>）会议文献</a:t>
            </a:r>
            <a:r>
              <a:rPr lang="zh-CN" altLang="en-US" sz="2000" dirty="0">
                <a:solidFill>
                  <a:schemeClr val="tx1"/>
                </a:solidFill>
                <a:latin typeface="华文楷体" panose="02010600040101010101" charset="-122"/>
                <a:ea typeface="华文楷体" panose="02010600040101010101" charset="-122"/>
                <a:cs typeface="华文楷体" panose="02010600040101010101" charset="-122"/>
                <a:sym typeface="+mn-ea"/>
              </a:rPr>
              <a:t>：</a:t>
            </a:r>
            <a:r>
              <a:rPr lang="zh-CN" altLang="en-US" sz="2000" dirty="0">
                <a:solidFill>
                  <a:schemeClr val="tx1"/>
                </a:solidFill>
                <a:latin typeface="华文楷体" panose="02010600040101010101" charset="-122"/>
                <a:ea typeface="华文楷体" panose="02010600040101010101" charset="-122"/>
                <a:cs typeface="华文楷体" panose="02010600040101010101" charset="-122"/>
                <a:sym typeface="+mn-ea"/>
              </a:rPr>
              <a:t>指在国际和国内重要的学术会议上发表或提交的论文、报告。</a:t>
            </a:r>
            <a:endParaRPr lang="zh-CN" altLang="en-US" sz="2000" dirty="0">
              <a:solidFill>
                <a:schemeClr val="tx1"/>
              </a:solidFill>
              <a:latin typeface="华文楷体" panose="02010600040101010101" charset="-122"/>
              <a:ea typeface="华文楷体" panose="02010600040101010101" charset="-122"/>
              <a:cs typeface="华文楷体" panose="02010600040101010101" charset="-122"/>
            </a:endParaRPr>
          </a:p>
          <a:p>
            <a:pPr indent="457200" fontAlgn="auto">
              <a:lnSpc>
                <a:spcPct val="130000"/>
              </a:lnSpc>
              <a:spcBef>
                <a:spcPts val="0"/>
              </a:spcBef>
              <a:spcAft>
                <a:spcPts val="0"/>
              </a:spcAft>
              <a:buClrTx/>
            </a:pPr>
            <a:r>
              <a:rPr lang="zh-CN" altLang="en-US" sz="2000" dirty="0">
                <a:solidFill>
                  <a:schemeClr val="tx1"/>
                </a:solidFill>
                <a:latin typeface="华文楷体" panose="02010600040101010101" charset="-122"/>
                <a:ea typeface="华文楷体" panose="02010600040101010101" charset="-122"/>
                <a:cs typeface="华文楷体" panose="02010600040101010101" charset="-122"/>
                <a:sym typeface="+mn-ea"/>
              </a:rPr>
              <a:t>类型：</a:t>
            </a:r>
            <a:endParaRPr lang="zh-CN" altLang="en-US" sz="2000" dirty="0">
              <a:solidFill>
                <a:schemeClr val="tx1"/>
              </a:solidFill>
              <a:latin typeface="华文楷体" panose="02010600040101010101" charset="-122"/>
              <a:ea typeface="华文楷体" panose="02010600040101010101" charset="-122"/>
              <a:cs typeface="华文楷体" panose="02010600040101010101" charset="-122"/>
              <a:sym typeface="+mn-ea"/>
            </a:endParaRPr>
          </a:p>
          <a:p>
            <a:pPr indent="457200" fontAlgn="auto">
              <a:lnSpc>
                <a:spcPct val="130000"/>
              </a:lnSpc>
              <a:spcBef>
                <a:spcPts val="0"/>
              </a:spcBef>
              <a:spcAft>
                <a:spcPts val="0"/>
              </a:spcAft>
              <a:buClrTx/>
            </a:pPr>
            <a:r>
              <a:rPr lang="zh-CN" altLang="en-US" sz="2000" dirty="0">
                <a:solidFill>
                  <a:schemeClr val="tx1"/>
                </a:solidFill>
                <a:latin typeface="华文楷体" panose="02010600040101010101" charset="-122"/>
                <a:ea typeface="华文楷体" panose="02010600040101010101" charset="-122"/>
                <a:cs typeface="华文楷体" panose="02010600040101010101" charset="-122"/>
                <a:sym typeface="+mn-ea"/>
              </a:rPr>
              <a:t>会前文献：会前发表的论文或报告，如开幕词、闭幕词、会议预印本、会议论文摘要等</a:t>
            </a:r>
            <a:r>
              <a:rPr lang="en-US" altLang="zh-CN" sz="2000">
                <a:solidFill>
                  <a:schemeClr val="tx1"/>
                </a:solidFill>
                <a:latin typeface="华文楷体" panose="02010600040101010101" charset="-122"/>
                <a:ea typeface="华文楷体" panose="02010600040101010101" charset="-122"/>
                <a:cs typeface="华文楷体" panose="02010600040101010101" charset="-122"/>
                <a:sym typeface="+mn-ea"/>
              </a:rPr>
              <a:t>;</a:t>
            </a:r>
            <a:endParaRPr lang="en-US" altLang="zh-CN" sz="2000">
              <a:solidFill>
                <a:schemeClr val="tx1"/>
              </a:solidFill>
              <a:latin typeface="华文楷体" panose="02010600040101010101" charset="-122"/>
              <a:ea typeface="华文楷体" panose="02010600040101010101" charset="-122"/>
              <a:cs typeface="华文楷体" panose="02010600040101010101" charset="-122"/>
            </a:endParaRPr>
          </a:p>
          <a:p>
            <a:pPr indent="457200" fontAlgn="auto">
              <a:lnSpc>
                <a:spcPct val="130000"/>
              </a:lnSpc>
              <a:spcBef>
                <a:spcPts val="0"/>
              </a:spcBef>
              <a:spcAft>
                <a:spcPts val="0"/>
              </a:spcAft>
              <a:buClrTx/>
              <a:buNone/>
            </a:pPr>
            <a:r>
              <a:rPr lang="zh-CN" altLang="en-US" sz="2000" dirty="0">
                <a:solidFill>
                  <a:schemeClr val="tx1"/>
                </a:solidFill>
                <a:latin typeface="华文楷体" panose="02010600040101010101" charset="-122"/>
                <a:ea typeface="华文楷体" panose="02010600040101010101" charset="-122"/>
                <a:cs typeface="华文楷体" panose="02010600040101010101" charset="-122"/>
                <a:sym typeface="+mn-ea"/>
              </a:rPr>
              <a:t>会后文献：会后发表的论文集，在期刊上发表的文章。</a:t>
            </a:r>
            <a:endParaRPr lang="en-US" altLang="zh-CN" sz="2000" dirty="0">
              <a:solidFill>
                <a:schemeClr val="tx1"/>
              </a:solidFill>
              <a:latin typeface="华文楷体" panose="02010600040101010101" charset="-122"/>
              <a:ea typeface="华文楷体" panose="02010600040101010101" charset="-122"/>
              <a:cs typeface="华文楷体" panose="02010600040101010101"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Bottom)">
                                      <p:cBhvr>
                                        <p:cTn id="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 descr="D:\1稻壳模板\ppt\2016.4\小清新水彩花卉毕业答辩模板\未标题-5.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36971" y="-98774"/>
            <a:ext cx="911574" cy="971998"/>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39"/>
          <p:cNvSpPr>
            <a:spLocks noChangeArrowheads="1"/>
          </p:cNvSpPr>
          <p:nvPr/>
        </p:nvSpPr>
        <p:spPr bwMode="auto">
          <a:xfrm>
            <a:off x="971550" y="628015"/>
            <a:ext cx="3892550" cy="307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anose="020B0604020202020204" pitchFamily="34" charset="0"/>
              <a:buNone/>
            </a:pPr>
            <a:r>
              <a:rPr lang="zh-CN" altLang="en-US" sz="2000" dirty="0" smtClean="0">
                <a:solidFill>
                  <a:schemeClr val="bg1">
                    <a:lumMod val="50000"/>
                  </a:schemeClr>
                </a:solidFill>
                <a:latin typeface="微软雅黑 Light" panose="020B0502040204020203" pitchFamily="34" charset="-122"/>
                <a:ea typeface="微软雅黑 Light" panose="020B0502040204020203" pitchFamily="34" charset="-122"/>
                <a:sym typeface="+mn-ea"/>
              </a:rPr>
              <a:t>二、信息</a:t>
            </a:r>
            <a:r>
              <a:rPr lang="zh-CN" altLang="en-US" sz="2000" dirty="0" smtClean="0">
                <a:solidFill>
                  <a:schemeClr val="bg1">
                    <a:lumMod val="50000"/>
                  </a:schemeClr>
                </a:solidFill>
                <a:latin typeface="微软雅黑 Light" panose="020B0502040204020203" pitchFamily="34" charset="-122"/>
                <a:ea typeface="微软雅黑 Light" panose="020B0502040204020203" pitchFamily="34" charset="-122"/>
                <a:sym typeface="+mn-ea"/>
              </a:rPr>
              <a:t>资源</a:t>
            </a:r>
            <a:endParaRPr lang="zh-CN" altLang="en-US" sz="2000" dirty="0" smtClean="0">
              <a:solidFill>
                <a:schemeClr val="bg1">
                  <a:lumMod val="50000"/>
                </a:schemeClr>
              </a:solidFill>
              <a:latin typeface="微软雅黑 Light" panose="020B0502040204020203" pitchFamily="34" charset="-122"/>
              <a:ea typeface="微软雅黑 Light" panose="020B0502040204020203" pitchFamily="34" charset="-122"/>
              <a:sym typeface="+mn-ea"/>
            </a:endParaRPr>
          </a:p>
        </p:txBody>
      </p:sp>
      <p:sp>
        <p:nvSpPr>
          <p:cNvPr id="28" name="Rectangle 21"/>
          <p:cNvSpPr>
            <a:spLocks noChangeArrowheads="1"/>
          </p:cNvSpPr>
          <p:nvPr/>
        </p:nvSpPr>
        <p:spPr bwMode="auto">
          <a:xfrm>
            <a:off x="814705" y="1209675"/>
            <a:ext cx="7519035" cy="3440430"/>
          </a:xfrm>
          <a:prstGeom prst="rect">
            <a:avLst/>
          </a:prstGeom>
          <a:solidFill>
            <a:schemeClr val="bg1">
              <a:lumMod val="95000"/>
              <a:alpha val="50000"/>
            </a:schemeClr>
          </a:solidFill>
          <a:ln>
            <a:noFill/>
          </a:ln>
        </p:spPr>
        <p:txBody>
          <a:bodyPr/>
          <a:lstStyle/>
          <a:p>
            <a:endParaRPr lang="zh-CN" altLang="en-US">
              <a:solidFill>
                <a:prstClr val="black"/>
              </a:solidFill>
            </a:endParaRPr>
          </a:p>
        </p:txBody>
      </p:sp>
      <p:sp>
        <p:nvSpPr>
          <p:cNvPr id="29" name="Rectangle 11"/>
          <p:cNvSpPr>
            <a:spLocks noChangeArrowheads="1"/>
          </p:cNvSpPr>
          <p:nvPr/>
        </p:nvSpPr>
        <p:spPr bwMode="auto">
          <a:xfrm>
            <a:off x="971550" y="1348105"/>
            <a:ext cx="7112635"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indent="457200" fontAlgn="auto">
              <a:lnSpc>
                <a:spcPct val="130000"/>
              </a:lnSpc>
              <a:spcBef>
                <a:spcPts val="0"/>
              </a:spcBef>
              <a:spcAft>
                <a:spcPts val="0"/>
              </a:spcAft>
              <a:buNone/>
            </a:pPr>
            <a:r>
              <a:rPr lang="zh-CN" altLang="en-US" sz="2000" b="1" dirty="0">
                <a:solidFill>
                  <a:schemeClr val="tx1"/>
                </a:solidFill>
                <a:latin typeface="华文楷体" panose="02010600040101010101" charset="-122"/>
                <a:ea typeface="华文楷体" panose="02010600040101010101" charset="-122"/>
                <a:cs typeface="华文楷体" panose="02010600040101010101" charset="-122"/>
                <a:sym typeface="+mn-ea"/>
              </a:rPr>
              <a:t>（</a:t>
            </a:r>
            <a:r>
              <a:rPr lang="en-US" altLang="zh-CN" sz="2000" b="1" dirty="0">
                <a:solidFill>
                  <a:schemeClr val="tx1"/>
                </a:solidFill>
                <a:latin typeface="华文楷体" panose="02010600040101010101" charset="-122"/>
                <a:ea typeface="华文楷体" panose="02010600040101010101" charset="-122"/>
                <a:cs typeface="华文楷体" panose="02010600040101010101" charset="-122"/>
                <a:sym typeface="+mn-ea"/>
              </a:rPr>
              <a:t>5</a:t>
            </a:r>
            <a:r>
              <a:rPr lang="zh-CN" altLang="en-US" sz="2000" b="1" dirty="0">
                <a:solidFill>
                  <a:schemeClr val="tx1"/>
                </a:solidFill>
                <a:latin typeface="华文楷体" panose="02010600040101010101" charset="-122"/>
                <a:ea typeface="华文楷体" panose="02010600040101010101" charset="-122"/>
                <a:cs typeface="华文楷体" panose="02010600040101010101" charset="-122"/>
                <a:sym typeface="+mn-ea"/>
              </a:rPr>
              <a:t>）专利文献：</a:t>
            </a:r>
            <a:r>
              <a:rPr lang="zh-CN" altLang="en-US" sz="2000" dirty="0">
                <a:solidFill>
                  <a:schemeClr val="tx1"/>
                </a:solidFill>
                <a:latin typeface="华文楷体" panose="02010600040101010101" charset="-122"/>
                <a:ea typeface="华文楷体" panose="02010600040101010101" charset="-122"/>
                <a:cs typeface="华文楷体" panose="02010600040101010101" charset="-122"/>
                <a:sym typeface="+mn-ea"/>
              </a:rPr>
              <a:t>主要指专利说明书。它是专利申请人向本国或外国专利局提出保护某项新发明、新创造时递交的有关发明目的、构成和效果的技术文件。经专利局审核后向全世界出版发行。</a:t>
            </a:r>
            <a:endParaRPr lang="zh-CN" altLang="en-US" sz="2000" dirty="0">
              <a:solidFill>
                <a:schemeClr val="tx1"/>
              </a:solidFill>
              <a:latin typeface="华文楷体" panose="02010600040101010101" charset="-122"/>
              <a:ea typeface="华文楷体" panose="02010600040101010101" charset="-122"/>
              <a:cs typeface="华文楷体" panose="02010600040101010101" charset="-122"/>
            </a:endParaRPr>
          </a:p>
          <a:p>
            <a:pPr indent="457200" fontAlgn="auto">
              <a:lnSpc>
                <a:spcPct val="130000"/>
              </a:lnSpc>
              <a:spcBef>
                <a:spcPts val="0"/>
              </a:spcBef>
              <a:spcAft>
                <a:spcPts val="0"/>
              </a:spcAft>
              <a:buNone/>
            </a:pPr>
            <a:r>
              <a:rPr lang="zh-CN" altLang="en-US" sz="2000" b="1" dirty="0">
                <a:solidFill>
                  <a:schemeClr val="tx1"/>
                </a:solidFill>
                <a:latin typeface="华文楷体" panose="02010600040101010101" charset="-122"/>
                <a:ea typeface="华文楷体" panose="02010600040101010101" charset="-122"/>
                <a:cs typeface="华文楷体" panose="02010600040101010101" charset="-122"/>
                <a:sym typeface="+mn-ea"/>
              </a:rPr>
              <a:t>（</a:t>
            </a:r>
            <a:r>
              <a:rPr lang="en-US" altLang="zh-CN" sz="2000" b="1" dirty="0">
                <a:solidFill>
                  <a:schemeClr val="tx1"/>
                </a:solidFill>
                <a:latin typeface="华文楷体" panose="02010600040101010101" charset="-122"/>
                <a:ea typeface="华文楷体" panose="02010600040101010101" charset="-122"/>
                <a:cs typeface="华文楷体" panose="02010600040101010101" charset="-122"/>
                <a:sym typeface="+mn-ea"/>
              </a:rPr>
              <a:t>6</a:t>
            </a:r>
            <a:r>
              <a:rPr lang="zh-CN" altLang="en-US" sz="2000" b="1" dirty="0">
                <a:solidFill>
                  <a:schemeClr val="tx1"/>
                </a:solidFill>
                <a:latin typeface="华文楷体" panose="02010600040101010101" charset="-122"/>
                <a:ea typeface="华文楷体" panose="02010600040101010101" charset="-122"/>
                <a:cs typeface="华文楷体" panose="02010600040101010101" charset="-122"/>
                <a:sym typeface="+mn-ea"/>
              </a:rPr>
              <a:t>）学位论文：</a:t>
            </a:r>
            <a:r>
              <a:rPr lang="zh-CN" altLang="en-US" sz="2000" dirty="0">
                <a:solidFill>
                  <a:schemeClr val="tx1"/>
                </a:solidFill>
                <a:latin typeface="华文楷体" panose="02010600040101010101" charset="-122"/>
                <a:ea typeface="华文楷体" panose="02010600040101010101" charset="-122"/>
                <a:cs typeface="华文楷体" panose="02010600040101010101" charset="-122"/>
                <a:sym typeface="+mn-ea"/>
              </a:rPr>
              <a:t>是大学毕业生或研究生为取得学士、硕士、博士学位而撰写的论文。</a:t>
            </a:r>
            <a:endParaRPr lang="zh-CN" altLang="en-US" sz="2000" dirty="0">
              <a:solidFill>
                <a:schemeClr val="tx1"/>
              </a:solidFill>
              <a:latin typeface="华文楷体" panose="02010600040101010101" charset="-122"/>
              <a:ea typeface="华文楷体" panose="02010600040101010101" charset="-122"/>
              <a:cs typeface="华文楷体" panose="02010600040101010101" charset="-122"/>
            </a:endParaRPr>
          </a:p>
          <a:p>
            <a:pPr indent="457200" fontAlgn="auto">
              <a:lnSpc>
                <a:spcPct val="130000"/>
              </a:lnSpc>
              <a:spcBef>
                <a:spcPts val="0"/>
              </a:spcBef>
              <a:spcAft>
                <a:spcPts val="0"/>
              </a:spcAft>
              <a:buNone/>
            </a:pPr>
            <a:r>
              <a:rPr lang="zh-CN" altLang="en-US" sz="2000" b="1" dirty="0">
                <a:solidFill>
                  <a:schemeClr val="tx1"/>
                </a:solidFill>
                <a:latin typeface="华文楷体" panose="02010600040101010101" charset="-122"/>
                <a:ea typeface="华文楷体" panose="02010600040101010101" charset="-122"/>
                <a:cs typeface="华文楷体" panose="02010600040101010101" charset="-122"/>
                <a:sym typeface="+mn-ea"/>
              </a:rPr>
              <a:t>（</a:t>
            </a:r>
            <a:r>
              <a:rPr lang="en-US" altLang="zh-CN" sz="2000" b="1" dirty="0">
                <a:solidFill>
                  <a:schemeClr val="tx1"/>
                </a:solidFill>
                <a:latin typeface="华文楷体" panose="02010600040101010101" charset="-122"/>
                <a:ea typeface="华文楷体" panose="02010600040101010101" charset="-122"/>
                <a:cs typeface="华文楷体" panose="02010600040101010101" charset="-122"/>
                <a:sym typeface="+mn-ea"/>
              </a:rPr>
              <a:t>7</a:t>
            </a:r>
            <a:r>
              <a:rPr lang="zh-CN" altLang="en-US" sz="2000" b="1" dirty="0">
                <a:solidFill>
                  <a:schemeClr val="tx1"/>
                </a:solidFill>
                <a:latin typeface="华文楷体" panose="02010600040101010101" charset="-122"/>
                <a:ea typeface="华文楷体" panose="02010600040101010101" charset="-122"/>
                <a:cs typeface="华文楷体" panose="02010600040101010101" charset="-122"/>
                <a:sym typeface="+mn-ea"/>
              </a:rPr>
              <a:t>）标准文献：</a:t>
            </a:r>
            <a:r>
              <a:rPr lang="zh-CN" altLang="en-US" sz="2000" dirty="0">
                <a:solidFill>
                  <a:schemeClr val="tx1"/>
                </a:solidFill>
                <a:latin typeface="华文楷体" panose="02010600040101010101" charset="-122"/>
                <a:ea typeface="华文楷体" panose="02010600040101010101" charset="-122"/>
                <a:cs typeface="华文楷体" panose="02010600040101010101" charset="-122"/>
                <a:sym typeface="+mn-ea"/>
              </a:rPr>
              <a:t>是对产品和工程设计的质量、规格、检验等方面所制订的具有法律性的文件。</a:t>
            </a:r>
            <a:endParaRPr lang="zh-CN" altLang="en-US" sz="2000" dirty="0">
              <a:solidFill>
                <a:schemeClr val="tx1"/>
              </a:solidFill>
              <a:latin typeface="华文楷体" panose="02010600040101010101" charset="-122"/>
              <a:ea typeface="华文楷体" panose="02010600040101010101" charset="-122"/>
              <a:cs typeface="华文楷体" panose="02010600040101010101"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Bottom)">
                                      <p:cBhvr>
                                        <p:cTn id="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 descr="D:\1稻壳模板\ppt\2016.4\小清新水彩花卉毕业答辩模板\未标题-5.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36971" y="-98774"/>
            <a:ext cx="911574" cy="971998"/>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39"/>
          <p:cNvSpPr>
            <a:spLocks noChangeArrowheads="1"/>
          </p:cNvSpPr>
          <p:nvPr/>
        </p:nvSpPr>
        <p:spPr bwMode="auto">
          <a:xfrm>
            <a:off x="971550" y="628015"/>
            <a:ext cx="3892550" cy="307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anose="020B0604020202020204" pitchFamily="34" charset="0"/>
              <a:buNone/>
            </a:pPr>
            <a:r>
              <a:rPr lang="zh-CN" altLang="en-US" sz="2000" dirty="0" smtClean="0">
                <a:solidFill>
                  <a:schemeClr val="bg1">
                    <a:lumMod val="50000"/>
                  </a:schemeClr>
                </a:solidFill>
                <a:latin typeface="微软雅黑 Light" panose="020B0502040204020203" pitchFamily="34" charset="-122"/>
                <a:ea typeface="微软雅黑 Light" panose="020B0502040204020203" pitchFamily="34" charset="-122"/>
                <a:sym typeface="+mn-ea"/>
              </a:rPr>
              <a:t>二、信息</a:t>
            </a:r>
            <a:r>
              <a:rPr lang="zh-CN" altLang="en-US" sz="2000" dirty="0" smtClean="0">
                <a:solidFill>
                  <a:schemeClr val="bg1">
                    <a:lumMod val="50000"/>
                  </a:schemeClr>
                </a:solidFill>
                <a:latin typeface="微软雅黑 Light" panose="020B0502040204020203" pitchFamily="34" charset="-122"/>
                <a:ea typeface="微软雅黑 Light" panose="020B0502040204020203" pitchFamily="34" charset="-122"/>
                <a:sym typeface="+mn-ea"/>
              </a:rPr>
              <a:t>资源</a:t>
            </a:r>
            <a:endParaRPr lang="zh-CN" altLang="en-US" sz="2000" dirty="0" smtClean="0">
              <a:solidFill>
                <a:schemeClr val="bg1">
                  <a:lumMod val="50000"/>
                </a:schemeClr>
              </a:solidFill>
              <a:latin typeface="微软雅黑 Light" panose="020B0502040204020203" pitchFamily="34" charset="-122"/>
              <a:ea typeface="微软雅黑 Light" panose="020B0502040204020203" pitchFamily="34" charset="-122"/>
              <a:sym typeface="+mn-ea"/>
            </a:endParaRPr>
          </a:p>
        </p:txBody>
      </p:sp>
      <p:sp>
        <p:nvSpPr>
          <p:cNvPr id="28" name="Rectangle 21"/>
          <p:cNvSpPr>
            <a:spLocks noChangeArrowheads="1"/>
          </p:cNvSpPr>
          <p:nvPr/>
        </p:nvSpPr>
        <p:spPr bwMode="auto">
          <a:xfrm>
            <a:off x="800100" y="1216660"/>
            <a:ext cx="7533640" cy="3433445"/>
          </a:xfrm>
          <a:prstGeom prst="rect">
            <a:avLst/>
          </a:prstGeom>
          <a:solidFill>
            <a:schemeClr val="bg1">
              <a:lumMod val="95000"/>
              <a:alpha val="50000"/>
            </a:schemeClr>
          </a:solidFill>
          <a:ln>
            <a:noFill/>
          </a:ln>
        </p:spPr>
        <p:txBody>
          <a:bodyPr/>
          <a:lstStyle/>
          <a:p>
            <a:endParaRPr lang="zh-CN" altLang="en-US">
              <a:solidFill>
                <a:prstClr val="black"/>
              </a:solidFill>
            </a:endParaRPr>
          </a:p>
        </p:txBody>
      </p:sp>
      <p:sp>
        <p:nvSpPr>
          <p:cNvPr id="29" name="Rectangle 11"/>
          <p:cNvSpPr>
            <a:spLocks noChangeArrowheads="1"/>
          </p:cNvSpPr>
          <p:nvPr/>
        </p:nvSpPr>
        <p:spPr bwMode="auto">
          <a:xfrm>
            <a:off x="971550" y="1333500"/>
            <a:ext cx="7112635"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indent="457200" fontAlgn="auto">
              <a:lnSpc>
                <a:spcPct val="130000"/>
              </a:lnSpc>
              <a:spcBef>
                <a:spcPts val="0"/>
              </a:spcBef>
              <a:spcAft>
                <a:spcPts val="0"/>
              </a:spcAft>
              <a:buNone/>
            </a:pPr>
            <a:r>
              <a:rPr lang="zh-CN" altLang="en-US" sz="2000" b="1" dirty="0">
                <a:solidFill>
                  <a:schemeClr val="tx1"/>
                </a:solidFill>
                <a:latin typeface="华文楷体" panose="02010600040101010101" charset="-122"/>
                <a:ea typeface="华文楷体" panose="02010600040101010101" charset="-122"/>
                <a:cs typeface="华文楷体" panose="02010600040101010101" charset="-122"/>
                <a:sym typeface="+mn-ea"/>
              </a:rPr>
              <a:t>（</a:t>
            </a:r>
            <a:r>
              <a:rPr lang="en-US" altLang="zh-CN" sz="2000" b="1" dirty="0">
                <a:solidFill>
                  <a:schemeClr val="tx1"/>
                </a:solidFill>
                <a:latin typeface="华文楷体" panose="02010600040101010101" charset="-122"/>
                <a:ea typeface="华文楷体" panose="02010600040101010101" charset="-122"/>
                <a:cs typeface="华文楷体" panose="02010600040101010101" charset="-122"/>
                <a:sym typeface="+mn-ea"/>
              </a:rPr>
              <a:t>8</a:t>
            </a:r>
            <a:r>
              <a:rPr lang="zh-CN" altLang="en-US" sz="2000" b="1" dirty="0">
                <a:solidFill>
                  <a:schemeClr val="tx1"/>
                </a:solidFill>
                <a:latin typeface="华文楷体" panose="02010600040101010101" charset="-122"/>
                <a:ea typeface="华文楷体" panose="02010600040101010101" charset="-122"/>
                <a:cs typeface="华文楷体" panose="02010600040101010101" charset="-122"/>
                <a:sym typeface="+mn-ea"/>
              </a:rPr>
              <a:t>）</a:t>
            </a:r>
            <a:r>
              <a:rPr lang="zh-CN" altLang="en-US" sz="2000" b="1" dirty="0">
                <a:solidFill>
                  <a:schemeClr val="tx1"/>
                </a:solidFill>
                <a:latin typeface="华文楷体" panose="02010600040101010101" charset="-122"/>
                <a:ea typeface="华文楷体" panose="02010600040101010101" charset="-122"/>
                <a:cs typeface="华文楷体" panose="02010600040101010101" charset="-122"/>
                <a:sym typeface="+mn-ea"/>
              </a:rPr>
              <a:t>政府出版物：</a:t>
            </a:r>
            <a:r>
              <a:rPr lang="zh-CN" altLang="en-US" sz="2000" dirty="0">
                <a:solidFill>
                  <a:schemeClr val="tx1"/>
                </a:solidFill>
                <a:latin typeface="华文楷体" panose="02010600040101010101" charset="-122"/>
                <a:ea typeface="华文楷体" panose="02010600040101010101" charset="-122"/>
                <a:cs typeface="华文楷体" panose="02010600040101010101" charset="-122"/>
                <a:sym typeface="+mn-ea"/>
              </a:rPr>
              <a:t>是指各国政府部门及其设立的专门机构出版的文献。</a:t>
            </a:r>
            <a:endParaRPr lang="zh-CN" altLang="en-US" sz="2000" dirty="0">
              <a:solidFill>
                <a:schemeClr val="tx1"/>
              </a:solidFill>
              <a:latin typeface="华文楷体" panose="02010600040101010101" charset="-122"/>
              <a:ea typeface="华文楷体" panose="02010600040101010101" charset="-122"/>
              <a:cs typeface="华文楷体" panose="02010600040101010101" charset="-122"/>
            </a:endParaRPr>
          </a:p>
          <a:p>
            <a:pPr indent="457200" fontAlgn="auto">
              <a:lnSpc>
                <a:spcPct val="130000"/>
              </a:lnSpc>
              <a:spcBef>
                <a:spcPts val="0"/>
              </a:spcBef>
              <a:spcAft>
                <a:spcPts val="0"/>
              </a:spcAft>
              <a:buNone/>
            </a:pPr>
            <a:r>
              <a:rPr lang="zh-CN" altLang="en-US" sz="2000" b="1" dirty="0">
                <a:solidFill>
                  <a:schemeClr val="tx1"/>
                </a:solidFill>
                <a:latin typeface="华文楷体" panose="02010600040101010101" charset="-122"/>
                <a:ea typeface="华文楷体" panose="02010600040101010101" charset="-122"/>
                <a:cs typeface="华文楷体" panose="02010600040101010101" charset="-122"/>
                <a:sym typeface="+mn-ea"/>
              </a:rPr>
              <a:t>（</a:t>
            </a:r>
            <a:r>
              <a:rPr lang="en-US" altLang="zh-CN" sz="2000" b="1" dirty="0">
                <a:solidFill>
                  <a:schemeClr val="tx1"/>
                </a:solidFill>
                <a:latin typeface="华文楷体" panose="02010600040101010101" charset="-122"/>
                <a:ea typeface="华文楷体" panose="02010600040101010101" charset="-122"/>
                <a:cs typeface="华文楷体" panose="02010600040101010101" charset="-122"/>
                <a:sym typeface="+mn-ea"/>
              </a:rPr>
              <a:t>9</a:t>
            </a:r>
            <a:r>
              <a:rPr lang="zh-CN" altLang="en-US" sz="2000" b="1" dirty="0">
                <a:solidFill>
                  <a:schemeClr val="tx1"/>
                </a:solidFill>
                <a:latin typeface="华文楷体" panose="02010600040101010101" charset="-122"/>
                <a:ea typeface="华文楷体" panose="02010600040101010101" charset="-122"/>
                <a:cs typeface="华文楷体" panose="02010600040101010101" charset="-122"/>
                <a:sym typeface="+mn-ea"/>
              </a:rPr>
              <a:t>）产品资料：</a:t>
            </a:r>
            <a:r>
              <a:rPr lang="zh-CN" altLang="en-US" sz="2000" dirty="0">
                <a:solidFill>
                  <a:schemeClr val="tx1"/>
                </a:solidFill>
                <a:latin typeface="华文楷体" panose="02010600040101010101" charset="-122"/>
                <a:ea typeface="华文楷体" panose="02010600040101010101" charset="-122"/>
                <a:cs typeface="华文楷体" panose="02010600040101010101" charset="-122"/>
                <a:sym typeface="+mn-ea"/>
              </a:rPr>
              <a:t>国内外厂商为推销产品而印发的商业宣传品，包括产品样本、产品目录、产品说明书、厂商介绍等。</a:t>
            </a:r>
            <a:endParaRPr lang="zh-CN" altLang="en-US" sz="2000" dirty="0">
              <a:solidFill>
                <a:schemeClr val="tx1"/>
              </a:solidFill>
              <a:latin typeface="华文楷体" panose="02010600040101010101" charset="-122"/>
              <a:ea typeface="华文楷体" panose="02010600040101010101" charset="-122"/>
              <a:cs typeface="华文楷体" panose="02010600040101010101" charset="-122"/>
            </a:endParaRPr>
          </a:p>
          <a:p>
            <a:pPr indent="457200" fontAlgn="auto">
              <a:lnSpc>
                <a:spcPct val="130000"/>
              </a:lnSpc>
              <a:spcBef>
                <a:spcPts val="0"/>
              </a:spcBef>
              <a:spcAft>
                <a:spcPts val="0"/>
              </a:spcAft>
              <a:buNone/>
            </a:pPr>
            <a:r>
              <a:rPr lang="zh-CN" altLang="en-US" sz="2000" b="1" dirty="0">
                <a:solidFill>
                  <a:schemeClr val="tx1"/>
                </a:solidFill>
                <a:latin typeface="华文楷体" panose="02010600040101010101" charset="-122"/>
                <a:ea typeface="华文楷体" panose="02010600040101010101" charset="-122"/>
                <a:cs typeface="华文楷体" panose="02010600040101010101" charset="-122"/>
                <a:sym typeface="+mn-ea"/>
              </a:rPr>
              <a:t>（</a:t>
            </a:r>
            <a:r>
              <a:rPr lang="en-US" altLang="zh-CN" sz="2000" b="1" dirty="0">
                <a:solidFill>
                  <a:schemeClr val="tx1"/>
                </a:solidFill>
                <a:latin typeface="华文楷体" panose="02010600040101010101" charset="-122"/>
                <a:ea typeface="华文楷体" panose="02010600040101010101" charset="-122"/>
                <a:cs typeface="华文楷体" panose="02010600040101010101" charset="-122"/>
                <a:sym typeface="+mn-ea"/>
              </a:rPr>
              <a:t>10</a:t>
            </a:r>
            <a:r>
              <a:rPr lang="zh-CN" altLang="en-US" sz="2000" b="1" dirty="0">
                <a:solidFill>
                  <a:schemeClr val="tx1"/>
                </a:solidFill>
                <a:latin typeface="华文楷体" panose="02010600040101010101" charset="-122"/>
                <a:ea typeface="华文楷体" panose="02010600040101010101" charset="-122"/>
                <a:cs typeface="华文楷体" panose="02010600040101010101" charset="-122"/>
                <a:sym typeface="+mn-ea"/>
              </a:rPr>
              <a:t>）技术档案：</a:t>
            </a:r>
            <a:r>
              <a:rPr lang="zh-CN" altLang="en-US" sz="2000" dirty="0">
                <a:solidFill>
                  <a:schemeClr val="tx1"/>
                </a:solidFill>
                <a:latin typeface="华文楷体" panose="02010600040101010101" charset="-122"/>
                <a:ea typeface="华文楷体" panose="02010600040101010101" charset="-122"/>
                <a:cs typeface="华文楷体" panose="02010600040101010101" charset="-122"/>
                <a:sym typeface="+mn-ea"/>
              </a:rPr>
              <a:t>指在生产建设中和科技部门的技术活动中形成的技术文件总称。包括任务书、协议书、技术经济指标、审批文件、研究计划、方案大纲、调查材料、技术措施、设计资料、试验和工艺记录等。</a:t>
            </a:r>
            <a:endParaRPr lang="zh-CN" altLang="en-US" sz="2000" dirty="0">
              <a:solidFill>
                <a:schemeClr val="tx1"/>
              </a:solidFill>
              <a:latin typeface="华文楷体" panose="02010600040101010101" charset="-122"/>
              <a:ea typeface="华文楷体" panose="02010600040101010101" charset="-122"/>
              <a:cs typeface="华文楷体" panose="02010600040101010101"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Bottom)">
                                      <p:cBhvr>
                                        <p:cTn id="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 descr="D:\1稻壳模板\ppt\2016.4\小清新水彩花卉毕业答辩模板\未标题-5.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36971" y="-98774"/>
            <a:ext cx="911574" cy="971998"/>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39"/>
          <p:cNvSpPr>
            <a:spLocks noChangeArrowheads="1"/>
          </p:cNvSpPr>
          <p:nvPr/>
        </p:nvSpPr>
        <p:spPr bwMode="auto">
          <a:xfrm>
            <a:off x="971550" y="628015"/>
            <a:ext cx="3892550" cy="307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anose="020B0604020202020204" pitchFamily="34" charset="0"/>
              <a:buNone/>
            </a:pPr>
            <a:r>
              <a:rPr lang="zh-CN" altLang="en-US" sz="2000" dirty="0" smtClean="0">
                <a:solidFill>
                  <a:schemeClr val="bg1">
                    <a:lumMod val="50000"/>
                  </a:schemeClr>
                </a:solidFill>
                <a:latin typeface="微软雅黑 Light" panose="020B0502040204020203" pitchFamily="34" charset="-122"/>
                <a:ea typeface="微软雅黑 Light" panose="020B0502040204020203" pitchFamily="34" charset="-122"/>
                <a:sym typeface="+mn-ea"/>
              </a:rPr>
              <a:t>二、信息</a:t>
            </a:r>
            <a:r>
              <a:rPr lang="zh-CN" altLang="en-US" sz="2000" dirty="0" smtClean="0">
                <a:solidFill>
                  <a:schemeClr val="bg1">
                    <a:lumMod val="50000"/>
                  </a:schemeClr>
                </a:solidFill>
                <a:latin typeface="微软雅黑 Light" panose="020B0502040204020203" pitchFamily="34" charset="-122"/>
                <a:ea typeface="微软雅黑 Light" panose="020B0502040204020203" pitchFamily="34" charset="-122"/>
                <a:sym typeface="+mn-ea"/>
              </a:rPr>
              <a:t>资源</a:t>
            </a:r>
            <a:endParaRPr lang="zh-CN" altLang="en-US" sz="2000" dirty="0" smtClean="0">
              <a:solidFill>
                <a:schemeClr val="bg1">
                  <a:lumMod val="50000"/>
                </a:schemeClr>
              </a:solidFill>
              <a:latin typeface="微软雅黑 Light" panose="020B0502040204020203" pitchFamily="34" charset="-122"/>
              <a:ea typeface="微软雅黑 Light" panose="020B0502040204020203" pitchFamily="34" charset="-122"/>
              <a:sym typeface="+mn-ea"/>
            </a:endParaRPr>
          </a:p>
        </p:txBody>
      </p:sp>
      <p:sp>
        <p:nvSpPr>
          <p:cNvPr id="28" name="Rectangle 21"/>
          <p:cNvSpPr>
            <a:spLocks noChangeArrowheads="1"/>
          </p:cNvSpPr>
          <p:nvPr/>
        </p:nvSpPr>
        <p:spPr bwMode="auto">
          <a:xfrm>
            <a:off x="894080" y="1287780"/>
            <a:ext cx="7325995" cy="2955290"/>
          </a:xfrm>
          <a:prstGeom prst="rect">
            <a:avLst/>
          </a:prstGeom>
          <a:solidFill>
            <a:schemeClr val="bg1">
              <a:lumMod val="95000"/>
              <a:alpha val="50000"/>
            </a:schemeClr>
          </a:solidFill>
          <a:ln>
            <a:noFill/>
          </a:ln>
        </p:spPr>
        <p:txBody>
          <a:bodyPr/>
          <a:lstStyle/>
          <a:p>
            <a:endParaRPr lang="zh-CN" altLang="en-US">
              <a:solidFill>
                <a:prstClr val="black"/>
              </a:solidFill>
            </a:endParaRPr>
          </a:p>
        </p:txBody>
      </p:sp>
      <p:sp>
        <p:nvSpPr>
          <p:cNvPr id="29" name="Rectangle 11"/>
          <p:cNvSpPr>
            <a:spLocks noChangeArrowheads="1"/>
          </p:cNvSpPr>
          <p:nvPr/>
        </p:nvSpPr>
        <p:spPr bwMode="auto">
          <a:xfrm>
            <a:off x="1043305" y="1348105"/>
            <a:ext cx="6311265" cy="270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indent="457200" fontAlgn="auto">
              <a:lnSpc>
                <a:spcPct val="130000"/>
              </a:lnSpc>
              <a:spcBef>
                <a:spcPts val="0"/>
              </a:spcBef>
              <a:spcAft>
                <a:spcPts val="0"/>
              </a:spcAft>
              <a:buClrTx/>
              <a:buNone/>
            </a:pPr>
            <a:r>
              <a:rPr lang="en-US" sz="2000" dirty="0" smtClean="0">
                <a:solidFill>
                  <a:schemeClr val="bg1">
                    <a:lumMod val="50000"/>
                  </a:schemeClr>
                </a:solidFill>
                <a:latin typeface="华文楷体" panose="02010600040101010101" charset="-122"/>
                <a:ea typeface="华文楷体" panose="02010600040101010101" charset="-122"/>
                <a:cs typeface="华文楷体" panose="02010600040101010101" charset="-122"/>
                <a:sym typeface="+mn-ea"/>
              </a:rPr>
              <a:t>8</a:t>
            </a:r>
            <a:r>
              <a:rPr lang="zh-CN" altLang="en-US" sz="2000" dirty="0" smtClean="0">
                <a:solidFill>
                  <a:schemeClr val="bg1">
                    <a:lumMod val="50000"/>
                  </a:schemeClr>
                </a:solidFill>
                <a:latin typeface="华文楷体" panose="02010600040101010101" charset="-122"/>
                <a:ea typeface="华文楷体" panose="02010600040101010101" charset="-122"/>
                <a:cs typeface="华文楷体" panose="02010600040101010101" charset="-122"/>
                <a:sym typeface="+mn-ea"/>
              </a:rPr>
              <a:t>、文献信息</a:t>
            </a:r>
            <a:r>
              <a:rPr lang="zh-CN" altLang="en-US" sz="2000" dirty="0" smtClean="0">
                <a:solidFill>
                  <a:schemeClr val="bg1">
                    <a:lumMod val="50000"/>
                  </a:schemeClr>
                </a:solidFill>
                <a:latin typeface="华文楷体" panose="02010600040101010101" charset="-122"/>
                <a:ea typeface="华文楷体" panose="02010600040101010101" charset="-122"/>
                <a:cs typeface="华文楷体" panose="02010600040101010101" charset="-122"/>
                <a:sym typeface="+mn-ea"/>
              </a:rPr>
              <a:t>资源的类型（</a:t>
            </a:r>
            <a:r>
              <a:rPr lang="zh-CN" altLang="en-US" sz="2000" dirty="0" smtClean="0">
                <a:solidFill>
                  <a:schemeClr val="bg1">
                    <a:lumMod val="50000"/>
                  </a:schemeClr>
                </a:solidFill>
                <a:latin typeface="华文楷体" panose="02010600040101010101" charset="-122"/>
                <a:ea typeface="华文楷体" panose="02010600040101010101" charset="-122"/>
                <a:cs typeface="华文楷体" panose="02010600040101010101" charset="-122"/>
                <a:sym typeface="+mn-ea"/>
              </a:rPr>
              <a:t>四）</a:t>
            </a:r>
            <a:r>
              <a:rPr lang="en-US" altLang="zh-CN" sz="2000" dirty="0" smtClean="0">
                <a:solidFill>
                  <a:schemeClr val="bg1">
                    <a:lumMod val="50000"/>
                  </a:schemeClr>
                </a:solidFill>
                <a:latin typeface="华文楷体" panose="02010600040101010101" charset="-122"/>
                <a:ea typeface="华文楷体" panose="02010600040101010101" charset="-122"/>
                <a:cs typeface="华文楷体" panose="02010600040101010101" charset="-122"/>
                <a:sym typeface="+mn-ea"/>
              </a:rPr>
              <a:t>   </a:t>
            </a:r>
            <a:endParaRPr lang="en-US" altLang="zh-CN" sz="2000" b="1" dirty="0">
              <a:solidFill>
                <a:schemeClr val="tx1"/>
              </a:solidFill>
              <a:latin typeface="华文楷体" panose="02010600040101010101" charset="-122"/>
              <a:ea typeface="华文楷体" panose="02010600040101010101" charset="-122"/>
              <a:cs typeface="华文楷体" panose="02010600040101010101" charset="-122"/>
              <a:sym typeface="+mn-ea"/>
            </a:endParaRPr>
          </a:p>
          <a:p>
            <a:pPr indent="457200" fontAlgn="auto">
              <a:lnSpc>
                <a:spcPct val="125000"/>
              </a:lnSpc>
              <a:spcBef>
                <a:spcPts val="0"/>
              </a:spcBef>
              <a:spcAft>
                <a:spcPts val="0"/>
              </a:spcAft>
              <a:buNone/>
            </a:pPr>
            <a:endParaRPr lang="zh-CN" altLang="en-US" sz="2000" b="1" dirty="0">
              <a:solidFill>
                <a:schemeClr val="tx1"/>
              </a:solidFill>
              <a:latin typeface="华文楷体" panose="02010600040101010101" charset="-122"/>
              <a:ea typeface="华文楷体" panose="02010600040101010101" charset="-122"/>
              <a:cs typeface="华文楷体" panose="02010600040101010101" charset="-122"/>
              <a:sym typeface="+mn-ea"/>
            </a:endParaRPr>
          </a:p>
          <a:p>
            <a:pPr indent="457200" fontAlgn="auto">
              <a:lnSpc>
                <a:spcPct val="125000"/>
              </a:lnSpc>
              <a:spcBef>
                <a:spcPts val="0"/>
              </a:spcBef>
              <a:spcAft>
                <a:spcPts val="0"/>
              </a:spcAft>
              <a:buNone/>
            </a:pPr>
            <a:r>
              <a:rPr lang="zh-CN" altLang="en-US" sz="2000" b="1" dirty="0">
                <a:solidFill>
                  <a:schemeClr val="tx1"/>
                </a:solidFill>
                <a:latin typeface="华文楷体" panose="02010600040101010101" charset="-122"/>
                <a:ea typeface="华文楷体" panose="02010600040101010101" charset="-122"/>
                <a:cs typeface="华文楷体" panose="02010600040101010101" charset="-122"/>
                <a:sym typeface="+mn-ea"/>
              </a:rPr>
              <a:t>按公开</a:t>
            </a:r>
            <a:r>
              <a:rPr lang="zh-CN" altLang="en-US" sz="2000" b="1" dirty="0">
                <a:solidFill>
                  <a:schemeClr val="tx1"/>
                </a:solidFill>
                <a:latin typeface="华文楷体" panose="02010600040101010101" charset="-122"/>
                <a:ea typeface="华文楷体" panose="02010600040101010101" charset="-122"/>
                <a:cs typeface="华文楷体" panose="02010600040101010101" charset="-122"/>
                <a:sym typeface="+mn-ea"/>
              </a:rPr>
              <a:t>程度分有：</a:t>
            </a:r>
            <a:endParaRPr lang="zh-CN" altLang="en-US" sz="2000" b="1" dirty="0">
              <a:solidFill>
                <a:schemeClr val="tx1"/>
              </a:solidFill>
              <a:latin typeface="华文楷体" panose="02010600040101010101" charset="-122"/>
              <a:ea typeface="华文楷体" panose="02010600040101010101" charset="-122"/>
              <a:cs typeface="华文楷体" panose="02010600040101010101" charset="-122"/>
            </a:endParaRPr>
          </a:p>
          <a:p>
            <a:pPr indent="457200" fontAlgn="auto">
              <a:lnSpc>
                <a:spcPct val="125000"/>
              </a:lnSpc>
              <a:spcBef>
                <a:spcPts val="0"/>
              </a:spcBef>
              <a:spcAft>
                <a:spcPts val="0"/>
              </a:spcAft>
              <a:buNone/>
            </a:pPr>
            <a:r>
              <a:rPr lang="zh-CN" altLang="en-US" sz="2000" dirty="0">
                <a:solidFill>
                  <a:schemeClr val="tx1"/>
                </a:solidFill>
                <a:latin typeface="华文楷体" panose="02010600040101010101" charset="-122"/>
                <a:ea typeface="华文楷体" panose="02010600040101010101" charset="-122"/>
                <a:cs typeface="华文楷体" panose="02010600040101010101" charset="-122"/>
                <a:sym typeface="+mn-ea"/>
              </a:rPr>
              <a:t>（</a:t>
            </a:r>
            <a:r>
              <a:rPr lang="en-US" altLang="zh-CN" sz="2000" dirty="0">
                <a:solidFill>
                  <a:schemeClr val="tx1"/>
                </a:solidFill>
                <a:latin typeface="华文楷体" panose="02010600040101010101" charset="-122"/>
                <a:ea typeface="华文楷体" panose="02010600040101010101" charset="-122"/>
                <a:cs typeface="华文楷体" panose="02010600040101010101" charset="-122"/>
                <a:sym typeface="+mn-ea"/>
              </a:rPr>
              <a:t>1</a:t>
            </a:r>
            <a:r>
              <a:rPr lang="zh-CN" altLang="en-US" sz="2000" dirty="0">
                <a:solidFill>
                  <a:schemeClr val="tx1"/>
                </a:solidFill>
                <a:latin typeface="华文楷体" panose="02010600040101010101" charset="-122"/>
                <a:ea typeface="华文楷体" panose="02010600040101010101" charset="-122"/>
                <a:cs typeface="华文楷体" panose="02010600040101010101" charset="-122"/>
                <a:sym typeface="+mn-ea"/>
              </a:rPr>
              <a:t>）白色文献</a:t>
            </a:r>
            <a:endParaRPr lang="zh-CN" altLang="en-US" sz="2000" dirty="0">
              <a:solidFill>
                <a:schemeClr val="tx1"/>
              </a:solidFill>
              <a:latin typeface="华文楷体" panose="02010600040101010101" charset="-122"/>
              <a:ea typeface="华文楷体" panose="02010600040101010101" charset="-122"/>
              <a:cs typeface="华文楷体" panose="02010600040101010101" charset="-122"/>
              <a:sym typeface="+mn-ea"/>
            </a:endParaRPr>
          </a:p>
          <a:p>
            <a:pPr indent="457200" fontAlgn="auto">
              <a:lnSpc>
                <a:spcPct val="125000"/>
              </a:lnSpc>
              <a:spcBef>
                <a:spcPts val="0"/>
              </a:spcBef>
              <a:spcAft>
                <a:spcPts val="0"/>
              </a:spcAft>
              <a:buNone/>
            </a:pPr>
            <a:r>
              <a:rPr lang="zh-CN" altLang="en-US" sz="2000" dirty="0">
                <a:latin typeface="华文楷体" panose="02010600040101010101" charset="-122"/>
                <a:ea typeface="华文楷体" panose="02010600040101010101" charset="-122"/>
                <a:cs typeface="华文楷体" panose="02010600040101010101" charset="-122"/>
                <a:sym typeface="+mn-ea"/>
              </a:rPr>
              <a:t>（</a:t>
            </a:r>
            <a:r>
              <a:rPr lang="en-US" altLang="zh-CN" sz="2000" dirty="0">
                <a:latin typeface="华文楷体" panose="02010600040101010101" charset="-122"/>
                <a:ea typeface="华文楷体" panose="02010600040101010101" charset="-122"/>
                <a:cs typeface="华文楷体" panose="02010600040101010101" charset="-122"/>
                <a:sym typeface="+mn-ea"/>
              </a:rPr>
              <a:t>2</a:t>
            </a:r>
            <a:r>
              <a:rPr lang="zh-CN" altLang="en-US" sz="2000" dirty="0">
                <a:latin typeface="华文楷体" panose="02010600040101010101" charset="-122"/>
                <a:ea typeface="华文楷体" panose="02010600040101010101" charset="-122"/>
                <a:cs typeface="华文楷体" panose="02010600040101010101" charset="-122"/>
                <a:sym typeface="+mn-ea"/>
              </a:rPr>
              <a:t>）</a:t>
            </a:r>
            <a:r>
              <a:rPr lang="zh-CN" altLang="en-US" sz="2000" dirty="0">
                <a:latin typeface="华文楷体" panose="02010600040101010101" charset="-122"/>
                <a:ea typeface="华文楷体" panose="02010600040101010101" charset="-122"/>
                <a:cs typeface="华文楷体" panose="02010600040101010101" charset="-122"/>
                <a:sym typeface="+mn-ea"/>
              </a:rPr>
              <a:t>灰色文献</a:t>
            </a:r>
            <a:endParaRPr lang="zh-CN" altLang="en-US" sz="2000" dirty="0">
              <a:latin typeface="华文楷体" panose="02010600040101010101" charset="-122"/>
              <a:ea typeface="华文楷体" panose="02010600040101010101" charset="-122"/>
              <a:cs typeface="华文楷体" panose="02010600040101010101" charset="-122"/>
              <a:sym typeface="+mn-ea"/>
            </a:endParaRPr>
          </a:p>
          <a:p>
            <a:pPr indent="457200" fontAlgn="auto">
              <a:lnSpc>
                <a:spcPct val="125000"/>
              </a:lnSpc>
              <a:spcBef>
                <a:spcPts val="0"/>
              </a:spcBef>
              <a:spcAft>
                <a:spcPts val="0"/>
              </a:spcAft>
              <a:buNone/>
            </a:pPr>
            <a:r>
              <a:rPr lang="zh-CN" altLang="en-US" sz="2000" dirty="0">
                <a:latin typeface="华文楷体" panose="02010600040101010101" charset="-122"/>
                <a:ea typeface="华文楷体" panose="02010600040101010101" charset="-122"/>
                <a:cs typeface="华文楷体" panose="02010600040101010101" charset="-122"/>
                <a:sym typeface="+mn-ea"/>
              </a:rPr>
              <a:t>（</a:t>
            </a:r>
            <a:r>
              <a:rPr lang="en-US" altLang="zh-CN" sz="2000" dirty="0">
                <a:latin typeface="华文楷体" panose="02010600040101010101" charset="-122"/>
                <a:ea typeface="华文楷体" panose="02010600040101010101" charset="-122"/>
                <a:cs typeface="华文楷体" panose="02010600040101010101" charset="-122"/>
                <a:sym typeface="+mn-ea"/>
              </a:rPr>
              <a:t>3</a:t>
            </a:r>
            <a:r>
              <a:rPr lang="zh-CN" altLang="en-US" sz="2000" dirty="0">
                <a:latin typeface="华文楷体" panose="02010600040101010101" charset="-122"/>
                <a:ea typeface="华文楷体" panose="02010600040101010101" charset="-122"/>
                <a:cs typeface="华文楷体" panose="02010600040101010101" charset="-122"/>
                <a:sym typeface="+mn-ea"/>
              </a:rPr>
              <a:t>）</a:t>
            </a:r>
            <a:r>
              <a:rPr lang="zh-CN" altLang="en-US" sz="2000" dirty="0">
                <a:latin typeface="华文楷体" panose="02010600040101010101" charset="-122"/>
                <a:ea typeface="华文楷体" panose="02010600040101010101" charset="-122"/>
                <a:cs typeface="华文楷体" panose="02010600040101010101" charset="-122"/>
                <a:sym typeface="+mn-ea"/>
              </a:rPr>
              <a:t>黑色文献</a:t>
            </a:r>
            <a:endParaRPr lang="zh-CN" altLang="en-US" sz="2000" dirty="0">
              <a:latin typeface="华文楷体" panose="02010600040101010101" charset="-122"/>
              <a:ea typeface="华文楷体" panose="02010600040101010101" charset="-122"/>
              <a:cs typeface="华文楷体" panose="02010600040101010101" charset="-122"/>
              <a:sym typeface="+mn-ea"/>
            </a:endParaRPr>
          </a:p>
          <a:p>
            <a:pPr indent="457200" fontAlgn="auto">
              <a:lnSpc>
                <a:spcPct val="125000"/>
              </a:lnSpc>
              <a:spcBef>
                <a:spcPts val="0"/>
              </a:spcBef>
              <a:spcAft>
                <a:spcPts val="0"/>
              </a:spcAft>
              <a:buNone/>
            </a:pPr>
            <a:endParaRPr lang="zh-CN" altLang="en-US" sz="2000" dirty="0">
              <a:latin typeface="华文楷体" panose="02010600040101010101" charset="-122"/>
              <a:ea typeface="华文楷体" panose="02010600040101010101" charset="-122"/>
              <a:cs typeface="华文楷体" panose="02010600040101010101"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Bottom)">
                                      <p:cBhvr>
                                        <p:cTn id="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 descr="D:\1稻壳模板\ppt\2016.4\小清新水彩花卉毕业答辩模板\未标题-5.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36971" y="-98774"/>
            <a:ext cx="911574" cy="971998"/>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39"/>
          <p:cNvSpPr>
            <a:spLocks noChangeArrowheads="1"/>
          </p:cNvSpPr>
          <p:nvPr/>
        </p:nvSpPr>
        <p:spPr bwMode="auto">
          <a:xfrm>
            <a:off x="971550" y="628015"/>
            <a:ext cx="3892550" cy="307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anose="020B0604020202020204" pitchFamily="34" charset="0"/>
              <a:buNone/>
            </a:pPr>
            <a:r>
              <a:rPr lang="zh-CN" altLang="en-US" sz="2000" dirty="0" smtClean="0">
                <a:solidFill>
                  <a:schemeClr val="bg1">
                    <a:lumMod val="50000"/>
                  </a:schemeClr>
                </a:solidFill>
                <a:latin typeface="微软雅黑 Light" panose="020B0502040204020203" pitchFamily="34" charset="-122"/>
                <a:ea typeface="微软雅黑 Light" panose="020B0502040204020203" pitchFamily="34" charset="-122"/>
                <a:sym typeface="+mn-ea"/>
              </a:rPr>
              <a:t>二、信息</a:t>
            </a:r>
            <a:r>
              <a:rPr lang="zh-CN" altLang="en-US" sz="2000" dirty="0" smtClean="0">
                <a:solidFill>
                  <a:schemeClr val="bg1">
                    <a:lumMod val="50000"/>
                  </a:schemeClr>
                </a:solidFill>
                <a:latin typeface="微软雅黑 Light" panose="020B0502040204020203" pitchFamily="34" charset="-122"/>
                <a:ea typeface="微软雅黑 Light" panose="020B0502040204020203" pitchFamily="34" charset="-122"/>
                <a:sym typeface="+mn-ea"/>
              </a:rPr>
              <a:t>资源</a:t>
            </a:r>
            <a:endParaRPr lang="zh-CN" altLang="en-US" sz="2000" dirty="0" smtClean="0">
              <a:solidFill>
                <a:schemeClr val="bg1">
                  <a:lumMod val="50000"/>
                </a:schemeClr>
              </a:solidFill>
              <a:latin typeface="微软雅黑 Light" panose="020B0502040204020203" pitchFamily="34" charset="-122"/>
              <a:ea typeface="微软雅黑 Light" panose="020B0502040204020203" pitchFamily="34" charset="-122"/>
              <a:sym typeface="+mn-ea"/>
            </a:endParaRPr>
          </a:p>
        </p:txBody>
      </p:sp>
      <p:sp>
        <p:nvSpPr>
          <p:cNvPr id="28" name="Rectangle 21"/>
          <p:cNvSpPr>
            <a:spLocks noChangeArrowheads="1"/>
          </p:cNvSpPr>
          <p:nvPr/>
        </p:nvSpPr>
        <p:spPr bwMode="auto">
          <a:xfrm>
            <a:off x="815340" y="1056640"/>
            <a:ext cx="7792085" cy="3783965"/>
          </a:xfrm>
          <a:prstGeom prst="rect">
            <a:avLst/>
          </a:prstGeom>
          <a:solidFill>
            <a:schemeClr val="bg1">
              <a:lumMod val="95000"/>
              <a:alpha val="50000"/>
            </a:schemeClr>
          </a:solidFill>
          <a:ln>
            <a:noFill/>
          </a:ln>
        </p:spPr>
        <p:txBody>
          <a:bodyPr/>
          <a:lstStyle/>
          <a:p>
            <a:endParaRPr lang="zh-CN" altLang="en-US">
              <a:solidFill>
                <a:prstClr val="black"/>
              </a:solidFill>
            </a:endParaRPr>
          </a:p>
        </p:txBody>
      </p:sp>
      <p:sp>
        <p:nvSpPr>
          <p:cNvPr id="29" name="Rectangle 11"/>
          <p:cNvSpPr>
            <a:spLocks noChangeArrowheads="1"/>
          </p:cNvSpPr>
          <p:nvPr/>
        </p:nvSpPr>
        <p:spPr bwMode="auto">
          <a:xfrm>
            <a:off x="899160" y="1059815"/>
            <a:ext cx="7479030" cy="3693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indent="457200" fontAlgn="auto">
              <a:lnSpc>
                <a:spcPct val="130000"/>
              </a:lnSpc>
              <a:spcBef>
                <a:spcPts val="0"/>
              </a:spcBef>
              <a:spcAft>
                <a:spcPts val="0"/>
              </a:spcAft>
              <a:buNone/>
            </a:pPr>
            <a:r>
              <a:rPr lang="zh-CN" altLang="en-US" sz="2000" b="1" dirty="0">
                <a:solidFill>
                  <a:schemeClr val="tx1"/>
                </a:solidFill>
                <a:latin typeface="华文楷体" panose="02010600040101010101" charset="-122"/>
                <a:ea typeface="华文楷体" panose="02010600040101010101" charset="-122"/>
                <a:cs typeface="华文楷体" panose="02010600040101010101" charset="-122"/>
                <a:sym typeface="+mn-ea"/>
              </a:rPr>
              <a:t>（</a:t>
            </a:r>
            <a:r>
              <a:rPr lang="en-US" altLang="zh-CN" sz="2000" b="1" dirty="0">
                <a:solidFill>
                  <a:schemeClr val="tx1"/>
                </a:solidFill>
                <a:latin typeface="华文楷体" panose="02010600040101010101" charset="-122"/>
                <a:ea typeface="华文楷体" panose="02010600040101010101" charset="-122"/>
                <a:cs typeface="华文楷体" panose="02010600040101010101" charset="-122"/>
                <a:sym typeface="+mn-ea"/>
              </a:rPr>
              <a:t>1</a:t>
            </a:r>
            <a:r>
              <a:rPr lang="zh-CN" altLang="en-US" sz="2000" b="1" dirty="0">
                <a:solidFill>
                  <a:schemeClr val="tx1"/>
                </a:solidFill>
                <a:latin typeface="华文楷体" panose="02010600040101010101" charset="-122"/>
                <a:ea typeface="华文楷体" panose="02010600040101010101" charset="-122"/>
                <a:cs typeface="华文楷体" panose="02010600040101010101" charset="-122"/>
                <a:sym typeface="+mn-ea"/>
              </a:rPr>
              <a:t>）</a:t>
            </a:r>
            <a:r>
              <a:rPr lang="zh-CN" altLang="en-US" sz="2000" b="1" dirty="0">
                <a:latin typeface="华文楷体" panose="02010600040101010101" charset="-122"/>
                <a:ea typeface="华文楷体" panose="02010600040101010101" charset="-122"/>
                <a:cs typeface="华文楷体" panose="02010600040101010101" charset="-122"/>
                <a:sym typeface="+mn-ea"/>
              </a:rPr>
              <a:t>白色文献</a:t>
            </a:r>
            <a:r>
              <a:rPr lang="zh-CN" altLang="en-US" sz="2000" b="1" dirty="0">
                <a:solidFill>
                  <a:schemeClr val="tx1"/>
                </a:solidFill>
                <a:latin typeface="华文楷体" panose="02010600040101010101" charset="-122"/>
                <a:ea typeface="华文楷体" panose="02010600040101010101" charset="-122"/>
                <a:cs typeface="华文楷体" panose="02010600040101010101" charset="-122"/>
                <a:sym typeface="+mn-ea"/>
              </a:rPr>
              <a:t>：</a:t>
            </a:r>
            <a:r>
              <a:rPr lang="zh-CN" altLang="en-US" sz="2000" dirty="0">
                <a:solidFill>
                  <a:schemeClr val="tx1"/>
                </a:solidFill>
                <a:latin typeface="华文楷体" panose="02010600040101010101" charset="-122"/>
                <a:ea typeface="华文楷体" panose="02010600040101010101" charset="-122"/>
                <a:cs typeface="华文楷体" panose="02010600040101010101" charset="-122"/>
                <a:sym typeface="+mn-ea"/>
              </a:rPr>
              <a:t>指一切正式出版并在社会上公开流通的文献。如图书、报纸、期刊等。白色文献</a:t>
            </a:r>
            <a:r>
              <a:rPr lang="zh-CN" altLang="en-US" sz="2000" dirty="0">
                <a:solidFill>
                  <a:schemeClr val="tx1"/>
                </a:solidFill>
                <a:latin typeface="华文楷体" panose="02010600040101010101" charset="-122"/>
                <a:ea typeface="华文楷体" panose="02010600040101010101" charset="-122"/>
                <a:cs typeface="华文楷体" panose="02010600040101010101" charset="-122"/>
                <a:sym typeface="+mn-ea"/>
              </a:rPr>
              <a:t>数量多，人人可用。</a:t>
            </a:r>
            <a:endParaRPr lang="zh-CN" altLang="en-US" sz="2000" dirty="0">
              <a:solidFill>
                <a:schemeClr val="tx1"/>
              </a:solidFill>
              <a:latin typeface="华文楷体" panose="02010600040101010101" charset="-122"/>
              <a:ea typeface="华文楷体" panose="02010600040101010101" charset="-122"/>
              <a:cs typeface="华文楷体" panose="02010600040101010101" charset="-122"/>
              <a:sym typeface="+mn-ea"/>
            </a:endParaRPr>
          </a:p>
          <a:p>
            <a:pPr indent="457200" fontAlgn="auto">
              <a:lnSpc>
                <a:spcPct val="130000"/>
              </a:lnSpc>
              <a:spcBef>
                <a:spcPts val="0"/>
              </a:spcBef>
              <a:spcAft>
                <a:spcPts val="0"/>
              </a:spcAft>
              <a:buNone/>
            </a:pPr>
            <a:r>
              <a:rPr lang="zh-CN" altLang="en-US" sz="2000" b="1" dirty="0">
                <a:solidFill>
                  <a:schemeClr val="tx1"/>
                </a:solidFill>
                <a:latin typeface="华文楷体" panose="02010600040101010101" charset="-122"/>
                <a:ea typeface="华文楷体" panose="02010600040101010101" charset="-122"/>
                <a:cs typeface="华文楷体" panose="02010600040101010101" charset="-122"/>
                <a:sym typeface="+mn-ea"/>
              </a:rPr>
              <a:t>（</a:t>
            </a:r>
            <a:r>
              <a:rPr lang="en-US" altLang="zh-CN" sz="2000" b="1" dirty="0">
                <a:solidFill>
                  <a:schemeClr val="tx1"/>
                </a:solidFill>
                <a:latin typeface="华文楷体" panose="02010600040101010101" charset="-122"/>
                <a:ea typeface="华文楷体" panose="02010600040101010101" charset="-122"/>
                <a:cs typeface="华文楷体" panose="02010600040101010101" charset="-122"/>
                <a:sym typeface="+mn-ea"/>
              </a:rPr>
              <a:t>2</a:t>
            </a:r>
            <a:r>
              <a:rPr lang="zh-CN" altLang="en-US" sz="2000" b="1" dirty="0">
                <a:solidFill>
                  <a:schemeClr val="tx1"/>
                </a:solidFill>
                <a:latin typeface="华文楷体" panose="02010600040101010101" charset="-122"/>
                <a:ea typeface="华文楷体" panose="02010600040101010101" charset="-122"/>
                <a:cs typeface="华文楷体" panose="02010600040101010101" charset="-122"/>
                <a:sym typeface="+mn-ea"/>
              </a:rPr>
              <a:t>）</a:t>
            </a:r>
            <a:r>
              <a:rPr lang="zh-CN" altLang="en-US" sz="2000" b="1" dirty="0">
                <a:latin typeface="华文楷体" panose="02010600040101010101" charset="-122"/>
                <a:ea typeface="华文楷体" panose="02010600040101010101" charset="-122"/>
                <a:cs typeface="华文楷体" panose="02010600040101010101" charset="-122"/>
                <a:sym typeface="+mn-ea"/>
              </a:rPr>
              <a:t>灰色文献</a:t>
            </a:r>
            <a:r>
              <a:rPr lang="zh-CN" altLang="en-US" sz="2000" b="1" dirty="0">
                <a:solidFill>
                  <a:schemeClr val="tx1"/>
                </a:solidFill>
                <a:latin typeface="华文楷体" panose="02010600040101010101" charset="-122"/>
                <a:ea typeface="华文楷体" panose="02010600040101010101" charset="-122"/>
                <a:cs typeface="华文楷体" panose="02010600040101010101" charset="-122"/>
                <a:sym typeface="+mn-ea"/>
              </a:rPr>
              <a:t>：</a:t>
            </a:r>
            <a:r>
              <a:rPr lang="zh-CN" altLang="en-US" sz="2000" dirty="0">
                <a:solidFill>
                  <a:schemeClr val="tx1"/>
                </a:solidFill>
                <a:latin typeface="华文楷体" panose="02010600040101010101" charset="-122"/>
                <a:ea typeface="华文楷体" panose="02010600040101010101" charset="-122"/>
                <a:cs typeface="华文楷体" panose="02010600040101010101" charset="-122"/>
                <a:sym typeface="+mn-ea"/>
              </a:rPr>
              <a:t>指非公开发行的内部文献或限制流通的文献。如单位的内部刊物、内部技术报告、内部教材和会议资料等。</a:t>
            </a:r>
            <a:endParaRPr lang="zh-CN" altLang="en-US" sz="2000" dirty="0">
              <a:solidFill>
                <a:schemeClr val="tx1"/>
              </a:solidFill>
              <a:latin typeface="华文楷体" panose="02010600040101010101" charset="-122"/>
              <a:ea typeface="华文楷体" panose="02010600040101010101" charset="-122"/>
              <a:cs typeface="华文楷体" panose="02010600040101010101" charset="-122"/>
            </a:endParaRPr>
          </a:p>
          <a:p>
            <a:pPr indent="457200" fontAlgn="auto">
              <a:lnSpc>
                <a:spcPct val="135000"/>
              </a:lnSpc>
              <a:spcBef>
                <a:spcPct val="5000"/>
              </a:spcBef>
              <a:spcAft>
                <a:spcPct val="30000"/>
              </a:spcAft>
              <a:buClrTx/>
            </a:pPr>
            <a:r>
              <a:rPr lang="zh-CN" altLang="en-US" sz="2000" b="1" dirty="0">
                <a:solidFill>
                  <a:schemeClr val="tx1"/>
                </a:solidFill>
                <a:latin typeface="华文楷体" panose="02010600040101010101" charset="-122"/>
                <a:ea typeface="华文楷体" panose="02010600040101010101" charset="-122"/>
                <a:cs typeface="华文楷体" panose="02010600040101010101" charset="-122"/>
                <a:sym typeface="+mn-ea"/>
              </a:rPr>
              <a:t>（</a:t>
            </a:r>
            <a:r>
              <a:rPr lang="en-US" altLang="zh-CN" sz="2000" b="1" dirty="0">
                <a:solidFill>
                  <a:schemeClr val="tx1"/>
                </a:solidFill>
                <a:latin typeface="华文楷体" panose="02010600040101010101" charset="-122"/>
                <a:ea typeface="华文楷体" panose="02010600040101010101" charset="-122"/>
                <a:cs typeface="华文楷体" panose="02010600040101010101" charset="-122"/>
                <a:sym typeface="+mn-ea"/>
              </a:rPr>
              <a:t>3</a:t>
            </a:r>
            <a:r>
              <a:rPr lang="zh-CN" altLang="en-US" sz="2000" b="1" dirty="0">
                <a:solidFill>
                  <a:schemeClr val="tx1"/>
                </a:solidFill>
                <a:latin typeface="华文楷体" panose="02010600040101010101" charset="-122"/>
                <a:ea typeface="华文楷体" panose="02010600040101010101" charset="-122"/>
                <a:cs typeface="华文楷体" panose="02010600040101010101" charset="-122"/>
                <a:sym typeface="+mn-ea"/>
              </a:rPr>
              <a:t>）</a:t>
            </a:r>
            <a:r>
              <a:rPr lang="zh-CN" altLang="en-US" sz="2000" b="1" dirty="0">
                <a:latin typeface="华文楷体" panose="02010600040101010101" charset="-122"/>
                <a:ea typeface="华文楷体" panose="02010600040101010101" charset="-122"/>
                <a:cs typeface="华文楷体" panose="02010600040101010101" charset="-122"/>
                <a:sym typeface="+mn-ea"/>
              </a:rPr>
              <a:t>黑色文献</a:t>
            </a:r>
            <a:r>
              <a:rPr lang="zh-CN" altLang="en-US" sz="2000" b="1" dirty="0">
                <a:solidFill>
                  <a:schemeClr val="tx1"/>
                </a:solidFill>
                <a:latin typeface="华文楷体" panose="02010600040101010101" charset="-122"/>
                <a:ea typeface="华文楷体" panose="02010600040101010101" charset="-122"/>
                <a:cs typeface="华文楷体" panose="02010600040101010101" charset="-122"/>
                <a:sym typeface="+mn-ea"/>
              </a:rPr>
              <a:t>：</a:t>
            </a:r>
            <a:r>
              <a:rPr lang="zh-CN" altLang="en-US" sz="2000" dirty="0">
                <a:solidFill>
                  <a:schemeClr val="tx1"/>
                </a:solidFill>
                <a:latin typeface="华文楷体" panose="02010600040101010101" charset="-122"/>
                <a:ea typeface="华文楷体" panose="02010600040101010101" charset="-122"/>
                <a:cs typeface="华文楷体" panose="02010600040101010101" charset="-122"/>
                <a:sym typeface="+mn-ea"/>
              </a:rPr>
              <a:t>包括两个方面，一是人们还没有破译或还没有识别其中信息的文献。如考古发现的古文字记录，目前还没有经过分析的文献。另一个是处于保密状态或不愿公布其内容的文献。如政府的机密文件、内部档案等。除作者和特定人员</a:t>
            </a:r>
            <a:r>
              <a:rPr lang="zh-CN" altLang="en-US" sz="2000" dirty="0">
                <a:solidFill>
                  <a:schemeClr val="tx1"/>
                </a:solidFill>
                <a:latin typeface="华文楷体" panose="02010600040101010101" charset="-122"/>
                <a:ea typeface="华文楷体" panose="02010600040101010101" charset="-122"/>
                <a:cs typeface="华文楷体" panose="02010600040101010101" charset="-122"/>
                <a:sym typeface="+mn-ea"/>
              </a:rPr>
              <a:t>外，一般人难以获得。</a:t>
            </a:r>
            <a:endParaRPr lang="zh-CN" altLang="en-US" sz="2000" dirty="0">
              <a:solidFill>
                <a:schemeClr val="tx1"/>
              </a:solidFill>
              <a:latin typeface="华文楷体" panose="02010600040101010101" charset="-122"/>
              <a:ea typeface="华文楷体" panose="02010600040101010101" charset="-122"/>
              <a:cs typeface="华文楷体" panose="02010600040101010101"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Bottom)">
                                      <p:cBhvr>
                                        <p:cTn id="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 descr="D:\1稻壳模板\ppt\2016.4\小清新水彩花卉毕业答辩模板\未标题-5.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36971" y="-98774"/>
            <a:ext cx="911574" cy="971998"/>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39"/>
          <p:cNvSpPr>
            <a:spLocks noChangeArrowheads="1"/>
          </p:cNvSpPr>
          <p:nvPr/>
        </p:nvSpPr>
        <p:spPr bwMode="auto">
          <a:xfrm>
            <a:off x="971550" y="628015"/>
            <a:ext cx="3892550" cy="307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anose="020B0604020202020204" pitchFamily="34" charset="0"/>
              <a:buNone/>
            </a:pPr>
            <a:r>
              <a:rPr lang="zh-CN" altLang="en-US" sz="2000" dirty="0" smtClean="0">
                <a:solidFill>
                  <a:schemeClr val="bg1">
                    <a:lumMod val="50000"/>
                  </a:schemeClr>
                </a:solidFill>
                <a:latin typeface="微软雅黑 Light" panose="020B0502040204020203" pitchFamily="34" charset="-122"/>
                <a:ea typeface="微软雅黑 Light" panose="020B0502040204020203" pitchFamily="34" charset="-122"/>
                <a:sym typeface="+mn-ea"/>
              </a:rPr>
              <a:t>二、信息</a:t>
            </a:r>
            <a:r>
              <a:rPr lang="zh-CN" altLang="en-US" sz="2000" dirty="0" smtClean="0">
                <a:solidFill>
                  <a:schemeClr val="bg1">
                    <a:lumMod val="50000"/>
                  </a:schemeClr>
                </a:solidFill>
                <a:latin typeface="微软雅黑 Light" panose="020B0502040204020203" pitchFamily="34" charset="-122"/>
                <a:ea typeface="微软雅黑 Light" panose="020B0502040204020203" pitchFamily="34" charset="-122"/>
                <a:sym typeface="+mn-ea"/>
              </a:rPr>
              <a:t>资源</a:t>
            </a:r>
            <a:endParaRPr lang="zh-CN" altLang="en-US" sz="2000" dirty="0" smtClean="0">
              <a:solidFill>
                <a:schemeClr val="bg1">
                  <a:lumMod val="50000"/>
                </a:schemeClr>
              </a:solidFill>
              <a:latin typeface="微软雅黑 Light" panose="020B0502040204020203" pitchFamily="34" charset="-122"/>
              <a:ea typeface="微软雅黑 Light" panose="020B0502040204020203" pitchFamily="34" charset="-122"/>
              <a:sym typeface="+mn-ea"/>
            </a:endParaRPr>
          </a:p>
        </p:txBody>
      </p:sp>
      <p:sp>
        <p:nvSpPr>
          <p:cNvPr id="28" name="Rectangle 21"/>
          <p:cNvSpPr>
            <a:spLocks noChangeArrowheads="1"/>
          </p:cNvSpPr>
          <p:nvPr/>
        </p:nvSpPr>
        <p:spPr bwMode="auto">
          <a:xfrm>
            <a:off x="826135" y="1064895"/>
            <a:ext cx="7496175" cy="3672840"/>
          </a:xfrm>
          <a:prstGeom prst="rect">
            <a:avLst/>
          </a:prstGeom>
          <a:solidFill>
            <a:schemeClr val="bg1">
              <a:lumMod val="95000"/>
              <a:alpha val="50000"/>
            </a:schemeClr>
          </a:solidFill>
          <a:ln>
            <a:noFill/>
          </a:ln>
        </p:spPr>
        <p:txBody>
          <a:bodyPr/>
          <a:lstStyle/>
          <a:p>
            <a:endParaRPr lang="zh-CN" altLang="en-US">
              <a:solidFill>
                <a:prstClr val="black"/>
              </a:solidFill>
            </a:endParaRPr>
          </a:p>
        </p:txBody>
      </p:sp>
      <p:sp>
        <p:nvSpPr>
          <p:cNvPr id="29" name="Rectangle 11"/>
          <p:cNvSpPr>
            <a:spLocks noChangeArrowheads="1"/>
          </p:cNvSpPr>
          <p:nvPr/>
        </p:nvSpPr>
        <p:spPr bwMode="auto">
          <a:xfrm>
            <a:off x="899160" y="1203960"/>
            <a:ext cx="720725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indent="457200" fontAlgn="auto">
              <a:lnSpc>
                <a:spcPct val="130000"/>
              </a:lnSpc>
              <a:spcBef>
                <a:spcPts val="0"/>
              </a:spcBef>
              <a:spcAft>
                <a:spcPts val="0"/>
              </a:spcAft>
              <a:buClrTx/>
              <a:buNone/>
            </a:pPr>
            <a:r>
              <a:rPr lang="en-US" sz="2000" dirty="0" smtClean="0">
                <a:solidFill>
                  <a:schemeClr val="bg1">
                    <a:lumMod val="50000"/>
                  </a:schemeClr>
                </a:solidFill>
                <a:latin typeface="华文楷体" panose="02010600040101010101" charset="-122"/>
                <a:ea typeface="华文楷体" panose="02010600040101010101" charset="-122"/>
                <a:cs typeface="华文楷体" panose="02010600040101010101" charset="-122"/>
                <a:sym typeface="+mn-ea"/>
              </a:rPr>
              <a:t>9</a:t>
            </a:r>
            <a:r>
              <a:rPr lang="zh-CN" altLang="en-US" sz="2000" dirty="0" smtClean="0">
                <a:solidFill>
                  <a:schemeClr val="bg1">
                    <a:lumMod val="50000"/>
                  </a:schemeClr>
                </a:solidFill>
                <a:latin typeface="华文楷体" panose="02010600040101010101" charset="-122"/>
                <a:ea typeface="华文楷体" panose="02010600040101010101" charset="-122"/>
                <a:cs typeface="华文楷体" panose="02010600040101010101" charset="-122"/>
                <a:sym typeface="+mn-ea"/>
              </a:rPr>
              <a:t>、文献信息资源的类型（</a:t>
            </a:r>
            <a:r>
              <a:rPr lang="zh-CN" altLang="en-US" sz="2000" dirty="0" smtClean="0">
                <a:solidFill>
                  <a:schemeClr val="bg1">
                    <a:lumMod val="50000"/>
                  </a:schemeClr>
                </a:solidFill>
                <a:latin typeface="华文楷体" panose="02010600040101010101" charset="-122"/>
                <a:ea typeface="华文楷体" panose="02010600040101010101" charset="-122"/>
                <a:cs typeface="华文楷体" panose="02010600040101010101" charset="-122"/>
                <a:sym typeface="+mn-ea"/>
              </a:rPr>
              <a:t>五）</a:t>
            </a:r>
            <a:r>
              <a:rPr lang="en-US" altLang="zh-CN" sz="2000" dirty="0" smtClean="0">
                <a:solidFill>
                  <a:schemeClr val="bg1">
                    <a:lumMod val="50000"/>
                  </a:schemeClr>
                </a:solidFill>
                <a:latin typeface="华文楷体" panose="02010600040101010101" charset="-122"/>
                <a:ea typeface="华文楷体" panose="02010600040101010101" charset="-122"/>
                <a:cs typeface="华文楷体" panose="02010600040101010101" charset="-122"/>
                <a:sym typeface="+mn-ea"/>
              </a:rPr>
              <a:t>   </a:t>
            </a:r>
            <a:endParaRPr lang="en-US" altLang="zh-CN" sz="2000" b="1" dirty="0">
              <a:solidFill>
                <a:schemeClr val="tx1"/>
              </a:solidFill>
              <a:latin typeface="华文楷体" panose="02010600040101010101" charset="-122"/>
              <a:ea typeface="华文楷体" panose="02010600040101010101" charset="-122"/>
              <a:cs typeface="华文楷体" panose="02010600040101010101" charset="-122"/>
              <a:sym typeface="+mn-ea"/>
            </a:endParaRPr>
          </a:p>
          <a:p>
            <a:pPr indent="457200" fontAlgn="auto">
              <a:lnSpc>
                <a:spcPct val="130000"/>
              </a:lnSpc>
              <a:spcBef>
                <a:spcPct val="0"/>
              </a:spcBef>
              <a:spcAft>
                <a:spcPct val="0"/>
              </a:spcAft>
              <a:buNone/>
            </a:pPr>
            <a:endParaRPr lang="zh-CN" altLang="en-US" sz="2000" dirty="0">
              <a:solidFill>
                <a:schemeClr val="tx1"/>
              </a:solidFill>
              <a:latin typeface="华文楷体" panose="02010600040101010101" charset="-122"/>
              <a:ea typeface="华文楷体" panose="02010600040101010101" charset="-122"/>
              <a:cs typeface="华文楷体" panose="02010600040101010101" charset="-122"/>
              <a:sym typeface="+mn-ea"/>
            </a:endParaRPr>
          </a:p>
          <a:p>
            <a:pPr indent="457200" fontAlgn="auto">
              <a:lnSpc>
                <a:spcPct val="130000"/>
              </a:lnSpc>
              <a:spcBef>
                <a:spcPct val="0"/>
              </a:spcBef>
              <a:spcAft>
                <a:spcPct val="0"/>
              </a:spcAft>
              <a:buClrTx/>
            </a:pPr>
            <a:r>
              <a:rPr lang="zh-CN" altLang="en-US" sz="2000" b="1" dirty="0">
                <a:solidFill>
                  <a:schemeClr val="tx1"/>
                </a:solidFill>
                <a:latin typeface="华文楷体" panose="02010600040101010101" charset="-122"/>
                <a:ea typeface="华文楷体" panose="02010600040101010101" charset="-122"/>
                <a:cs typeface="华文楷体" panose="02010600040101010101" charset="-122"/>
                <a:sym typeface="+mn-ea"/>
              </a:rPr>
              <a:t>核心文献</a:t>
            </a:r>
            <a:r>
              <a:rPr lang="zh-CN" altLang="en-US" sz="2000" dirty="0">
                <a:solidFill>
                  <a:schemeClr val="tx1"/>
                </a:solidFill>
                <a:latin typeface="华文楷体" panose="02010600040101010101" charset="-122"/>
                <a:ea typeface="华文楷体" panose="02010600040101010101" charset="-122"/>
                <a:cs typeface="华文楷体" panose="02010600040101010101" charset="-122"/>
                <a:sym typeface="+mn-ea"/>
              </a:rPr>
              <a:t>  指与本</a:t>
            </a:r>
            <a:r>
              <a:rPr lang="zh-CN" altLang="en-US" sz="2000" dirty="0">
                <a:solidFill>
                  <a:schemeClr val="tx1"/>
                </a:solidFill>
                <a:latin typeface="华文楷体" panose="02010600040101010101" charset="-122"/>
                <a:ea typeface="华文楷体" panose="02010600040101010101" charset="-122"/>
                <a:cs typeface="华文楷体" panose="02010600040101010101" charset="-122"/>
                <a:sym typeface="+mn-ea"/>
              </a:rPr>
              <a:t>学科发展水平、发展动向密切相关的文献。</a:t>
            </a:r>
            <a:endParaRPr lang="zh-CN" altLang="en-US" sz="2000" dirty="0">
              <a:solidFill>
                <a:schemeClr val="tx1"/>
              </a:solidFill>
              <a:latin typeface="华文楷体" panose="02010600040101010101" charset="-122"/>
              <a:ea typeface="华文楷体" panose="02010600040101010101" charset="-122"/>
              <a:cs typeface="华文楷体" panose="02010600040101010101" charset="-122"/>
            </a:endParaRPr>
          </a:p>
          <a:p>
            <a:pPr indent="457200" fontAlgn="auto">
              <a:lnSpc>
                <a:spcPct val="130000"/>
              </a:lnSpc>
              <a:spcBef>
                <a:spcPct val="0"/>
              </a:spcBef>
              <a:spcAft>
                <a:spcPct val="0"/>
              </a:spcAft>
              <a:buClrTx/>
            </a:pPr>
            <a:r>
              <a:rPr lang="zh-CN" altLang="en-US" sz="2000" b="1" dirty="0">
                <a:solidFill>
                  <a:schemeClr val="tx1"/>
                </a:solidFill>
                <a:latin typeface="华文楷体" panose="02010600040101010101" charset="-122"/>
                <a:ea typeface="华文楷体" panose="02010600040101010101" charset="-122"/>
                <a:cs typeface="华文楷体" panose="02010600040101010101" charset="-122"/>
                <a:sym typeface="+mn-ea"/>
              </a:rPr>
              <a:t>边缘文献</a:t>
            </a:r>
            <a:r>
              <a:rPr lang="zh-CN" altLang="en-US" sz="2000" dirty="0">
                <a:solidFill>
                  <a:schemeClr val="tx1"/>
                </a:solidFill>
                <a:latin typeface="华文楷体" panose="02010600040101010101" charset="-122"/>
                <a:ea typeface="华文楷体" panose="02010600040101010101" charset="-122"/>
                <a:cs typeface="华文楷体" panose="02010600040101010101" charset="-122"/>
                <a:sym typeface="+mn-ea"/>
              </a:rPr>
              <a:t>  内容与本学科的关系相对疏远的文献。</a:t>
            </a:r>
            <a:endParaRPr lang="zh-CN" altLang="en-US" sz="2000" dirty="0">
              <a:solidFill>
                <a:schemeClr val="tx1"/>
              </a:solidFill>
              <a:latin typeface="华文楷体" panose="02010600040101010101" charset="-122"/>
              <a:ea typeface="华文楷体" panose="02010600040101010101" charset="-122"/>
              <a:cs typeface="华文楷体" panose="02010600040101010101" charset="-122"/>
            </a:endParaRPr>
          </a:p>
          <a:p>
            <a:pPr indent="457200" fontAlgn="auto">
              <a:lnSpc>
                <a:spcPct val="130000"/>
              </a:lnSpc>
              <a:spcBef>
                <a:spcPct val="0"/>
              </a:spcBef>
              <a:spcAft>
                <a:spcPct val="0"/>
              </a:spcAft>
              <a:buClrTx/>
            </a:pPr>
            <a:r>
              <a:rPr lang="zh-CN" altLang="en-US" sz="2000" b="1" dirty="0">
                <a:solidFill>
                  <a:schemeClr val="tx1"/>
                </a:solidFill>
                <a:latin typeface="华文楷体" panose="02010600040101010101" charset="-122"/>
                <a:ea typeface="华文楷体" panose="02010600040101010101" charset="-122"/>
                <a:cs typeface="华文楷体" panose="02010600040101010101" charset="-122"/>
                <a:sym typeface="+mn-ea"/>
              </a:rPr>
              <a:t>相关文献</a:t>
            </a:r>
            <a:endParaRPr lang="zh-CN" altLang="en-US" sz="2000" b="1" dirty="0">
              <a:solidFill>
                <a:schemeClr val="tx1"/>
              </a:solidFill>
              <a:latin typeface="华文楷体" panose="02010600040101010101" charset="-122"/>
              <a:ea typeface="华文楷体" panose="02010600040101010101" charset="-122"/>
              <a:cs typeface="华文楷体" panose="02010600040101010101" charset="-122"/>
            </a:endParaRPr>
          </a:p>
          <a:p>
            <a:pPr indent="457200" fontAlgn="auto">
              <a:lnSpc>
                <a:spcPct val="130000"/>
              </a:lnSpc>
              <a:spcBef>
                <a:spcPct val="0"/>
              </a:spcBef>
              <a:spcAft>
                <a:spcPct val="0"/>
              </a:spcAft>
              <a:buClrTx/>
            </a:pPr>
            <a:r>
              <a:rPr lang="zh-CN" altLang="en-US" sz="2000" dirty="0">
                <a:latin typeface="华文楷体" panose="02010600040101010101" charset="-122"/>
                <a:ea typeface="华文楷体" panose="02010600040101010101" charset="-122"/>
                <a:cs typeface="华文楷体" panose="02010600040101010101" charset="-122"/>
                <a:sym typeface="+mn-ea"/>
              </a:rPr>
              <a:t>相关文献</a:t>
            </a:r>
            <a:r>
              <a:rPr lang="zh-CN" altLang="en-US" sz="2000" dirty="0">
                <a:solidFill>
                  <a:schemeClr val="tx1"/>
                </a:solidFill>
                <a:latin typeface="华文楷体" panose="02010600040101010101" charset="-122"/>
                <a:ea typeface="华文楷体" panose="02010600040101010101" charset="-122"/>
                <a:cs typeface="华文楷体" panose="02010600040101010101" charset="-122"/>
                <a:sym typeface="+mn-ea"/>
              </a:rPr>
              <a:t>是本学科与其它学科技术相互渗透、相互结合的结果。以电子学为例，电子学与生物学相结合，产生了生物电子学；与航空科学相结合，产生了航空电子学等。</a:t>
            </a:r>
            <a:endParaRPr lang="zh-CN" altLang="en-US" sz="2000" dirty="0">
              <a:solidFill>
                <a:schemeClr val="tx1"/>
              </a:solidFill>
              <a:latin typeface="华文楷体" panose="02010600040101010101" charset="-122"/>
              <a:ea typeface="华文楷体" panose="02010600040101010101" charset="-122"/>
              <a:cs typeface="华文楷体" panose="02010600040101010101"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Bottom)">
                                      <p:cBhvr>
                                        <p:cTn id="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0" y="2336562"/>
            <a:ext cx="2316480" cy="521970"/>
          </a:xfrm>
          <a:prstGeom prst="rect">
            <a:avLst/>
          </a:prstGeom>
          <a:noFill/>
        </p:spPr>
        <p:txBody>
          <a:bodyPr wrap="none" rtlCol="0">
            <a:spAutoFit/>
          </a:bodyPr>
          <a:lstStyle>
            <a:defPPr>
              <a:defRPr lang="zh-CN"/>
            </a:defPPr>
            <a:lvl1pPr>
              <a:defRPr sz="2400">
                <a:solidFill>
                  <a:schemeClr val="accent1"/>
                </a:solidFill>
                <a:latin typeface="微软雅黑 Light" panose="020B0502040204020203" pitchFamily="34" charset="-122"/>
                <a:ea typeface="微软雅黑 Light" panose="020B0502040204020203" pitchFamily="34" charset="-122"/>
              </a:defRPr>
            </a:lvl1pPr>
          </a:lstStyle>
          <a:p>
            <a:r>
              <a:rPr lang="zh-CN" altLang="en-US" sz="2800" dirty="0" smtClean="0"/>
              <a:t>信息</a:t>
            </a:r>
            <a:r>
              <a:rPr lang="zh-CN" altLang="en-US" sz="2800" dirty="0" smtClean="0"/>
              <a:t>资源检索</a:t>
            </a:r>
            <a:endParaRPr lang="zh-CN" altLang="en-US" sz="2800" dirty="0" smtClean="0"/>
          </a:p>
        </p:txBody>
      </p:sp>
      <p:sp>
        <p:nvSpPr>
          <p:cNvPr id="4" name="TextBox 3"/>
          <p:cNvSpPr txBox="1"/>
          <p:nvPr/>
        </p:nvSpPr>
        <p:spPr>
          <a:xfrm>
            <a:off x="2669881" y="1851670"/>
            <a:ext cx="1694258" cy="1628954"/>
          </a:xfrm>
          <a:prstGeom prst="rect">
            <a:avLst/>
          </a:prstGeom>
          <a:noFill/>
          <a:ln w="6350">
            <a:solidFill>
              <a:schemeClr val="bg1">
                <a:lumMod val="50000"/>
              </a:schemeClr>
            </a:solidFill>
          </a:ln>
        </p:spPr>
        <p:txBody>
          <a:bodyPr wrap="square" lIns="0" tIns="0" rIns="0" bIns="0" rtlCol="0" anchor="ctr" anchorCtr="0">
            <a:noAutofit/>
          </a:bodyPr>
          <a:lstStyle/>
          <a:p>
            <a:pPr algn="ctr"/>
            <a:r>
              <a:rPr lang="en-US" altLang="zh-CN" sz="8800" dirty="0">
                <a:solidFill>
                  <a:schemeClr val="bg1">
                    <a:lumMod val="50000"/>
                  </a:schemeClr>
                </a:solidFill>
                <a:latin typeface="微软雅黑 Light" panose="020B0502040204020203" pitchFamily="34" charset="-122"/>
                <a:ea typeface="微软雅黑 Light" panose="020B0502040204020203" pitchFamily="34" charset="-122"/>
              </a:rPr>
              <a:t>03</a:t>
            </a:r>
            <a:endParaRPr lang="zh-CN" altLang="en-US" sz="8800" dirty="0">
              <a:solidFill>
                <a:schemeClr val="bg1">
                  <a:lumMod val="50000"/>
                </a:schemeClr>
              </a:solidFill>
              <a:latin typeface="微软雅黑 Light" panose="020B0502040204020203" pitchFamily="34" charset="-122"/>
              <a:ea typeface="微软雅黑 Light" panose="020B0502040204020203" pitchFamily="34" charset="-122"/>
            </a:endParaRPr>
          </a:p>
        </p:txBody>
      </p:sp>
      <p:pic>
        <p:nvPicPr>
          <p:cNvPr id="3075" name="Picture 3" descr="D:\1稻壳模板\ppt\2016.4\小清新水彩花卉毕业答辩模板\未标题-3.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307" y="462756"/>
            <a:ext cx="1236662" cy="421798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D:\1稻壳模板\ppt\2016.4\小清新水彩花卉毕业答辩模板\未标题-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18425" y="377031"/>
            <a:ext cx="1425575" cy="43894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 descr="D:\1稻壳模板\ppt\2016.4\小清新水彩花卉毕业答辩模板\未标题-5.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36971" y="-98774"/>
            <a:ext cx="911574" cy="971998"/>
          </a:xfrm>
          <a:prstGeom prst="rect">
            <a:avLst/>
          </a:prstGeom>
          <a:noFill/>
          <a:extLst>
            <a:ext uri="{909E8E84-426E-40DD-AFC4-6F175D3DCCD1}">
              <a14:hiddenFill xmlns:a14="http://schemas.microsoft.com/office/drawing/2010/main">
                <a:solidFill>
                  <a:srgbClr val="FFFFFF"/>
                </a:solidFill>
              </a14:hiddenFill>
            </a:ext>
          </a:extLst>
        </p:spPr>
      </p:pic>
      <p:sp>
        <p:nvSpPr>
          <p:cNvPr id="28" name="Rectangle 21"/>
          <p:cNvSpPr>
            <a:spLocks noChangeArrowheads="1"/>
          </p:cNvSpPr>
          <p:nvPr/>
        </p:nvSpPr>
        <p:spPr bwMode="auto">
          <a:xfrm>
            <a:off x="827405" y="771525"/>
            <a:ext cx="7496175" cy="3672840"/>
          </a:xfrm>
          <a:prstGeom prst="rect">
            <a:avLst/>
          </a:prstGeom>
          <a:solidFill>
            <a:schemeClr val="bg1">
              <a:lumMod val="95000"/>
              <a:alpha val="50000"/>
            </a:schemeClr>
          </a:solidFill>
          <a:ln>
            <a:noFill/>
          </a:ln>
        </p:spPr>
        <p:txBody>
          <a:bodyPr/>
          <a:lstStyle/>
          <a:p>
            <a:endParaRPr lang="zh-CN" altLang="en-US">
              <a:solidFill>
                <a:prstClr val="black"/>
              </a:solidFill>
            </a:endParaRPr>
          </a:p>
        </p:txBody>
      </p:sp>
      <p:sp>
        <p:nvSpPr>
          <p:cNvPr id="29" name="Rectangle 11"/>
          <p:cNvSpPr>
            <a:spLocks noChangeArrowheads="1"/>
          </p:cNvSpPr>
          <p:nvPr/>
        </p:nvSpPr>
        <p:spPr bwMode="auto">
          <a:xfrm>
            <a:off x="1403350" y="988060"/>
            <a:ext cx="6454140" cy="3241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oAutofit/>
          </a:bodyPr>
          <a:lstStyle/>
          <a:p>
            <a:pPr eaLnBrk="1" hangingPunct="1">
              <a:lnSpc>
                <a:spcPct val="130000"/>
              </a:lnSpc>
              <a:spcBef>
                <a:spcPts val="0"/>
              </a:spcBef>
              <a:spcAft>
                <a:spcPts val="0"/>
              </a:spcAft>
              <a:buNone/>
            </a:pPr>
            <a:r>
              <a:rPr lang="zh-CN" altLang="en-US" sz="2000" b="1" dirty="0">
                <a:solidFill>
                  <a:srgbClr val="660033"/>
                </a:solidFill>
                <a:latin typeface="华文楷体" panose="02010600040101010101" charset="-122"/>
                <a:ea typeface="华文楷体" panose="02010600040101010101" charset="-122"/>
                <a:cs typeface="华文楷体" panose="02010600040101010101" charset="-122"/>
                <a:sym typeface="+mn-ea"/>
              </a:rPr>
              <a:t>注意：</a:t>
            </a:r>
            <a:r>
              <a:rPr lang="zh-CN" altLang="en-US" sz="2000" dirty="0">
                <a:solidFill>
                  <a:schemeClr val="tx1"/>
                </a:solidFill>
                <a:latin typeface="华文楷体" panose="02010600040101010101" charset="-122"/>
                <a:ea typeface="华文楷体" panose="02010600040101010101" charset="-122"/>
                <a:cs typeface="华文楷体" panose="02010600040101010101" charset="-122"/>
                <a:sym typeface="+mn-ea"/>
              </a:rPr>
              <a:t>“信息检索”与“文献检索”的异同</a:t>
            </a:r>
            <a:endParaRPr lang="zh-CN" altLang="en-US" sz="2000" dirty="0">
              <a:solidFill>
                <a:schemeClr val="tx1"/>
              </a:solidFill>
              <a:latin typeface="华文楷体" panose="02010600040101010101" charset="-122"/>
              <a:ea typeface="华文楷体" panose="02010600040101010101" charset="-122"/>
              <a:cs typeface="华文楷体" panose="02010600040101010101" charset="-122"/>
            </a:endParaRPr>
          </a:p>
          <a:p>
            <a:pPr eaLnBrk="1" hangingPunct="1">
              <a:lnSpc>
                <a:spcPct val="130000"/>
              </a:lnSpc>
              <a:spcBef>
                <a:spcPts val="0"/>
              </a:spcBef>
              <a:spcAft>
                <a:spcPts val="0"/>
              </a:spcAft>
              <a:buNone/>
            </a:pPr>
            <a:r>
              <a:rPr lang="zh-CN" altLang="en-US" sz="2000" dirty="0">
                <a:solidFill>
                  <a:schemeClr val="tx1"/>
                </a:solidFill>
                <a:latin typeface="华文楷体" panose="02010600040101010101" charset="-122"/>
                <a:ea typeface="华文楷体" panose="02010600040101010101" charset="-122"/>
                <a:cs typeface="华文楷体" panose="02010600040101010101" charset="-122"/>
                <a:sym typeface="+mn-ea"/>
              </a:rPr>
              <a:t>　</a:t>
            </a:r>
            <a:endParaRPr lang="zh-CN" altLang="en-US" sz="2000" dirty="0">
              <a:solidFill>
                <a:schemeClr val="tx1"/>
              </a:solidFill>
              <a:latin typeface="华文楷体" panose="02010600040101010101" charset="-122"/>
              <a:ea typeface="华文楷体" panose="02010600040101010101" charset="-122"/>
              <a:cs typeface="华文楷体" panose="02010600040101010101" charset="-122"/>
              <a:sym typeface="+mn-ea"/>
            </a:endParaRPr>
          </a:p>
          <a:p>
            <a:pPr indent="457200" fontAlgn="auto">
              <a:lnSpc>
                <a:spcPct val="130000"/>
              </a:lnSpc>
              <a:spcBef>
                <a:spcPts val="0"/>
              </a:spcBef>
              <a:spcAft>
                <a:spcPts val="0"/>
              </a:spcAft>
              <a:buNone/>
            </a:pPr>
            <a:r>
              <a:rPr lang="zh-CN" altLang="en-US" sz="2000" dirty="0">
                <a:solidFill>
                  <a:schemeClr val="tx1"/>
                </a:solidFill>
                <a:latin typeface="华文楷体" panose="02010600040101010101" charset="-122"/>
                <a:ea typeface="华文楷体" panose="02010600040101010101" charset="-122"/>
                <a:cs typeface="华文楷体" panose="02010600040101010101" charset="-122"/>
                <a:sym typeface="+mn-ea"/>
              </a:rPr>
              <a:t>在实际工作中，“信息检索”与“文献检索”往往混同使用，我们说“信息检索”，即通过各种检索系统查找出所需的信息；当</a:t>
            </a:r>
            <a:r>
              <a:rPr lang="zh-CN" altLang="en-US" sz="2000" dirty="0">
                <a:solidFill>
                  <a:srgbClr val="FF0000"/>
                </a:solidFill>
                <a:latin typeface="华文楷体" panose="02010600040101010101" charset="-122"/>
                <a:ea typeface="华文楷体" panose="02010600040101010101" charset="-122"/>
                <a:cs typeface="华文楷体" panose="02010600040101010101" charset="-122"/>
                <a:sym typeface="+mn-ea"/>
              </a:rPr>
              <a:t>强调检索的手段</a:t>
            </a:r>
            <a:r>
              <a:rPr lang="zh-CN" altLang="en-US" sz="2000" dirty="0">
                <a:solidFill>
                  <a:schemeClr val="tx1"/>
                </a:solidFill>
                <a:latin typeface="华文楷体" panose="02010600040101010101" charset="-122"/>
                <a:ea typeface="华文楷体" panose="02010600040101010101" charset="-122"/>
                <a:cs typeface="华文楷体" panose="02010600040101010101" charset="-122"/>
                <a:sym typeface="+mn-ea"/>
              </a:rPr>
              <a:t>时，我们说“文献检索”，即从文献型检索系统中查找出所需的文献型信息。</a:t>
            </a:r>
            <a:endParaRPr lang="zh-CN" altLang="en-US" sz="2000" dirty="0">
              <a:solidFill>
                <a:schemeClr val="tx1"/>
              </a:solidFill>
              <a:latin typeface="华文楷体" panose="02010600040101010101" charset="-122"/>
              <a:ea typeface="华文楷体" panose="02010600040101010101" charset="-122"/>
              <a:cs typeface="华文楷体" panose="02010600040101010101" charset="-122"/>
              <a:sym typeface="+mn-ea"/>
            </a:endParaRPr>
          </a:p>
          <a:p>
            <a:pPr indent="457200" fontAlgn="auto">
              <a:lnSpc>
                <a:spcPct val="130000"/>
              </a:lnSpc>
              <a:spcBef>
                <a:spcPts val="0"/>
              </a:spcBef>
              <a:spcAft>
                <a:spcPts val="0"/>
              </a:spcAft>
              <a:buNone/>
            </a:pPr>
            <a:r>
              <a:rPr lang="zh-CN" altLang="en-US" sz="2000" dirty="0">
                <a:solidFill>
                  <a:schemeClr val="tx1"/>
                </a:solidFill>
                <a:latin typeface="华文楷体" panose="02010600040101010101" charset="-122"/>
                <a:ea typeface="华文楷体" panose="02010600040101010101" charset="-122"/>
                <a:cs typeface="华文楷体" panose="02010600040101010101" charset="-122"/>
                <a:sym typeface="+mn-ea"/>
              </a:rPr>
              <a:t>信息检索包含了文献检索，文献检索是信息检索中最重要的类型。</a:t>
            </a:r>
            <a:endParaRPr lang="zh-CN" altLang="en-US" sz="2000" dirty="0">
              <a:solidFill>
                <a:schemeClr val="tx1"/>
              </a:solidFill>
              <a:latin typeface="华文楷体" panose="02010600040101010101" charset="-122"/>
              <a:ea typeface="华文楷体" panose="02010600040101010101" charset="-122"/>
              <a:cs typeface="华文楷体" panose="02010600040101010101"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Bottom)">
                                      <p:cBhvr>
                                        <p:cTn id="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65" name="Rectangle 21"/>
          <p:cNvSpPr>
            <a:spLocks noChangeArrowheads="1"/>
          </p:cNvSpPr>
          <p:nvPr/>
        </p:nvSpPr>
        <p:spPr bwMode="auto">
          <a:xfrm>
            <a:off x="1691640" y="988060"/>
            <a:ext cx="5338445" cy="3111500"/>
          </a:xfrm>
          <a:prstGeom prst="rect">
            <a:avLst/>
          </a:prstGeom>
          <a:solidFill>
            <a:schemeClr val="bg1">
              <a:lumMod val="95000"/>
              <a:alpha val="50000"/>
            </a:schemeClr>
          </a:solidFill>
          <a:ln>
            <a:noFill/>
          </a:ln>
        </p:spPr>
        <p:txBody>
          <a:bodyPr/>
          <a:lstStyle/>
          <a:p>
            <a:endParaRPr lang="zh-CN" altLang="en-US">
              <a:solidFill>
                <a:prstClr val="black"/>
              </a:solidFill>
            </a:endParaRPr>
          </a:p>
        </p:txBody>
      </p:sp>
      <p:sp>
        <p:nvSpPr>
          <p:cNvPr id="31770" name="Rectangle 26"/>
          <p:cNvSpPr>
            <a:spLocks noChangeArrowheads="1"/>
          </p:cNvSpPr>
          <p:nvPr/>
        </p:nvSpPr>
        <p:spPr bwMode="auto">
          <a:xfrm>
            <a:off x="2051685" y="1203960"/>
            <a:ext cx="4758690" cy="28746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pPr>
              <a:lnSpc>
                <a:spcPct val="115000"/>
              </a:lnSpc>
              <a:buClrTx/>
              <a:buNone/>
            </a:pPr>
            <a:r>
              <a:rPr lang="zh-CN" altLang="en-US" sz="2000" b="1" dirty="0">
                <a:solidFill>
                  <a:schemeClr val="tx1"/>
                </a:solidFill>
                <a:latin typeface="华文楷体" panose="02010600040101010101" charset="-122"/>
                <a:ea typeface="华文楷体" panose="02010600040101010101" charset="-122"/>
                <a:cs typeface="华文楷体" panose="02010600040101010101" charset="-122"/>
                <a:sym typeface="+mn-ea"/>
              </a:rPr>
              <a:t>一、</a:t>
            </a:r>
            <a:r>
              <a:rPr lang="zh-CN" altLang="en-US" sz="2000" b="1" dirty="0">
                <a:latin typeface="华文楷体" panose="02010600040101010101" charset="-122"/>
                <a:ea typeface="华文楷体" panose="02010600040101010101" charset="-122"/>
                <a:cs typeface="华文楷体" panose="02010600040101010101" charset="-122"/>
                <a:sym typeface="+mn-ea"/>
              </a:rPr>
              <a:t>信息检索的概念</a:t>
            </a:r>
            <a:endParaRPr lang="zh-CN" altLang="en-US" sz="2000" b="1" dirty="0">
              <a:solidFill>
                <a:schemeClr val="tx1"/>
              </a:solidFill>
              <a:latin typeface="华文楷体" panose="02010600040101010101" charset="-122"/>
              <a:ea typeface="华文楷体" panose="02010600040101010101" charset="-122"/>
              <a:cs typeface="华文楷体" panose="02010600040101010101" charset="-122"/>
            </a:endParaRPr>
          </a:p>
          <a:p>
            <a:pPr indent="457200" fontAlgn="auto">
              <a:lnSpc>
                <a:spcPct val="115000"/>
              </a:lnSpc>
              <a:buClrTx/>
              <a:buNone/>
            </a:pPr>
            <a:r>
              <a:rPr lang="en-US" altLang="zh-CN" sz="2000" b="1" dirty="0">
                <a:solidFill>
                  <a:schemeClr val="tx1"/>
                </a:solidFill>
                <a:latin typeface="华文楷体" panose="02010600040101010101" charset="-122"/>
                <a:ea typeface="华文楷体" panose="02010600040101010101" charset="-122"/>
                <a:cs typeface="华文楷体" panose="02010600040101010101" charset="-122"/>
                <a:sym typeface="+mn-ea"/>
              </a:rPr>
              <a:t>1.</a:t>
            </a:r>
            <a:r>
              <a:rPr lang="zh-CN" altLang="en-US" sz="2000" b="1" dirty="0">
                <a:solidFill>
                  <a:schemeClr val="tx1"/>
                </a:solidFill>
                <a:latin typeface="华文楷体" panose="02010600040101010101" charset="-122"/>
                <a:ea typeface="华文楷体" panose="02010600040101010101" charset="-122"/>
                <a:cs typeface="华文楷体" panose="02010600040101010101" charset="-122"/>
                <a:sym typeface="+mn-ea"/>
              </a:rPr>
              <a:t>信息检索的定义</a:t>
            </a:r>
            <a:endParaRPr lang="zh-CN" altLang="en-US" sz="2000" b="1" dirty="0">
              <a:solidFill>
                <a:schemeClr val="tx1"/>
              </a:solidFill>
              <a:latin typeface="华文楷体" panose="02010600040101010101" charset="-122"/>
              <a:ea typeface="华文楷体" panose="02010600040101010101" charset="-122"/>
              <a:cs typeface="华文楷体" panose="02010600040101010101" charset="-122"/>
              <a:sym typeface="+mn-ea"/>
            </a:endParaRPr>
          </a:p>
          <a:p>
            <a:pPr indent="457200" fontAlgn="auto">
              <a:lnSpc>
                <a:spcPct val="115000"/>
              </a:lnSpc>
              <a:buClrTx/>
              <a:buNone/>
            </a:pPr>
            <a:r>
              <a:rPr lang="en-US" altLang="zh-CN" sz="2000" b="1" dirty="0">
                <a:latin typeface="华文楷体" panose="02010600040101010101" charset="-122"/>
                <a:ea typeface="华文楷体" panose="02010600040101010101" charset="-122"/>
                <a:cs typeface="华文楷体" panose="02010600040101010101" charset="-122"/>
                <a:sym typeface="+mn-ea"/>
              </a:rPr>
              <a:t>2.</a:t>
            </a:r>
            <a:r>
              <a:rPr lang="zh-CN" altLang="en-US" sz="2000" b="1" dirty="0">
                <a:latin typeface="华文楷体" panose="02010600040101010101" charset="-122"/>
                <a:ea typeface="华文楷体" panose="02010600040101010101" charset="-122"/>
                <a:cs typeface="华文楷体" panose="02010600040101010101" charset="-122"/>
                <a:sym typeface="+mn-ea"/>
              </a:rPr>
              <a:t>信息检索的类型</a:t>
            </a:r>
            <a:endParaRPr lang="zh-CN" altLang="en-US" sz="2000" b="1" dirty="0">
              <a:solidFill>
                <a:schemeClr val="tx1"/>
              </a:solidFill>
              <a:latin typeface="华文楷体" panose="02010600040101010101" charset="-122"/>
              <a:ea typeface="华文楷体" panose="02010600040101010101" charset="-122"/>
              <a:cs typeface="华文楷体" panose="02010600040101010101" charset="-122"/>
            </a:endParaRPr>
          </a:p>
          <a:p>
            <a:pPr>
              <a:lnSpc>
                <a:spcPct val="115000"/>
              </a:lnSpc>
              <a:buClrTx/>
              <a:buNone/>
            </a:pPr>
            <a:r>
              <a:rPr lang="zh-CN" altLang="en-US" sz="2000" b="1" dirty="0">
                <a:solidFill>
                  <a:schemeClr val="tx1"/>
                </a:solidFill>
                <a:latin typeface="华文楷体" panose="02010600040101010101" charset="-122"/>
                <a:ea typeface="华文楷体" panose="02010600040101010101" charset="-122"/>
                <a:cs typeface="华文楷体" panose="02010600040101010101" charset="-122"/>
                <a:sym typeface="+mn-ea"/>
              </a:rPr>
              <a:t>二、信息检索原理</a:t>
            </a:r>
            <a:endParaRPr lang="zh-CN" altLang="en-US" sz="2000" b="1" dirty="0">
              <a:solidFill>
                <a:schemeClr val="tx1"/>
              </a:solidFill>
              <a:latin typeface="华文楷体" panose="02010600040101010101" charset="-122"/>
              <a:ea typeface="华文楷体" panose="02010600040101010101" charset="-122"/>
              <a:cs typeface="华文楷体" panose="02010600040101010101" charset="-122"/>
            </a:endParaRPr>
          </a:p>
          <a:p>
            <a:pPr indent="0" fontAlgn="auto">
              <a:lnSpc>
                <a:spcPct val="115000"/>
              </a:lnSpc>
              <a:buClrTx/>
              <a:buNone/>
            </a:pPr>
            <a:r>
              <a:rPr lang="zh-CN" altLang="en-US" sz="2000" b="1" dirty="0">
                <a:solidFill>
                  <a:schemeClr val="tx1"/>
                </a:solidFill>
                <a:latin typeface="华文楷体" panose="02010600040101010101" charset="-122"/>
                <a:ea typeface="华文楷体" panose="02010600040101010101" charset="-122"/>
                <a:cs typeface="华文楷体" panose="02010600040101010101" charset="-122"/>
                <a:sym typeface="+mn-ea"/>
              </a:rPr>
              <a:t>三、信息检索语言（检索标识</a:t>
            </a:r>
            <a:r>
              <a:rPr lang="zh-CN" altLang="en-US" sz="2000" b="1" dirty="0">
                <a:solidFill>
                  <a:schemeClr val="tx1"/>
                </a:solidFill>
                <a:latin typeface="华文楷体" panose="02010600040101010101" charset="-122"/>
                <a:ea typeface="华文楷体" panose="02010600040101010101" charset="-122"/>
                <a:cs typeface="华文楷体" panose="02010600040101010101" charset="-122"/>
                <a:sym typeface="+mn-ea"/>
              </a:rPr>
              <a:t>系统）</a:t>
            </a:r>
            <a:endParaRPr lang="zh-CN" altLang="en-US" sz="2000" b="1" dirty="0">
              <a:solidFill>
                <a:schemeClr val="tx1"/>
              </a:solidFill>
              <a:latin typeface="华文楷体" panose="02010600040101010101" charset="-122"/>
              <a:ea typeface="华文楷体" panose="02010600040101010101" charset="-122"/>
              <a:cs typeface="华文楷体" panose="02010600040101010101" charset="-122"/>
              <a:sym typeface="+mn-ea"/>
            </a:endParaRPr>
          </a:p>
          <a:p>
            <a:pPr indent="457200" fontAlgn="auto">
              <a:lnSpc>
                <a:spcPct val="115000"/>
              </a:lnSpc>
              <a:buClrTx/>
              <a:buNone/>
            </a:pPr>
            <a:r>
              <a:rPr lang="en-US" altLang="zh-CN" sz="2000" b="1" dirty="0">
                <a:solidFill>
                  <a:schemeClr val="tx1"/>
                </a:solidFill>
                <a:latin typeface="华文楷体" panose="02010600040101010101" charset="-122"/>
                <a:ea typeface="华文楷体" panose="02010600040101010101" charset="-122"/>
                <a:cs typeface="华文楷体" panose="02010600040101010101" charset="-122"/>
                <a:sym typeface="+mn-ea"/>
              </a:rPr>
              <a:t>1.</a:t>
            </a:r>
            <a:r>
              <a:rPr lang="zh-CN" altLang="en-US" sz="2000" b="1" dirty="0">
                <a:solidFill>
                  <a:schemeClr val="tx1"/>
                </a:solidFill>
                <a:latin typeface="华文楷体" panose="02010600040101010101" charset="-122"/>
                <a:ea typeface="华文楷体" panose="02010600040101010101" charset="-122"/>
                <a:cs typeface="华文楷体" panose="02010600040101010101" charset="-122"/>
                <a:sym typeface="+mn-ea"/>
              </a:rPr>
              <a:t>概念</a:t>
            </a:r>
            <a:r>
              <a:rPr lang="en-US" altLang="zh-CN" sz="2000" b="1" dirty="0">
                <a:solidFill>
                  <a:schemeClr val="tx1"/>
                </a:solidFill>
                <a:latin typeface="华文楷体" panose="02010600040101010101" charset="-122"/>
                <a:ea typeface="华文楷体" panose="02010600040101010101" charset="-122"/>
                <a:cs typeface="华文楷体" panose="02010600040101010101" charset="-122"/>
                <a:sym typeface="+mn-ea"/>
              </a:rPr>
              <a:t>   2.</a:t>
            </a:r>
            <a:r>
              <a:rPr lang="zh-CN" altLang="en-US" sz="2000" b="1" dirty="0">
                <a:solidFill>
                  <a:schemeClr val="tx1"/>
                </a:solidFill>
                <a:latin typeface="华文楷体" panose="02010600040101010101" charset="-122"/>
                <a:ea typeface="华文楷体" panose="02010600040101010101" charset="-122"/>
                <a:cs typeface="华文楷体" panose="02010600040101010101" charset="-122"/>
                <a:sym typeface="+mn-ea"/>
              </a:rPr>
              <a:t>检索语言与自然语言的区别</a:t>
            </a:r>
            <a:endParaRPr lang="zh-CN" altLang="en-US" sz="2000" b="1" dirty="0">
              <a:solidFill>
                <a:schemeClr val="tx1"/>
              </a:solidFill>
              <a:latin typeface="华文楷体" panose="02010600040101010101" charset="-122"/>
              <a:ea typeface="华文楷体" panose="02010600040101010101" charset="-122"/>
              <a:cs typeface="华文楷体" panose="02010600040101010101" charset="-122"/>
              <a:sym typeface="+mn-ea"/>
            </a:endParaRPr>
          </a:p>
          <a:p>
            <a:pPr indent="457200" fontAlgn="auto">
              <a:lnSpc>
                <a:spcPct val="115000"/>
              </a:lnSpc>
              <a:buClrTx/>
              <a:buNone/>
            </a:pPr>
            <a:r>
              <a:rPr lang="en-US" altLang="zh-CN" sz="2000" b="1" dirty="0">
                <a:solidFill>
                  <a:schemeClr val="tx1"/>
                </a:solidFill>
                <a:latin typeface="华文楷体" panose="02010600040101010101" charset="-122"/>
                <a:ea typeface="华文楷体" panose="02010600040101010101" charset="-122"/>
                <a:cs typeface="华文楷体" panose="02010600040101010101" charset="-122"/>
                <a:sym typeface="+mn-ea"/>
              </a:rPr>
              <a:t>3.</a:t>
            </a:r>
            <a:r>
              <a:rPr lang="zh-CN" altLang="en-US" sz="2000" b="1" dirty="0">
                <a:solidFill>
                  <a:schemeClr val="tx1"/>
                </a:solidFill>
                <a:latin typeface="华文楷体" panose="02010600040101010101" charset="-122"/>
                <a:ea typeface="华文楷体" panose="02010600040101010101" charset="-122"/>
                <a:cs typeface="华文楷体" panose="02010600040101010101" charset="-122"/>
                <a:sym typeface="+mn-ea"/>
              </a:rPr>
              <a:t>检索语言的分类</a:t>
            </a:r>
            <a:r>
              <a:rPr lang="en-US" altLang="zh-CN" sz="2000" b="1" dirty="0">
                <a:solidFill>
                  <a:schemeClr val="tx1"/>
                </a:solidFill>
                <a:latin typeface="华文楷体" panose="02010600040101010101" charset="-122"/>
                <a:ea typeface="华文楷体" panose="02010600040101010101" charset="-122"/>
                <a:cs typeface="华文楷体" panose="02010600040101010101" charset="-122"/>
                <a:sym typeface="+mn-ea"/>
              </a:rPr>
              <a:t>  </a:t>
            </a:r>
            <a:r>
              <a:rPr lang="en-US" sz="2000" b="1" dirty="0" smtClean="0">
                <a:solidFill>
                  <a:schemeClr val="tx1"/>
                </a:solidFill>
                <a:latin typeface="华文楷体" panose="02010600040101010101" charset="-122"/>
                <a:ea typeface="华文楷体" panose="02010600040101010101" charset="-122"/>
                <a:cs typeface="华文楷体" panose="02010600040101010101" charset="-122"/>
                <a:sym typeface="+mn-ea"/>
              </a:rPr>
              <a:t>4.</a:t>
            </a:r>
            <a:r>
              <a:rPr lang="zh-CN" altLang="en-US" sz="2000" b="1" dirty="0" smtClean="0">
                <a:solidFill>
                  <a:schemeClr val="tx1"/>
                </a:solidFill>
                <a:latin typeface="华文楷体" panose="02010600040101010101" charset="-122"/>
                <a:ea typeface="华文楷体" panose="02010600040101010101" charset="-122"/>
                <a:cs typeface="华文楷体" panose="02010600040101010101" charset="-122"/>
                <a:sym typeface="+mn-ea"/>
              </a:rPr>
              <a:t>检索算符</a:t>
            </a:r>
            <a:endParaRPr lang="zh-CN" altLang="en-US" sz="2000" b="1" dirty="0" smtClean="0">
              <a:solidFill>
                <a:schemeClr val="tx1"/>
              </a:solidFill>
              <a:latin typeface="华文楷体" panose="02010600040101010101" charset="-122"/>
              <a:ea typeface="华文楷体" panose="02010600040101010101" charset="-122"/>
              <a:cs typeface="华文楷体" panose="02010600040101010101" charset="-122"/>
              <a:sym typeface="+mn-ea"/>
            </a:endParaRPr>
          </a:p>
          <a:p>
            <a:pPr indent="457200" fontAlgn="auto">
              <a:lnSpc>
                <a:spcPct val="115000"/>
              </a:lnSpc>
              <a:buClrTx/>
              <a:buNone/>
            </a:pPr>
            <a:r>
              <a:rPr lang="en-US" sz="2000" b="1" dirty="0" smtClean="0">
                <a:solidFill>
                  <a:schemeClr val="tx1"/>
                </a:solidFill>
                <a:latin typeface="华文楷体" panose="02010600040101010101" charset="-122"/>
                <a:ea typeface="华文楷体" panose="02010600040101010101" charset="-122"/>
                <a:cs typeface="华文楷体" panose="02010600040101010101" charset="-122"/>
                <a:sym typeface="+mn-ea"/>
              </a:rPr>
              <a:t>5</a:t>
            </a:r>
            <a:r>
              <a:rPr lang="en-US" altLang="zh-CN" sz="2000" b="1" dirty="0" smtClean="0">
                <a:solidFill>
                  <a:schemeClr val="tx1"/>
                </a:solidFill>
                <a:latin typeface="华文楷体" panose="02010600040101010101" charset="-122"/>
                <a:ea typeface="华文楷体" panose="02010600040101010101" charset="-122"/>
                <a:cs typeface="华文楷体" panose="02010600040101010101" charset="-122"/>
                <a:sym typeface="+mn-ea"/>
              </a:rPr>
              <a:t>.</a:t>
            </a:r>
            <a:r>
              <a:rPr lang="zh-CN" altLang="en-US" sz="2000" b="1" dirty="0" smtClean="0">
                <a:solidFill>
                  <a:schemeClr val="tx1"/>
                </a:solidFill>
                <a:latin typeface="华文楷体" panose="02010600040101010101" charset="-122"/>
                <a:ea typeface="华文楷体" panose="02010600040101010101" charset="-122"/>
                <a:cs typeface="华文楷体" panose="02010600040101010101" charset="-122"/>
                <a:sym typeface="+mn-ea"/>
              </a:rPr>
              <a:t>文献检索的步骤</a:t>
            </a:r>
            <a:r>
              <a:rPr lang="en-US" altLang="zh-CN" sz="2000" b="1" dirty="0" smtClean="0">
                <a:solidFill>
                  <a:schemeClr val="tx1"/>
                </a:solidFill>
                <a:latin typeface="华文楷体" panose="02010600040101010101" charset="-122"/>
                <a:ea typeface="华文楷体" panose="02010600040101010101" charset="-122"/>
                <a:cs typeface="华文楷体" panose="02010600040101010101" charset="-122"/>
                <a:sym typeface="+mn-ea"/>
              </a:rPr>
              <a:t>  </a:t>
            </a:r>
            <a:r>
              <a:rPr lang="en-US" sz="2000" b="1" dirty="0" smtClean="0">
                <a:solidFill>
                  <a:schemeClr val="tx1"/>
                </a:solidFill>
                <a:latin typeface="华文楷体" panose="02010600040101010101" charset="-122"/>
                <a:ea typeface="华文楷体" panose="02010600040101010101" charset="-122"/>
                <a:cs typeface="华文楷体" panose="02010600040101010101" charset="-122"/>
                <a:sym typeface="+mn-ea"/>
              </a:rPr>
              <a:t>6</a:t>
            </a:r>
            <a:r>
              <a:rPr lang="en-US" altLang="zh-CN" sz="2000" b="1" dirty="0" smtClean="0">
                <a:solidFill>
                  <a:schemeClr val="tx1"/>
                </a:solidFill>
                <a:latin typeface="华文楷体" panose="02010600040101010101" charset="-122"/>
                <a:ea typeface="华文楷体" panose="02010600040101010101" charset="-122"/>
                <a:cs typeface="华文楷体" panose="02010600040101010101" charset="-122"/>
                <a:sym typeface="+mn-ea"/>
              </a:rPr>
              <a:t>.</a:t>
            </a:r>
            <a:r>
              <a:rPr lang="zh-CN" altLang="en-US" sz="2000" b="1" dirty="0" smtClean="0">
                <a:solidFill>
                  <a:schemeClr val="tx1"/>
                </a:solidFill>
                <a:latin typeface="华文楷体" panose="02010600040101010101" charset="-122"/>
                <a:ea typeface="华文楷体" panose="02010600040101010101" charset="-122"/>
                <a:cs typeface="华文楷体" panose="02010600040101010101" charset="-122"/>
                <a:sym typeface="+mn-ea"/>
              </a:rPr>
              <a:t>评价信息</a:t>
            </a:r>
            <a:endParaRPr lang="en-US" altLang="zh-CN" sz="2000" b="1" dirty="0">
              <a:solidFill>
                <a:schemeClr val="tx1"/>
              </a:solidFill>
              <a:latin typeface="华文楷体" panose="02010600040101010101" charset="-122"/>
              <a:ea typeface="华文楷体" panose="02010600040101010101" charset="-122"/>
              <a:cs typeface="华文楷体" panose="02010600040101010101" charset="-122"/>
              <a:sym typeface="+mn-ea"/>
            </a:endParaRPr>
          </a:p>
          <a:p>
            <a:pPr indent="457200" fontAlgn="auto">
              <a:lnSpc>
                <a:spcPct val="115000"/>
              </a:lnSpc>
              <a:buClrTx/>
              <a:buNone/>
            </a:pPr>
            <a:endParaRPr lang="zh-CN" altLang="en-US" sz="2000" b="1" dirty="0">
              <a:solidFill>
                <a:schemeClr val="tx1"/>
              </a:solidFill>
              <a:latin typeface="华文楷体" panose="02010600040101010101" charset="-122"/>
              <a:ea typeface="华文楷体" panose="02010600040101010101" charset="-122"/>
              <a:cs typeface="华文楷体" panose="02010600040101010101" charset="-122"/>
              <a:sym typeface="+mn-ea"/>
            </a:endParaRPr>
          </a:p>
          <a:p>
            <a:pPr indent="0" fontAlgn="auto">
              <a:lnSpc>
                <a:spcPct val="115000"/>
              </a:lnSpc>
              <a:buClrTx/>
              <a:buNone/>
            </a:pPr>
            <a:endParaRPr lang="zh-CN" altLang="en-US" sz="2000" b="1" dirty="0">
              <a:solidFill>
                <a:schemeClr val="tx1"/>
              </a:solidFill>
              <a:latin typeface="华文楷体" panose="02010600040101010101" charset="-122"/>
              <a:ea typeface="华文楷体" panose="02010600040101010101" charset="-122"/>
              <a:cs typeface="华文楷体" panose="02010600040101010101" charset="-122"/>
            </a:endParaRPr>
          </a:p>
          <a:p>
            <a:pPr>
              <a:lnSpc>
                <a:spcPct val="120000"/>
              </a:lnSpc>
            </a:pPr>
            <a:endParaRPr lang="zh-CN" altLang="en-US" sz="2000" b="1" dirty="0" smtClean="0">
              <a:solidFill>
                <a:schemeClr val="tx1"/>
              </a:solidFill>
              <a:latin typeface="华文楷体" panose="02010600040101010101" charset="-122"/>
              <a:ea typeface="华文楷体" panose="02010600040101010101" charset="-122"/>
              <a:cs typeface="华文楷体" panose="02010600040101010101" charset="-122"/>
            </a:endParaRPr>
          </a:p>
        </p:txBody>
      </p:sp>
      <p:sp>
        <p:nvSpPr>
          <p:cNvPr id="22" name="Rectangle 39"/>
          <p:cNvSpPr>
            <a:spLocks noChangeArrowheads="1"/>
          </p:cNvSpPr>
          <p:nvPr/>
        </p:nvSpPr>
        <p:spPr bwMode="auto">
          <a:xfrm>
            <a:off x="798830" y="381000"/>
            <a:ext cx="477837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spcBef>
                <a:spcPct val="50000"/>
              </a:spcBef>
              <a:buClr>
                <a:schemeClr val="bg1"/>
              </a:buClr>
            </a:pPr>
            <a:r>
              <a:rPr lang="zh-CN" altLang="en-US" sz="3200" b="1" dirty="0">
                <a:solidFill>
                  <a:srgbClr val="CC3300"/>
                </a:solidFill>
                <a:effectLst>
                  <a:outerShdw blurRad="38100" dist="38100" dir="2700000">
                    <a:srgbClr val="000000"/>
                  </a:outerShdw>
                </a:effectLst>
                <a:latin typeface="Times New Roman" panose="02020603050405020304" pitchFamily="18" charset="0"/>
                <a:ea typeface="隶书" panose="02010509060101010101" pitchFamily="49" charset="-122"/>
                <a:sym typeface="+mn-ea"/>
              </a:rPr>
              <a:t>本章的</a:t>
            </a:r>
            <a:r>
              <a:rPr lang="zh-CN" altLang="en-US" sz="3200" b="1" dirty="0">
                <a:solidFill>
                  <a:srgbClr val="CC3300"/>
                </a:solidFill>
                <a:effectLst>
                  <a:outerShdw blurRad="38100" dist="38100" dir="2700000">
                    <a:srgbClr val="000000"/>
                  </a:outerShdw>
                </a:effectLst>
                <a:latin typeface="Times New Roman" panose="02020603050405020304" pitchFamily="18" charset="0"/>
                <a:ea typeface="隶书" panose="02010509060101010101" pitchFamily="49" charset="-122"/>
                <a:sym typeface="+mn-ea"/>
              </a:rPr>
              <a:t>主要内容：</a:t>
            </a:r>
            <a:endParaRPr lang="en-US" altLang="zh-CN" sz="3200" dirty="0">
              <a:solidFill>
                <a:schemeClr val="bg1">
                  <a:lumMod val="50000"/>
                </a:schemeClr>
              </a:solidFill>
              <a:latin typeface="微软雅黑 Light" panose="020B0502040204020203" pitchFamily="34" charset="-122"/>
              <a:ea typeface="微软雅黑 Light" panose="020B0502040204020203" pitchFamily="34" charset="-122"/>
            </a:endParaRPr>
          </a:p>
        </p:txBody>
      </p:sp>
      <p:pic>
        <p:nvPicPr>
          <p:cNvPr id="4098" name="Picture 2" descr="D:\1稻壳模板\ppt\2016.4\小清新水彩花卉毕业答辩模板\未标题-5.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36971" y="-98774"/>
            <a:ext cx="911574" cy="97199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770"/>
                                        </p:tgtEl>
                                        <p:attrNameLst>
                                          <p:attrName>style.visibility</p:attrName>
                                        </p:attrNameLst>
                                      </p:cBhvr>
                                      <p:to>
                                        <p:strVal val="visible"/>
                                      </p:to>
                                    </p:set>
                                    <p:animEffect transition="in" filter="fade">
                                      <p:cBhvr>
                                        <p:cTn id="7" dur="2000"/>
                                        <p:tgtEl>
                                          <p:spTgt spid="317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70"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1"/>
          <p:cNvSpPr>
            <a:spLocks noChangeArrowheads="1"/>
          </p:cNvSpPr>
          <p:nvPr/>
        </p:nvSpPr>
        <p:spPr bwMode="auto">
          <a:xfrm>
            <a:off x="1115695" y="1325880"/>
            <a:ext cx="7054215" cy="2971800"/>
          </a:xfrm>
          <a:prstGeom prst="rect">
            <a:avLst/>
          </a:prstGeom>
          <a:solidFill>
            <a:schemeClr val="bg1">
              <a:lumMod val="95000"/>
              <a:alpha val="50000"/>
            </a:schemeClr>
          </a:solidFill>
          <a:ln>
            <a:noFill/>
          </a:ln>
        </p:spPr>
        <p:txBody>
          <a:bodyPr/>
          <a:lstStyle/>
          <a:p>
            <a:endParaRPr lang="zh-CN" altLang="en-US">
              <a:solidFill>
                <a:prstClr val="black"/>
              </a:solidFill>
            </a:endParaRPr>
          </a:p>
        </p:txBody>
      </p:sp>
      <p:pic>
        <p:nvPicPr>
          <p:cNvPr id="21" name="Picture 2" descr="D:\1稻壳模板\ppt\2016.4\小清新水彩花卉毕业答辩模板\未标题-5.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36971" y="-98774"/>
            <a:ext cx="911574" cy="971998"/>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1"/>
          <p:cNvSpPr>
            <a:spLocks noChangeArrowheads="1"/>
          </p:cNvSpPr>
          <p:nvPr/>
        </p:nvSpPr>
        <p:spPr bwMode="auto">
          <a:xfrm>
            <a:off x="827405" y="1851660"/>
            <a:ext cx="7919085" cy="1590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oAutofit/>
          </a:bodyPr>
          <a:lstStyle/>
          <a:p>
            <a:pPr indent="457200" fontAlgn="auto">
              <a:lnSpc>
                <a:spcPct val="90000"/>
              </a:lnSpc>
              <a:spcAft>
                <a:spcPct val="30000"/>
              </a:spcAft>
              <a:buNone/>
            </a:pPr>
            <a:r>
              <a:rPr lang="en-US" altLang="zh-CN" sz="2000">
                <a:latin typeface="华文楷体" panose="02010600040101010101" charset="-122"/>
                <a:ea typeface="华文楷体" panose="02010600040101010101" charset="-122"/>
                <a:cs typeface="华文楷体" panose="02010600040101010101" charset="-122"/>
                <a:sym typeface="+mn-ea"/>
              </a:rPr>
              <a:t>①</a:t>
            </a:r>
            <a:r>
              <a:rPr lang="zh-CN" altLang="en-US" sz="2000" dirty="0">
                <a:latin typeface="华文楷体" panose="02010600040101010101" charset="-122"/>
                <a:ea typeface="华文楷体" panose="02010600040101010101" charset="-122"/>
                <a:cs typeface="华文楷体" panose="02010600040101010101" charset="-122"/>
                <a:sym typeface="+mn-ea"/>
              </a:rPr>
              <a:t>信息检索是打开人类知识宝库的钥匙；</a:t>
            </a:r>
            <a:endParaRPr lang="zh-CN" altLang="en-US" sz="2000" dirty="0">
              <a:latin typeface="华文楷体" panose="02010600040101010101" charset="-122"/>
              <a:ea typeface="华文楷体" panose="02010600040101010101" charset="-122"/>
              <a:cs typeface="华文楷体" panose="02010600040101010101" charset="-122"/>
            </a:endParaRPr>
          </a:p>
          <a:p>
            <a:pPr indent="457200" fontAlgn="auto">
              <a:lnSpc>
                <a:spcPct val="90000"/>
              </a:lnSpc>
              <a:spcAft>
                <a:spcPct val="25000"/>
              </a:spcAft>
              <a:buNone/>
            </a:pPr>
            <a:r>
              <a:rPr lang="en-US" altLang="zh-CN" sz="2000" dirty="0">
                <a:latin typeface="华文楷体" panose="02010600040101010101" charset="-122"/>
                <a:ea typeface="华文楷体" panose="02010600040101010101" charset="-122"/>
                <a:cs typeface="华文楷体" panose="02010600040101010101" charset="-122"/>
                <a:sym typeface="+mn-ea"/>
              </a:rPr>
              <a:t>②</a:t>
            </a:r>
            <a:r>
              <a:rPr lang="zh-CN" altLang="en-US" sz="2000" dirty="0">
                <a:latin typeface="华文楷体" panose="02010600040101010101" charset="-122"/>
                <a:ea typeface="华文楷体" panose="02010600040101010101" charset="-122"/>
                <a:cs typeface="华文楷体" panose="02010600040101010101" charset="-122"/>
                <a:sym typeface="+mn-ea"/>
              </a:rPr>
              <a:t>信息检索能使科技工作者及时把握科技发展的动态和趋势；</a:t>
            </a:r>
            <a:endParaRPr lang="zh-CN" altLang="en-US" sz="2000" dirty="0">
              <a:latin typeface="华文楷体" panose="02010600040101010101" charset="-122"/>
              <a:ea typeface="华文楷体" panose="02010600040101010101" charset="-122"/>
              <a:cs typeface="华文楷体" panose="02010600040101010101" charset="-122"/>
            </a:endParaRPr>
          </a:p>
          <a:p>
            <a:pPr indent="457200" fontAlgn="auto">
              <a:lnSpc>
                <a:spcPct val="90000"/>
              </a:lnSpc>
              <a:spcAft>
                <a:spcPct val="25000"/>
              </a:spcAft>
              <a:buNone/>
            </a:pPr>
            <a:r>
              <a:rPr lang="en-US" altLang="zh-CN" sz="2000">
                <a:latin typeface="华文楷体" panose="02010600040101010101" charset="-122"/>
                <a:ea typeface="华文楷体" panose="02010600040101010101" charset="-122"/>
                <a:cs typeface="华文楷体" panose="02010600040101010101" charset="-122"/>
                <a:sym typeface="+mn-ea"/>
              </a:rPr>
              <a:t>③</a:t>
            </a:r>
            <a:r>
              <a:rPr lang="zh-CN" altLang="en-US" sz="2000" dirty="0">
                <a:latin typeface="华文楷体" panose="02010600040101010101" charset="-122"/>
                <a:ea typeface="华文楷体" panose="02010600040101010101" charset="-122"/>
                <a:cs typeface="华文楷体" panose="02010600040101010101" charset="-122"/>
                <a:sym typeface="+mn-ea"/>
              </a:rPr>
              <a:t>信息检索有助于拓宽知识面</a:t>
            </a:r>
            <a:r>
              <a:rPr lang="zh-CN" altLang="en-US" sz="2000" dirty="0">
                <a:latin typeface="华文楷体" panose="02010600040101010101" charset="-122"/>
                <a:ea typeface="华文楷体" panose="02010600040101010101" charset="-122"/>
                <a:cs typeface="华文楷体" panose="02010600040101010101" charset="-122"/>
                <a:sym typeface="+mn-ea"/>
              </a:rPr>
              <a:t>，</a:t>
            </a:r>
            <a:r>
              <a:rPr lang="zh-CN" altLang="en-US" sz="2000" dirty="0">
                <a:latin typeface="华文楷体" panose="02010600040101010101" charset="-122"/>
                <a:ea typeface="华文楷体" panose="02010600040101010101" charset="-122"/>
                <a:cs typeface="华文楷体" panose="02010600040101010101" charset="-122"/>
                <a:sym typeface="+mn-ea"/>
              </a:rPr>
              <a:t>改善知识结构；</a:t>
            </a:r>
            <a:endParaRPr lang="zh-CN" altLang="en-US" sz="2000" dirty="0">
              <a:latin typeface="华文楷体" panose="02010600040101010101" charset="-122"/>
              <a:ea typeface="华文楷体" panose="02010600040101010101" charset="-122"/>
              <a:cs typeface="华文楷体" panose="02010600040101010101" charset="-122"/>
            </a:endParaRPr>
          </a:p>
          <a:p>
            <a:pPr indent="457200" fontAlgn="auto">
              <a:lnSpc>
                <a:spcPct val="90000"/>
              </a:lnSpc>
              <a:spcAft>
                <a:spcPct val="25000"/>
              </a:spcAft>
              <a:buNone/>
            </a:pPr>
            <a:r>
              <a:rPr lang="en-US" altLang="zh-CN" sz="2000">
                <a:latin typeface="华文楷体" panose="02010600040101010101" charset="-122"/>
                <a:ea typeface="华文楷体" panose="02010600040101010101" charset="-122"/>
                <a:cs typeface="华文楷体" panose="02010600040101010101" charset="-122"/>
                <a:sym typeface="+mn-ea"/>
              </a:rPr>
              <a:t>④</a:t>
            </a:r>
            <a:r>
              <a:rPr lang="zh-CN" altLang="en-US" sz="2000" dirty="0">
                <a:latin typeface="华文楷体" panose="02010600040101010101" charset="-122"/>
                <a:ea typeface="华文楷体" panose="02010600040101010101" charset="-122"/>
                <a:cs typeface="华文楷体" panose="02010600040101010101" charset="-122"/>
                <a:sym typeface="+mn-ea"/>
              </a:rPr>
              <a:t>信息检索能避免科研重复，加快科研工作的进程。</a:t>
            </a:r>
            <a:endParaRPr lang="zh-CN" altLang="en-US" sz="2000" dirty="0">
              <a:latin typeface="华文楷体" panose="02010600040101010101" charset="-122"/>
              <a:ea typeface="华文楷体" panose="02010600040101010101" charset="-122"/>
              <a:cs typeface="华文楷体" panose="02010600040101010101" charset="-122"/>
            </a:endParaRPr>
          </a:p>
          <a:p>
            <a:pPr indent="457200" fontAlgn="auto">
              <a:lnSpc>
                <a:spcPct val="90000"/>
              </a:lnSpc>
              <a:spcAft>
                <a:spcPct val="25000"/>
              </a:spcAft>
              <a:buNone/>
            </a:pPr>
            <a:r>
              <a:rPr lang="en-US" altLang="zh-CN" sz="2000" dirty="0">
                <a:latin typeface="华文楷体" panose="02010600040101010101" charset="-122"/>
                <a:ea typeface="华文楷体" panose="02010600040101010101" charset="-122"/>
                <a:cs typeface="华文楷体" panose="02010600040101010101" charset="-122"/>
                <a:sym typeface="+mn-ea"/>
              </a:rPr>
              <a:t>⑤</a:t>
            </a:r>
            <a:r>
              <a:rPr lang="zh-CN" altLang="en-US" sz="2000" dirty="0">
                <a:latin typeface="华文楷体" panose="02010600040101010101" charset="-122"/>
                <a:ea typeface="华文楷体" panose="02010600040101010101" charset="-122"/>
                <a:cs typeface="华文楷体" panose="02010600040101010101" charset="-122"/>
                <a:sym typeface="+mn-ea"/>
              </a:rPr>
              <a:t>信息检索能加强科技交流，促进技术合作。</a:t>
            </a:r>
            <a:endParaRPr lang="zh-CN" altLang="en-US" sz="2000" dirty="0">
              <a:solidFill>
                <a:srgbClr val="CCFF66"/>
              </a:solidFill>
              <a:latin typeface="华文楷体" panose="02010600040101010101" charset="-122"/>
              <a:ea typeface="华文楷体" panose="02010600040101010101" charset="-122"/>
              <a:cs typeface="华文楷体" panose="02010600040101010101" charset="-122"/>
            </a:endParaRPr>
          </a:p>
          <a:p>
            <a:pPr indent="457200" fontAlgn="auto">
              <a:lnSpc>
                <a:spcPct val="140000"/>
              </a:lnSpc>
              <a:buNone/>
            </a:pPr>
            <a:endParaRPr lang="zh-CN" altLang="en-US" sz="2000" dirty="0"/>
          </a:p>
          <a:p>
            <a:pPr>
              <a:lnSpc>
                <a:spcPct val="120000"/>
              </a:lnSpc>
            </a:pPr>
            <a:endParaRPr lang="zh-CN" altLang="en-US" sz="2000" b="1" dirty="0">
              <a:solidFill>
                <a:srgbClr val="FF0000"/>
              </a:solidFill>
              <a:latin typeface="幼圆" panose="02010509060101010101" pitchFamily="49" charset="-122"/>
              <a:ea typeface="幼圆" panose="02010509060101010101" pitchFamily="49" charset="-122"/>
            </a:endParaRPr>
          </a:p>
        </p:txBody>
      </p:sp>
      <p:sp>
        <p:nvSpPr>
          <p:cNvPr id="4" name="文本框 3"/>
          <p:cNvSpPr txBox="1"/>
          <p:nvPr/>
        </p:nvSpPr>
        <p:spPr>
          <a:xfrm>
            <a:off x="683260" y="483235"/>
            <a:ext cx="7569835" cy="763270"/>
          </a:xfrm>
          <a:prstGeom prst="rect">
            <a:avLst/>
          </a:prstGeom>
          <a:noFill/>
        </p:spPr>
        <p:txBody>
          <a:bodyPr wrap="square" rtlCol="0">
            <a:noAutofit/>
          </a:bodyPr>
          <a:p>
            <a:r>
              <a:rPr lang="en-US" altLang="zh-CN" sz="3200" noProof="0">
                <a:ln>
                  <a:noFill/>
                </a:ln>
                <a:solidFill>
                  <a:srgbClr val="CC3300"/>
                </a:solidFill>
                <a:effectLst>
                  <a:outerShdw blurRad="38100" dist="38100" dir="2700000" algn="tl">
                    <a:srgbClr val="C0C0C0"/>
                  </a:outerShdw>
                </a:effectLst>
                <a:uLnTx/>
                <a:uFillTx/>
                <a:latin typeface="Arial" panose="020B0604020202020204" pitchFamily="34" charset="0"/>
                <a:ea typeface="隶书" panose="02010509060101010101" pitchFamily="49" charset="-122"/>
                <a:sym typeface="+mn-ea"/>
              </a:rPr>
              <a:t>3</a:t>
            </a:r>
            <a:r>
              <a:rPr lang="zh-CN" altLang="en-US" sz="3200" noProof="0">
                <a:ln>
                  <a:noFill/>
                </a:ln>
                <a:solidFill>
                  <a:srgbClr val="CC3300"/>
                </a:solidFill>
                <a:effectLst>
                  <a:outerShdw blurRad="38100" dist="38100" dir="2700000" algn="tl">
                    <a:srgbClr val="C0C0C0"/>
                  </a:outerShdw>
                </a:effectLst>
                <a:uLnTx/>
                <a:uFillTx/>
                <a:latin typeface="Arial" panose="020B0604020202020204" pitchFamily="34" charset="0"/>
                <a:ea typeface="隶书" panose="02010509060101010101" pitchFamily="49" charset="-122"/>
                <a:sym typeface="+mn-ea"/>
              </a:rPr>
              <a:t>、</a:t>
            </a:r>
            <a:r>
              <a:rPr lang="zh-CN" sz="3200" noProof="0">
                <a:ln>
                  <a:noFill/>
                </a:ln>
                <a:solidFill>
                  <a:srgbClr val="CC3300"/>
                </a:solidFill>
                <a:effectLst>
                  <a:outerShdw blurRad="38100" dist="38100" dir="2700000" algn="tl">
                    <a:srgbClr val="C0C0C0"/>
                  </a:outerShdw>
                </a:effectLst>
                <a:uLnTx/>
                <a:uFillTx/>
                <a:latin typeface="Arial" panose="020B0604020202020204" pitchFamily="34" charset="0"/>
                <a:ea typeface="隶书" panose="02010509060101010101" pitchFamily="49" charset="-122"/>
                <a:sym typeface="+mn-ea"/>
              </a:rPr>
              <a:t>信息检索课的</a:t>
            </a:r>
            <a:r>
              <a:rPr lang="zh-CN" sz="3200" noProof="0">
                <a:ln>
                  <a:noFill/>
                </a:ln>
                <a:solidFill>
                  <a:srgbClr val="CC3300"/>
                </a:solidFill>
                <a:effectLst>
                  <a:outerShdw blurRad="38100" dist="38100" dir="2700000" algn="tl">
                    <a:srgbClr val="C0C0C0"/>
                  </a:outerShdw>
                </a:effectLst>
                <a:uLnTx/>
                <a:uFillTx/>
                <a:latin typeface="Arial" panose="020B0604020202020204" pitchFamily="34" charset="0"/>
                <a:ea typeface="隶书" panose="02010509060101010101" pitchFamily="49" charset="-122"/>
                <a:sym typeface="+mn-ea"/>
              </a:rPr>
              <a:t>意义</a:t>
            </a:r>
            <a:endParaRPr lang="zh-CN" sz="3200" noProof="0">
              <a:ln>
                <a:noFill/>
              </a:ln>
              <a:solidFill>
                <a:srgbClr val="CC3300"/>
              </a:solidFill>
              <a:effectLst>
                <a:outerShdw blurRad="38100" dist="38100" dir="2700000" algn="tl">
                  <a:srgbClr val="C0C0C0"/>
                </a:outerShdw>
              </a:effectLst>
              <a:uLnTx/>
              <a:uFillTx/>
              <a:latin typeface="Arial" panose="020B0604020202020204" pitchFamily="34" charset="0"/>
              <a:ea typeface="隶书" panose="02010509060101010101" pitchFamily="49"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slide(fromBottom)">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 descr="D:\1稻壳模板\ppt\2016.4\小清新水彩花卉毕业答辩模板\未标题-5.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36971" y="-98774"/>
            <a:ext cx="911574" cy="971998"/>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39"/>
          <p:cNvSpPr>
            <a:spLocks noChangeArrowheads="1"/>
          </p:cNvSpPr>
          <p:nvPr/>
        </p:nvSpPr>
        <p:spPr bwMode="auto">
          <a:xfrm>
            <a:off x="971550" y="628015"/>
            <a:ext cx="3892550" cy="307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anose="020B0604020202020204" pitchFamily="34" charset="0"/>
              <a:buNone/>
            </a:pPr>
            <a:r>
              <a:rPr lang="zh-CN" altLang="en-US" sz="2000" dirty="0" smtClean="0">
                <a:solidFill>
                  <a:schemeClr val="bg1">
                    <a:lumMod val="50000"/>
                  </a:schemeClr>
                </a:solidFill>
                <a:latin typeface="微软雅黑 Light" panose="020B0502040204020203" pitchFamily="34" charset="-122"/>
                <a:ea typeface="微软雅黑 Light" panose="020B0502040204020203" pitchFamily="34" charset="-122"/>
                <a:sym typeface="+mn-ea"/>
              </a:rPr>
              <a:t>一、信息检索的</a:t>
            </a:r>
            <a:r>
              <a:rPr lang="zh-CN" altLang="en-US" sz="2000" dirty="0" smtClean="0">
                <a:solidFill>
                  <a:schemeClr val="bg1">
                    <a:lumMod val="50000"/>
                  </a:schemeClr>
                </a:solidFill>
                <a:latin typeface="微软雅黑 Light" panose="020B0502040204020203" pitchFamily="34" charset="-122"/>
                <a:ea typeface="微软雅黑 Light" panose="020B0502040204020203" pitchFamily="34" charset="-122"/>
                <a:sym typeface="+mn-ea"/>
              </a:rPr>
              <a:t>概念</a:t>
            </a:r>
            <a:endParaRPr lang="zh-CN" altLang="en-US" sz="2000" dirty="0" smtClean="0">
              <a:solidFill>
                <a:schemeClr val="bg1">
                  <a:lumMod val="50000"/>
                </a:schemeClr>
              </a:solidFill>
              <a:latin typeface="微软雅黑 Light" panose="020B0502040204020203" pitchFamily="34" charset="-122"/>
              <a:ea typeface="微软雅黑 Light" panose="020B0502040204020203" pitchFamily="34" charset="-122"/>
              <a:sym typeface="+mn-ea"/>
            </a:endParaRPr>
          </a:p>
        </p:txBody>
      </p:sp>
      <p:sp>
        <p:nvSpPr>
          <p:cNvPr id="28" name="Rectangle 21"/>
          <p:cNvSpPr>
            <a:spLocks noChangeArrowheads="1"/>
          </p:cNvSpPr>
          <p:nvPr/>
        </p:nvSpPr>
        <p:spPr bwMode="auto">
          <a:xfrm>
            <a:off x="826135" y="1064895"/>
            <a:ext cx="7496175" cy="3672840"/>
          </a:xfrm>
          <a:prstGeom prst="rect">
            <a:avLst/>
          </a:prstGeom>
          <a:solidFill>
            <a:schemeClr val="bg1">
              <a:lumMod val="95000"/>
              <a:alpha val="50000"/>
            </a:schemeClr>
          </a:solidFill>
          <a:ln>
            <a:noFill/>
          </a:ln>
        </p:spPr>
        <p:txBody>
          <a:bodyPr/>
          <a:lstStyle/>
          <a:p>
            <a:endParaRPr lang="zh-CN" altLang="en-US">
              <a:solidFill>
                <a:prstClr val="black"/>
              </a:solidFill>
            </a:endParaRPr>
          </a:p>
        </p:txBody>
      </p:sp>
      <p:sp>
        <p:nvSpPr>
          <p:cNvPr id="29" name="Rectangle 11"/>
          <p:cNvSpPr>
            <a:spLocks noChangeArrowheads="1"/>
          </p:cNvSpPr>
          <p:nvPr/>
        </p:nvSpPr>
        <p:spPr bwMode="auto">
          <a:xfrm>
            <a:off x="899160" y="1131570"/>
            <a:ext cx="7207250" cy="3261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indent="457200" fontAlgn="auto">
              <a:lnSpc>
                <a:spcPct val="130000"/>
              </a:lnSpc>
              <a:spcBef>
                <a:spcPts val="0"/>
              </a:spcBef>
              <a:spcAft>
                <a:spcPts val="0"/>
              </a:spcAft>
              <a:buClrTx/>
              <a:buNone/>
            </a:pPr>
            <a:r>
              <a:rPr lang="en-US" sz="2000" dirty="0" smtClean="0">
                <a:solidFill>
                  <a:schemeClr val="bg1">
                    <a:lumMod val="50000"/>
                  </a:schemeClr>
                </a:solidFill>
                <a:latin typeface="华文楷体" panose="02010600040101010101" charset="-122"/>
                <a:ea typeface="华文楷体" panose="02010600040101010101" charset="-122"/>
                <a:cs typeface="华文楷体" panose="02010600040101010101" charset="-122"/>
                <a:sym typeface="+mn-ea"/>
              </a:rPr>
              <a:t>1</a:t>
            </a:r>
            <a:r>
              <a:rPr lang="zh-CN" altLang="en-US" sz="2000" dirty="0" smtClean="0">
                <a:solidFill>
                  <a:schemeClr val="bg1">
                    <a:lumMod val="50000"/>
                  </a:schemeClr>
                </a:solidFill>
                <a:latin typeface="华文楷体" panose="02010600040101010101" charset="-122"/>
                <a:ea typeface="华文楷体" panose="02010600040101010101" charset="-122"/>
                <a:cs typeface="华文楷体" panose="02010600040101010101" charset="-122"/>
                <a:sym typeface="+mn-ea"/>
              </a:rPr>
              <a:t>、信息检索的定义</a:t>
            </a:r>
            <a:r>
              <a:rPr lang="en-US" altLang="zh-CN" sz="2000" dirty="0" smtClean="0">
                <a:solidFill>
                  <a:schemeClr val="bg1">
                    <a:lumMod val="50000"/>
                  </a:schemeClr>
                </a:solidFill>
                <a:latin typeface="华文楷体" panose="02010600040101010101" charset="-122"/>
                <a:ea typeface="华文楷体" panose="02010600040101010101" charset="-122"/>
                <a:cs typeface="华文楷体" panose="02010600040101010101" charset="-122"/>
                <a:sym typeface="+mn-ea"/>
              </a:rPr>
              <a:t>   </a:t>
            </a:r>
            <a:endParaRPr lang="en-US" altLang="zh-CN" sz="2000" b="1" dirty="0">
              <a:solidFill>
                <a:schemeClr val="tx1"/>
              </a:solidFill>
              <a:latin typeface="华文楷体" panose="02010600040101010101" charset="-122"/>
              <a:ea typeface="华文楷体" panose="02010600040101010101" charset="-122"/>
              <a:cs typeface="华文楷体" panose="02010600040101010101" charset="-122"/>
              <a:sym typeface="+mn-ea"/>
            </a:endParaRPr>
          </a:p>
          <a:p>
            <a:pPr indent="457200" fontAlgn="auto">
              <a:lnSpc>
                <a:spcPct val="130000"/>
              </a:lnSpc>
              <a:spcBef>
                <a:spcPct val="0"/>
              </a:spcBef>
              <a:spcAft>
                <a:spcPct val="0"/>
              </a:spcAft>
              <a:buNone/>
            </a:pPr>
            <a:endParaRPr lang="zh-CN" altLang="en-US" sz="2000" dirty="0">
              <a:solidFill>
                <a:schemeClr val="tx1"/>
              </a:solidFill>
              <a:latin typeface="华文楷体" panose="02010600040101010101" charset="-122"/>
              <a:ea typeface="华文楷体" panose="02010600040101010101" charset="-122"/>
              <a:cs typeface="华文楷体" panose="02010600040101010101" charset="-122"/>
              <a:sym typeface="+mn-ea"/>
            </a:endParaRPr>
          </a:p>
          <a:p>
            <a:pPr indent="457200" fontAlgn="auto">
              <a:spcAft>
                <a:spcPts val="0"/>
              </a:spcAft>
              <a:buClr>
                <a:srgbClr val="FF6BB5"/>
              </a:buClr>
              <a:buFont typeface="Wingdings" panose="05000000000000000000" pitchFamily="2" charset="2"/>
              <a:buChar char="Ø"/>
            </a:pPr>
            <a:r>
              <a:rPr lang="zh-CN" altLang="en-US" sz="2000" dirty="0">
                <a:solidFill>
                  <a:srgbClr val="FF0000"/>
                </a:solidFill>
                <a:latin typeface="华文楷体" panose="02010600040101010101" charset="-122"/>
                <a:ea typeface="华文楷体" panose="02010600040101010101" charset="-122"/>
                <a:cs typeface="华文楷体" panose="02010600040101010101" charset="-122"/>
                <a:sym typeface="+mn-ea"/>
              </a:rPr>
              <a:t>广义</a:t>
            </a:r>
            <a:r>
              <a:rPr lang="zh-CN" altLang="en-US" sz="2000" dirty="0">
                <a:solidFill>
                  <a:schemeClr val="tx1"/>
                </a:solidFill>
                <a:latin typeface="华文楷体" panose="02010600040101010101" charset="-122"/>
                <a:ea typeface="华文楷体" panose="02010600040101010101" charset="-122"/>
                <a:cs typeface="华文楷体" panose="02010600040101010101" charset="-122"/>
                <a:sym typeface="+mn-ea"/>
              </a:rPr>
              <a:t>上定义：指将信息按一定方式</a:t>
            </a:r>
            <a:r>
              <a:rPr lang="zh-CN" altLang="en-US" sz="2000" dirty="0">
                <a:solidFill>
                  <a:srgbClr val="FF0000"/>
                </a:solidFill>
                <a:latin typeface="华文楷体" panose="02010600040101010101" charset="-122"/>
                <a:ea typeface="华文楷体" panose="02010600040101010101" charset="-122"/>
                <a:cs typeface="华文楷体" panose="02010600040101010101" charset="-122"/>
                <a:sym typeface="+mn-ea"/>
              </a:rPr>
              <a:t>组织和存储</a:t>
            </a:r>
            <a:r>
              <a:rPr lang="zh-CN" altLang="en-US" sz="2000" dirty="0">
                <a:solidFill>
                  <a:schemeClr val="tx1"/>
                </a:solidFill>
                <a:latin typeface="华文楷体" panose="02010600040101010101" charset="-122"/>
                <a:ea typeface="华文楷体" panose="02010600040101010101" charset="-122"/>
                <a:cs typeface="华文楷体" panose="02010600040101010101" charset="-122"/>
                <a:sym typeface="+mn-ea"/>
              </a:rPr>
              <a:t>起来，并根据用户需要</a:t>
            </a:r>
            <a:r>
              <a:rPr lang="zh-CN" altLang="en-US" sz="2000" dirty="0">
                <a:solidFill>
                  <a:srgbClr val="FF0000"/>
                </a:solidFill>
                <a:latin typeface="华文楷体" panose="02010600040101010101" charset="-122"/>
                <a:ea typeface="华文楷体" panose="02010600040101010101" charset="-122"/>
                <a:cs typeface="华文楷体" panose="02010600040101010101" charset="-122"/>
                <a:sym typeface="+mn-ea"/>
              </a:rPr>
              <a:t>查找</a:t>
            </a:r>
            <a:r>
              <a:rPr lang="zh-CN" altLang="en-US" sz="2000" dirty="0">
                <a:solidFill>
                  <a:schemeClr val="tx1"/>
                </a:solidFill>
                <a:latin typeface="华文楷体" panose="02010600040101010101" charset="-122"/>
                <a:ea typeface="华文楷体" panose="02010600040101010101" charset="-122"/>
                <a:cs typeface="华文楷体" panose="02010600040101010101" charset="-122"/>
                <a:sym typeface="+mn-ea"/>
              </a:rPr>
              <a:t>出所需信息的过程。两者又往往合称为“信息存储与检索”。</a:t>
            </a:r>
            <a:endParaRPr lang="zh-CN" altLang="en-US" sz="2000" dirty="0">
              <a:solidFill>
                <a:schemeClr val="tx1"/>
              </a:solidFill>
              <a:latin typeface="华文楷体" panose="02010600040101010101" charset="-122"/>
              <a:ea typeface="华文楷体" panose="02010600040101010101" charset="-122"/>
              <a:cs typeface="华文楷体" panose="02010600040101010101" charset="-122"/>
            </a:endParaRPr>
          </a:p>
          <a:p>
            <a:pPr indent="457200" fontAlgn="auto">
              <a:spcAft>
                <a:spcPts val="0"/>
              </a:spcAft>
              <a:buClr>
                <a:srgbClr val="FF6BB5"/>
              </a:buClr>
              <a:buFont typeface="Wingdings" panose="05000000000000000000" pitchFamily="2" charset="2"/>
              <a:buChar char="Ø"/>
            </a:pPr>
            <a:r>
              <a:rPr lang="zh-CN" altLang="en-US" sz="2000" dirty="0">
                <a:solidFill>
                  <a:srgbClr val="FF0000"/>
                </a:solidFill>
                <a:latin typeface="华文楷体" panose="02010600040101010101" charset="-122"/>
                <a:ea typeface="华文楷体" panose="02010600040101010101" charset="-122"/>
                <a:cs typeface="华文楷体" panose="02010600040101010101" charset="-122"/>
                <a:sym typeface="+mn-ea"/>
              </a:rPr>
              <a:t>狭义</a:t>
            </a:r>
            <a:r>
              <a:rPr lang="zh-CN" altLang="en-US" sz="2000" dirty="0">
                <a:solidFill>
                  <a:schemeClr val="tx1"/>
                </a:solidFill>
                <a:latin typeface="华文楷体" panose="02010600040101010101" charset="-122"/>
                <a:ea typeface="华文楷体" panose="02010600040101010101" charset="-122"/>
                <a:cs typeface="华文楷体" panose="02010600040101010101" charset="-122"/>
                <a:sym typeface="+mn-ea"/>
              </a:rPr>
              <a:t>上定义：在浩如烟海的文献中，迅速、准确而且没有重大遗漏地查找出与特定的科研课题相关的文献资料。对一般的使用者来说，</a:t>
            </a:r>
            <a:r>
              <a:rPr lang="zh-CN" altLang="en-US" sz="2000" dirty="0">
                <a:solidFill>
                  <a:srgbClr val="FF0000"/>
                </a:solidFill>
                <a:latin typeface="华文楷体" panose="02010600040101010101" charset="-122"/>
                <a:ea typeface="华文楷体" panose="02010600040101010101" charset="-122"/>
                <a:cs typeface="华文楷体" panose="02010600040101010101" charset="-122"/>
                <a:sym typeface="+mn-ea"/>
              </a:rPr>
              <a:t>仅指信息的查找过程</a:t>
            </a:r>
            <a:r>
              <a:rPr lang="zh-CN" altLang="en-US" sz="2000" dirty="0">
                <a:solidFill>
                  <a:srgbClr val="366462"/>
                </a:solidFill>
                <a:latin typeface="华文楷体" panose="02010600040101010101" charset="-122"/>
                <a:ea typeface="华文楷体" panose="02010600040101010101" charset="-122"/>
                <a:cs typeface="华文楷体" panose="02010600040101010101" charset="-122"/>
                <a:sym typeface="+mn-ea"/>
              </a:rPr>
              <a:t>。</a:t>
            </a:r>
            <a:r>
              <a:rPr lang="zh-CN" altLang="en-US" sz="2000" dirty="0">
                <a:solidFill>
                  <a:schemeClr val="tx1"/>
                </a:solidFill>
                <a:latin typeface="华文楷体" panose="02010600040101010101" charset="-122"/>
                <a:ea typeface="华文楷体" panose="02010600040101010101" charset="-122"/>
                <a:cs typeface="华文楷体" panose="02010600040101010101" charset="-122"/>
                <a:sym typeface="+mn-ea"/>
              </a:rPr>
              <a:t>我们所学的也就是这个概念。</a:t>
            </a:r>
            <a:endParaRPr lang="zh-CN" altLang="en-US" sz="2000" dirty="0">
              <a:solidFill>
                <a:schemeClr val="tx1"/>
              </a:solidFill>
              <a:latin typeface="华文楷体" panose="02010600040101010101" charset="-122"/>
              <a:ea typeface="华文楷体" panose="02010600040101010101" charset="-122"/>
              <a:cs typeface="华文楷体" panose="02010600040101010101" charset="-122"/>
            </a:endParaRPr>
          </a:p>
          <a:p>
            <a:pPr indent="457200" fontAlgn="auto">
              <a:spcAft>
                <a:spcPts val="0"/>
              </a:spcAft>
              <a:buClr>
                <a:srgbClr val="FF6BB5"/>
              </a:buClr>
              <a:buFont typeface="Wingdings" panose="05000000000000000000" pitchFamily="2" charset="2"/>
              <a:buChar char="Ø"/>
            </a:pPr>
            <a:r>
              <a:rPr lang="zh-CN" altLang="en-US" sz="2000" dirty="0">
                <a:solidFill>
                  <a:schemeClr val="tx1"/>
                </a:solidFill>
                <a:latin typeface="华文楷体" panose="02010600040101010101" charset="-122"/>
                <a:ea typeface="华文楷体" panose="02010600040101010101" charset="-122"/>
                <a:cs typeface="华文楷体" panose="02010600040101010101" charset="-122"/>
                <a:sym typeface="+mn-ea"/>
              </a:rPr>
              <a:t>在</a:t>
            </a:r>
            <a:r>
              <a:rPr lang="zh-CN" altLang="en-US" sz="2000" dirty="0">
                <a:solidFill>
                  <a:schemeClr val="tx1"/>
                </a:solidFill>
                <a:latin typeface="华文楷体" panose="02010600040101010101" charset="-122"/>
                <a:ea typeface="华文楷体" panose="02010600040101010101" charset="-122"/>
                <a:cs typeface="华文楷体" panose="02010600040101010101" charset="-122"/>
                <a:sym typeface="+mn-ea"/>
              </a:rPr>
              <a:t>狭义定义中，我们可以看出检索几个要求：快、准、全、相关。</a:t>
            </a:r>
            <a:endParaRPr lang="zh-CN" altLang="en-US" sz="2000" dirty="0">
              <a:solidFill>
                <a:schemeClr val="tx1"/>
              </a:solidFill>
              <a:latin typeface="华文楷体" panose="02010600040101010101" charset="-122"/>
              <a:ea typeface="华文楷体" panose="02010600040101010101" charset="-122"/>
              <a:cs typeface="华文楷体" panose="02010600040101010101"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Bottom)">
                                      <p:cBhvr>
                                        <p:cTn id="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 descr="D:\1稻壳模板\ppt\2016.4\小清新水彩花卉毕业答辩模板\未标题-5.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36971" y="-98774"/>
            <a:ext cx="911574" cy="971998"/>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39"/>
          <p:cNvSpPr>
            <a:spLocks noChangeArrowheads="1"/>
          </p:cNvSpPr>
          <p:nvPr/>
        </p:nvSpPr>
        <p:spPr bwMode="auto">
          <a:xfrm>
            <a:off x="971550" y="628015"/>
            <a:ext cx="3892550" cy="307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anose="020B0604020202020204" pitchFamily="34" charset="0"/>
              <a:buNone/>
            </a:pPr>
            <a:r>
              <a:rPr lang="zh-CN" altLang="en-US" sz="2000" dirty="0" smtClean="0">
                <a:solidFill>
                  <a:schemeClr val="bg1">
                    <a:lumMod val="50000"/>
                  </a:schemeClr>
                </a:solidFill>
                <a:latin typeface="微软雅黑 Light" panose="020B0502040204020203" pitchFamily="34" charset="-122"/>
                <a:ea typeface="微软雅黑 Light" panose="020B0502040204020203" pitchFamily="34" charset="-122"/>
                <a:sym typeface="+mn-ea"/>
              </a:rPr>
              <a:t>一、信息检索的</a:t>
            </a:r>
            <a:r>
              <a:rPr lang="zh-CN" altLang="en-US" sz="2000" dirty="0" smtClean="0">
                <a:solidFill>
                  <a:schemeClr val="bg1">
                    <a:lumMod val="50000"/>
                  </a:schemeClr>
                </a:solidFill>
                <a:latin typeface="微软雅黑 Light" panose="020B0502040204020203" pitchFamily="34" charset="-122"/>
                <a:ea typeface="微软雅黑 Light" panose="020B0502040204020203" pitchFamily="34" charset="-122"/>
                <a:sym typeface="+mn-ea"/>
              </a:rPr>
              <a:t>概念</a:t>
            </a:r>
            <a:endParaRPr lang="zh-CN" altLang="en-US" sz="2000" dirty="0" smtClean="0">
              <a:solidFill>
                <a:schemeClr val="bg1">
                  <a:lumMod val="50000"/>
                </a:schemeClr>
              </a:solidFill>
              <a:latin typeface="微软雅黑 Light" panose="020B0502040204020203" pitchFamily="34" charset="-122"/>
              <a:ea typeface="微软雅黑 Light" panose="020B0502040204020203" pitchFamily="34" charset="-122"/>
              <a:sym typeface="+mn-ea"/>
            </a:endParaRPr>
          </a:p>
        </p:txBody>
      </p:sp>
      <p:sp>
        <p:nvSpPr>
          <p:cNvPr id="28" name="Rectangle 21"/>
          <p:cNvSpPr>
            <a:spLocks noChangeArrowheads="1"/>
          </p:cNvSpPr>
          <p:nvPr/>
        </p:nvSpPr>
        <p:spPr bwMode="auto">
          <a:xfrm>
            <a:off x="834390" y="1064895"/>
            <a:ext cx="7487920" cy="3107690"/>
          </a:xfrm>
          <a:prstGeom prst="rect">
            <a:avLst/>
          </a:prstGeom>
          <a:solidFill>
            <a:schemeClr val="bg1">
              <a:lumMod val="95000"/>
              <a:alpha val="50000"/>
            </a:schemeClr>
          </a:solidFill>
          <a:ln>
            <a:noFill/>
          </a:ln>
        </p:spPr>
        <p:txBody>
          <a:bodyPr/>
          <a:lstStyle/>
          <a:p>
            <a:endParaRPr lang="zh-CN" altLang="en-US">
              <a:solidFill>
                <a:prstClr val="black"/>
              </a:solidFill>
            </a:endParaRPr>
          </a:p>
        </p:txBody>
      </p:sp>
      <p:sp>
        <p:nvSpPr>
          <p:cNvPr id="29" name="Rectangle 11"/>
          <p:cNvSpPr>
            <a:spLocks noChangeArrowheads="1"/>
          </p:cNvSpPr>
          <p:nvPr/>
        </p:nvSpPr>
        <p:spPr bwMode="auto">
          <a:xfrm>
            <a:off x="1475740" y="1203960"/>
            <a:ext cx="3867150" cy="270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indent="457200" fontAlgn="auto">
              <a:lnSpc>
                <a:spcPct val="130000"/>
              </a:lnSpc>
              <a:spcBef>
                <a:spcPts val="0"/>
              </a:spcBef>
              <a:spcAft>
                <a:spcPts val="0"/>
              </a:spcAft>
              <a:buClrTx/>
              <a:buNone/>
            </a:pPr>
            <a:r>
              <a:rPr lang="en-US" sz="2000" dirty="0" smtClean="0">
                <a:solidFill>
                  <a:schemeClr val="bg1">
                    <a:lumMod val="50000"/>
                  </a:schemeClr>
                </a:solidFill>
                <a:latin typeface="华文楷体" panose="02010600040101010101" charset="-122"/>
                <a:ea typeface="华文楷体" panose="02010600040101010101" charset="-122"/>
                <a:cs typeface="华文楷体" panose="02010600040101010101" charset="-122"/>
                <a:sym typeface="+mn-ea"/>
              </a:rPr>
              <a:t>2</a:t>
            </a:r>
            <a:r>
              <a:rPr lang="zh-CN" altLang="en-US" sz="2000" dirty="0" smtClean="0">
                <a:solidFill>
                  <a:schemeClr val="bg1">
                    <a:lumMod val="50000"/>
                  </a:schemeClr>
                </a:solidFill>
                <a:latin typeface="华文楷体" panose="02010600040101010101" charset="-122"/>
                <a:ea typeface="华文楷体" panose="02010600040101010101" charset="-122"/>
                <a:cs typeface="华文楷体" panose="02010600040101010101" charset="-122"/>
                <a:sym typeface="+mn-ea"/>
              </a:rPr>
              <a:t>、信息检索的类型</a:t>
            </a:r>
            <a:r>
              <a:rPr lang="en-US" altLang="zh-CN" sz="2000" dirty="0" smtClean="0">
                <a:solidFill>
                  <a:schemeClr val="bg1">
                    <a:lumMod val="50000"/>
                  </a:schemeClr>
                </a:solidFill>
                <a:latin typeface="华文楷体" panose="02010600040101010101" charset="-122"/>
                <a:ea typeface="华文楷体" panose="02010600040101010101" charset="-122"/>
                <a:cs typeface="华文楷体" panose="02010600040101010101" charset="-122"/>
                <a:sym typeface="+mn-ea"/>
              </a:rPr>
              <a:t> </a:t>
            </a:r>
            <a:endParaRPr lang="en-US" altLang="zh-CN" sz="2000" b="1" dirty="0">
              <a:solidFill>
                <a:schemeClr val="tx1"/>
              </a:solidFill>
              <a:latin typeface="华文楷体" panose="02010600040101010101" charset="-122"/>
              <a:ea typeface="华文楷体" panose="02010600040101010101" charset="-122"/>
              <a:cs typeface="华文楷体" panose="02010600040101010101" charset="-122"/>
              <a:sym typeface="+mn-ea"/>
            </a:endParaRPr>
          </a:p>
          <a:p>
            <a:pPr indent="457200" fontAlgn="auto">
              <a:lnSpc>
                <a:spcPct val="130000"/>
              </a:lnSpc>
              <a:spcBef>
                <a:spcPct val="0"/>
              </a:spcBef>
              <a:spcAft>
                <a:spcPct val="0"/>
              </a:spcAft>
              <a:buNone/>
            </a:pPr>
            <a:endParaRPr lang="zh-CN" altLang="en-US" sz="2000" dirty="0">
              <a:solidFill>
                <a:schemeClr val="tx1"/>
              </a:solidFill>
              <a:latin typeface="华文楷体" panose="02010600040101010101" charset="-122"/>
              <a:ea typeface="华文楷体" panose="02010600040101010101" charset="-122"/>
              <a:cs typeface="华文楷体" panose="02010600040101010101" charset="-122"/>
              <a:sym typeface="+mn-ea"/>
            </a:endParaRPr>
          </a:p>
          <a:p>
            <a:pPr indent="0" fontAlgn="auto">
              <a:lnSpc>
                <a:spcPct val="130000"/>
              </a:lnSpc>
              <a:spcBef>
                <a:spcPct val="0"/>
              </a:spcBef>
              <a:buNone/>
            </a:pPr>
            <a:r>
              <a:rPr lang="zh-CN" altLang="en-US" sz="2000" dirty="0">
                <a:solidFill>
                  <a:schemeClr val="tx1"/>
                </a:solidFill>
                <a:latin typeface="华文楷体" panose="02010600040101010101" charset="-122"/>
                <a:ea typeface="华文楷体" panose="02010600040101010101" charset="-122"/>
                <a:cs typeface="华文楷体" panose="02010600040101010101" charset="-122"/>
                <a:sym typeface="+mn-ea"/>
              </a:rPr>
              <a:t>第一，按检索内容的不同分为：</a:t>
            </a:r>
            <a:endParaRPr lang="zh-CN" altLang="en-US" sz="2000" dirty="0">
              <a:solidFill>
                <a:schemeClr val="tx1"/>
              </a:solidFill>
              <a:latin typeface="华文楷体" panose="02010600040101010101" charset="-122"/>
              <a:ea typeface="华文楷体" panose="02010600040101010101" charset="-122"/>
              <a:cs typeface="华文楷体" panose="02010600040101010101" charset="-122"/>
              <a:sym typeface="+mn-ea"/>
            </a:endParaRPr>
          </a:p>
          <a:p>
            <a:pPr indent="457200" fontAlgn="auto">
              <a:lnSpc>
                <a:spcPct val="130000"/>
              </a:lnSpc>
              <a:spcBef>
                <a:spcPct val="0"/>
              </a:spcBef>
              <a:buNone/>
            </a:pPr>
            <a:r>
              <a:rPr lang="zh-CN" altLang="zh-CN" sz="2000" b="1" dirty="0">
                <a:solidFill>
                  <a:schemeClr val="tx1"/>
                </a:solidFill>
                <a:latin typeface="华文楷体" panose="02010600040101010101" charset="-122"/>
                <a:ea typeface="华文楷体" panose="02010600040101010101" charset="-122"/>
                <a:cs typeface="华文楷体" panose="02010600040101010101" charset="-122"/>
                <a:sym typeface="+mn-ea"/>
              </a:rPr>
              <a:t>1</a:t>
            </a:r>
            <a:r>
              <a:rPr lang="zh-CN" altLang="en-US" sz="2000" b="1" dirty="0">
                <a:solidFill>
                  <a:schemeClr val="tx1"/>
                </a:solidFill>
                <a:latin typeface="华文楷体" panose="02010600040101010101" charset="-122"/>
                <a:ea typeface="华文楷体" panose="02010600040101010101" charset="-122"/>
                <a:cs typeface="华文楷体" panose="02010600040101010101" charset="-122"/>
                <a:sym typeface="+mn-ea"/>
              </a:rPr>
              <a:t>）文献检索</a:t>
            </a:r>
            <a:r>
              <a:rPr lang="en-US" altLang="zh-CN" sz="2000" b="1" dirty="0">
                <a:solidFill>
                  <a:schemeClr val="tx1"/>
                </a:solidFill>
                <a:latin typeface="华文楷体" panose="02010600040101010101" charset="-122"/>
                <a:ea typeface="华文楷体" panose="02010600040101010101" charset="-122"/>
                <a:cs typeface="华文楷体" panose="02010600040101010101" charset="-122"/>
                <a:sym typeface="+mn-ea"/>
              </a:rPr>
              <a:t>  </a:t>
            </a:r>
            <a:endParaRPr lang="en-US" altLang="zh-CN" sz="2000" b="1" dirty="0">
              <a:solidFill>
                <a:schemeClr val="tx1"/>
              </a:solidFill>
              <a:latin typeface="华文楷体" panose="02010600040101010101" charset="-122"/>
              <a:ea typeface="华文楷体" panose="02010600040101010101" charset="-122"/>
              <a:cs typeface="华文楷体" panose="02010600040101010101" charset="-122"/>
              <a:sym typeface="+mn-ea"/>
            </a:endParaRPr>
          </a:p>
          <a:p>
            <a:pPr indent="457200" fontAlgn="auto">
              <a:lnSpc>
                <a:spcPct val="130000"/>
              </a:lnSpc>
              <a:spcBef>
                <a:spcPct val="0"/>
              </a:spcBef>
              <a:buNone/>
            </a:pPr>
            <a:r>
              <a:rPr lang="zh-CN" altLang="zh-CN" sz="2000" b="1" dirty="0">
                <a:solidFill>
                  <a:schemeClr val="tx1"/>
                </a:solidFill>
                <a:latin typeface="华文楷体" panose="02010600040101010101" charset="-122"/>
                <a:ea typeface="华文楷体" panose="02010600040101010101" charset="-122"/>
                <a:cs typeface="华文楷体" panose="02010600040101010101" charset="-122"/>
                <a:sym typeface="+mn-ea"/>
              </a:rPr>
              <a:t>2</a:t>
            </a:r>
            <a:r>
              <a:rPr lang="zh-CN" altLang="en-US" sz="2000" b="1" dirty="0">
                <a:solidFill>
                  <a:schemeClr val="tx1"/>
                </a:solidFill>
                <a:latin typeface="华文楷体" panose="02010600040101010101" charset="-122"/>
                <a:ea typeface="华文楷体" panose="02010600040101010101" charset="-122"/>
                <a:cs typeface="华文楷体" panose="02010600040101010101" charset="-122"/>
                <a:sym typeface="+mn-ea"/>
              </a:rPr>
              <a:t>）数据检索</a:t>
            </a:r>
            <a:r>
              <a:rPr lang="en-US" altLang="zh-CN" sz="2000" b="1" dirty="0">
                <a:solidFill>
                  <a:schemeClr val="tx1"/>
                </a:solidFill>
                <a:latin typeface="华文楷体" panose="02010600040101010101" charset="-122"/>
                <a:ea typeface="华文楷体" panose="02010600040101010101" charset="-122"/>
                <a:cs typeface="华文楷体" panose="02010600040101010101" charset="-122"/>
                <a:sym typeface="+mn-ea"/>
              </a:rPr>
              <a:t> </a:t>
            </a:r>
            <a:endParaRPr lang="en-US" altLang="zh-CN" sz="2000" b="1" dirty="0">
              <a:solidFill>
                <a:schemeClr val="tx1"/>
              </a:solidFill>
              <a:latin typeface="华文楷体" panose="02010600040101010101" charset="-122"/>
              <a:ea typeface="华文楷体" panose="02010600040101010101" charset="-122"/>
              <a:cs typeface="华文楷体" panose="02010600040101010101" charset="-122"/>
              <a:sym typeface="+mn-ea"/>
            </a:endParaRPr>
          </a:p>
          <a:p>
            <a:pPr indent="457200" fontAlgn="auto">
              <a:lnSpc>
                <a:spcPct val="130000"/>
              </a:lnSpc>
              <a:spcBef>
                <a:spcPct val="0"/>
              </a:spcBef>
              <a:buNone/>
            </a:pPr>
            <a:r>
              <a:rPr lang="en-US" altLang="zh-CN" sz="2000" b="1" dirty="0">
                <a:solidFill>
                  <a:schemeClr val="tx1"/>
                </a:solidFill>
                <a:latin typeface="华文楷体" panose="02010600040101010101" charset="-122"/>
                <a:ea typeface="华文楷体" panose="02010600040101010101" charset="-122"/>
                <a:cs typeface="华文楷体" panose="02010600040101010101" charset="-122"/>
                <a:sym typeface="+mn-ea"/>
              </a:rPr>
              <a:t>3</a:t>
            </a:r>
            <a:r>
              <a:rPr lang="zh-CN" altLang="en-US" sz="2000" b="1" dirty="0">
                <a:solidFill>
                  <a:schemeClr val="tx1"/>
                </a:solidFill>
                <a:latin typeface="华文楷体" panose="02010600040101010101" charset="-122"/>
                <a:ea typeface="华文楷体" panose="02010600040101010101" charset="-122"/>
                <a:cs typeface="华文楷体" panose="02010600040101010101" charset="-122"/>
                <a:sym typeface="+mn-ea"/>
              </a:rPr>
              <a:t>）事实检索</a:t>
            </a:r>
            <a:endParaRPr lang="zh-CN" altLang="en-US" sz="2000" dirty="0">
              <a:solidFill>
                <a:schemeClr val="tx1"/>
              </a:solidFill>
              <a:latin typeface="华文楷体" panose="02010600040101010101" charset="-122"/>
              <a:ea typeface="华文楷体" panose="02010600040101010101" charset="-122"/>
              <a:cs typeface="华文楷体" panose="02010600040101010101" charset="-122"/>
            </a:endParaRPr>
          </a:p>
          <a:p>
            <a:pPr indent="0" fontAlgn="auto">
              <a:spcAft>
                <a:spcPts val="0"/>
              </a:spcAft>
              <a:buClr>
                <a:srgbClr val="FF6BB5"/>
              </a:buClr>
              <a:buFont typeface="Wingdings" panose="05000000000000000000" pitchFamily="2" charset="2"/>
              <a:buNone/>
            </a:pPr>
            <a:endParaRPr lang="zh-CN" altLang="en-US" sz="2000" dirty="0">
              <a:solidFill>
                <a:schemeClr val="tx1"/>
              </a:solidFill>
              <a:latin typeface="华文楷体" panose="02010600040101010101" charset="-122"/>
              <a:ea typeface="华文楷体" panose="02010600040101010101" charset="-122"/>
              <a:cs typeface="华文楷体" panose="02010600040101010101"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Bottom)">
                                      <p:cBhvr>
                                        <p:cTn id="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 descr="D:\1稻壳模板\ppt\2016.4\小清新水彩花卉毕业答辩模板\未标题-5.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36971" y="-98774"/>
            <a:ext cx="911574" cy="971998"/>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39"/>
          <p:cNvSpPr>
            <a:spLocks noChangeArrowheads="1"/>
          </p:cNvSpPr>
          <p:nvPr/>
        </p:nvSpPr>
        <p:spPr bwMode="auto">
          <a:xfrm>
            <a:off x="971550" y="628015"/>
            <a:ext cx="3892550" cy="307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anose="020B0604020202020204" pitchFamily="34" charset="0"/>
              <a:buNone/>
            </a:pPr>
            <a:r>
              <a:rPr lang="zh-CN" altLang="en-US" sz="2000" dirty="0" smtClean="0">
                <a:solidFill>
                  <a:schemeClr val="bg1">
                    <a:lumMod val="50000"/>
                  </a:schemeClr>
                </a:solidFill>
                <a:latin typeface="微软雅黑 Light" panose="020B0502040204020203" pitchFamily="34" charset="-122"/>
                <a:ea typeface="微软雅黑 Light" panose="020B0502040204020203" pitchFamily="34" charset="-122"/>
                <a:sym typeface="+mn-ea"/>
              </a:rPr>
              <a:t>一、信息检索的</a:t>
            </a:r>
            <a:r>
              <a:rPr lang="zh-CN" altLang="en-US" sz="2000" dirty="0" smtClean="0">
                <a:solidFill>
                  <a:schemeClr val="bg1">
                    <a:lumMod val="50000"/>
                  </a:schemeClr>
                </a:solidFill>
                <a:latin typeface="微软雅黑 Light" panose="020B0502040204020203" pitchFamily="34" charset="-122"/>
                <a:ea typeface="微软雅黑 Light" panose="020B0502040204020203" pitchFamily="34" charset="-122"/>
                <a:sym typeface="+mn-ea"/>
              </a:rPr>
              <a:t>概念</a:t>
            </a:r>
            <a:endParaRPr lang="zh-CN" altLang="en-US" sz="2000" dirty="0" smtClean="0">
              <a:solidFill>
                <a:schemeClr val="bg1">
                  <a:lumMod val="50000"/>
                </a:schemeClr>
              </a:solidFill>
              <a:latin typeface="微软雅黑 Light" panose="020B0502040204020203" pitchFamily="34" charset="-122"/>
              <a:ea typeface="微软雅黑 Light" panose="020B0502040204020203" pitchFamily="34" charset="-122"/>
              <a:sym typeface="+mn-ea"/>
            </a:endParaRPr>
          </a:p>
        </p:txBody>
      </p:sp>
      <p:sp>
        <p:nvSpPr>
          <p:cNvPr id="28" name="Rectangle 21"/>
          <p:cNvSpPr>
            <a:spLocks noChangeArrowheads="1"/>
          </p:cNvSpPr>
          <p:nvPr/>
        </p:nvSpPr>
        <p:spPr bwMode="auto">
          <a:xfrm>
            <a:off x="834390" y="1064895"/>
            <a:ext cx="7487920" cy="3107690"/>
          </a:xfrm>
          <a:prstGeom prst="rect">
            <a:avLst/>
          </a:prstGeom>
          <a:solidFill>
            <a:schemeClr val="bg1">
              <a:lumMod val="95000"/>
              <a:alpha val="50000"/>
            </a:schemeClr>
          </a:solidFill>
          <a:ln>
            <a:noFill/>
          </a:ln>
        </p:spPr>
        <p:txBody>
          <a:bodyPr/>
          <a:lstStyle/>
          <a:p>
            <a:endParaRPr lang="zh-CN" altLang="en-US">
              <a:solidFill>
                <a:prstClr val="black"/>
              </a:solidFill>
            </a:endParaRPr>
          </a:p>
        </p:txBody>
      </p:sp>
      <p:sp>
        <p:nvSpPr>
          <p:cNvPr id="29" name="Rectangle 11"/>
          <p:cNvSpPr>
            <a:spLocks noChangeArrowheads="1"/>
          </p:cNvSpPr>
          <p:nvPr/>
        </p:nvSpPr>
        <p:spPr bwMode="auto">
          <a:xfrm>
            <a:off x="899160" y="1131570"/>
            <a:ext cx="7207250" cy="270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indent="457200" fontAlgn="auto">
              <a:lnSpc>
                <a:spcPct val="130000"/>
              </a:lnSpc>
              <a:spcBef>
                <a:spcPts val="0"/>
              </a:spcBef>
              <a:spcAft>
                <a:spcPts val="0"/>
              </a:spcAft>
              <a:buClrTx/>
              <a:buNone/>
            </a:pPr>
            <a:r>
              <a:rPr lang="en-US" sz="2000" dirty="0" smtClean="0">
                <a:solidFill>
                  <a:schemeClr val="bg1">
                    <a:lumMod val="50000"/>
                  </a:schemeClr>
                </a:solidFill>
                <a:latin typeface="华文楷体" panose="02010600040101010101" charset="-122"/>
                <a:ea typeface="华文楷体" panose="02010600040101010101" charset="-122"/>
                <a:cs typeface="华文楷体" panose="02010600040101010101" charset="-122"/>
                <a:sym typeface="+mn-ea"/>
              </a:rPr>
              <a:t>2</a:t>
            </a:r>
            <a:r>
              <a:rPr lang="zh-CN" altLang="en-US" sz="2000" dirty="0" smtClean="0">
                <a:solidFill>
                  <a:schemeClr val="bg1">
                    <a:lumMod val="50000"/>
                  </a:schemeClr>
                </a:solidFill>
                <a:latin typeface="华文楷体" panose="02010600040101010101" charset="-122"/>
                <a:ea typeface="华文楷体" panose="02010600040101010101" charset="-122"/>
                <a:cs typeface="华文楷体" panose="02010600040101010101" charset="-122"/>
                <a:sym typeface="+mn-ea"/>
              </a:rPr>
              <a:t>、信息检索的类型</a:t>
            </a:r>
            <a:r>
              <a:rPr lang="en-US" altLang="zh-CN" sz="2000" dirty="0" smtClean="0">
                <a:solidFill>
                  <a:schemeClr val="bg1">
                    <a:lumMod val="50000"/>
                  </a:schemeClr>
                </a:solidFill>
                <a:latin typeface="华文楷体" panose="02010600040101010101" charset="-122"/>
                <a:ea typeface="华文楷体" panose="02010600040101010101" charset="-122"/>
                <a:cs typeface="华文楷体" panose="02010600040101010101" charset="-122"/>
                <a:sym typeface="+mn-ea"/>
              </a:rPr>
              <a:t> </a:t>
            </a:r>
            <a:endParaRPr lang="en-US" altLang="zh-CN" sz="2000" b="1" dirty="0">
              <a:solidFill>
                <a:schemeClr val="tx1"/>
              </a:solidFill>
              <a:latin typeface="华文楷体" panose="02010600040101010101" charset="-122"/>
              <a:ea typeface="华文楷体" panose="02010600040101010101" charset="-122"/>
              <a:cs typeface="华文楷体" panose="02010600040101010101" charset="-122"/>
              <a:sym typeface="+mn-ea"/>
            </a:endParaRPr>
          </a:p>
          <a:p>
            <a:pPr indent="457200" fontAlgn="auto">
              <a:lnSpc>
                <a:spcPct val="130000"/>
              </a:lnSpc>
              <a:spcBef>
                <a:spcPct val="0"/>
              </a:spcBef>
              <a:spcAft>
                <a:spcPct val="0"/>
              </a:spcAft>
              <a:buNone/>
            </a:pPr>
            <a:endParaRPr lang="zh-CN" altLang="en-US" sz="2000" dirty="0">
              <a:solidFill>
                <a:schemeClr val="tx1"/>
              </a:solidFill>
              <a:latin typeface="华文楷体" panose="02010600040101010101" charset="-122"/>
              <a:ea typeface="华文楷体" panose="02010600040101010101" charset="-122"/>
              <a:cs typeface="华文楷体" panose="02010600040101010101" charset="-122"/>
              <a:sym typeface="+mn-ea"/>
            </a:endParaRPr>
          </a:p>
          <a:p>
            <a:pPr indent="457200" fontAlgn="auto">
              <a:lnSpc>
                <a:spcPct val="130000"/>
              </a:lnSpc>
              <a:spcBef>
                <a:spcPct val="0"/>
              </a:spcBef>
              <a:buNone/>
            </a:pPr>
            <a:r>
              <a:rPr lang="zh-CN" altLang="zh-CN" sz="2000" b="1" dirty="0">
                <a:solidFill>
                  <a:srgbClr val="FF0000"/>
                </a:solidFill>
                <a:latin typeface="华文楷体" panose="02010600040101010101" charset="-122"/>
                <a:ea typeface="华文楷体" panose="02010600040101010101" charset="-122"/>
                <a:cs typeface="华文楷体" panose="02010600040101010101" charset="-122"/>
                <a:sym typeface="+mn-ea"/>
              </a:rPr>
              <a:t>1</a:t>
            </a:r>
            <a:r>
              <a:rPr lang="zh-CN" altLang="en-US" sz="2000" b="1" dirty="0">
                <a:solidFill>
                  <a:srgbClr val="FF0000"/>
                </a:solidFill>
                <a:latin typeface="华文楷体" panose="02010600040101010101" charset="-122"/>
                <a:ea typeface="华文楷体" panose="02010600040101010101" charset="-122"/>
                <a:cs typeface="华文楷体" panose="02010600040101010101" charset="-122"/>
                <a:sym typeface="+mn-ea"/>
              </a:rPr>
              <a:t>）文献检索</a:t>
            </a:r>
            <a:r>
              <a:rPr lang="zh-CN" altLang="en-US" sz="2000" dirty="0">
                <a:solidFill>
                  <a:schemeClr val="tx1"/>
                </a:solidFill>
                <a:latin typeface="华文楷体" panose="02010600040101010101" charset="-122"/>
                <a:ea typeface="华文楷体" panose="02010600040101010101" charset="-122"/>
                <a:cs typeface="华文楷体" panose="02010600040101010101" charset="-122"/>
                <a:sym typeface="+mn-ea"/>
              </a:rPr>
              <a:t>   以文献为检索对象，主要是</a:t>
            </a:r>
            <a:r>
              <a:rPr lang="zh-CN" altLang="en-US" sz="2000" dirty="0">
                <a:solidFill>
                  <a:srgbClr val="FF0000"/>
                </a:solidFill>
                <a:latin typeface="华文楷体" panose="02010600040101010101" charset="-122"/>
                <a:ea typeface="华文楷体" panose="02010600040101010101" charset="-122"/>
                <a:cs typeface="华文楷体" panose="02010600040101010101" charset="-122"/>
                <a:sym typeface="+mn-ea"/>
              </a:rPr>
              <a:t>利用二次文献</a:t>
            </a:r>
            <a:r>
              <a:rPr lang="zh-CN" altLang="en-US" sz="2000" dirty="0">
                <a:solidFill>
                  <a:schemeClr val="tx1"/>
                </a:solidFill>
                <a:latin typeface="华文楷体" panose="02010600040101010101" charset="-122"/>
                <a:ea typeface="华文楷体" panose="02010600040101010101" charset="-122"/>
                <a:cs typeface="华文楷体" panose="02010600040101010101" charset="-122"/>
                <a:sym typeface="+mn-ea"/>
              </a:rPr>
              <a:t>进行检索，如目录、题录、文摘、索引等。文献检索是最主要和最基本的检索类型。　</a:t>
            </a:r>
            <a:endParaRPr lang="zh-CN" altLang="en-US" sz="2000" dirty="0">
              <a:solidFill>
                <a:schemeClr val="tx1"/>
              </a:solidFill>
              <a:latin typeface="华文楷体" panose="02010600040101010101" charset="-122"/>
              <a:ea typeface="华文楷体" panose="02010600040101010101" charset="-122"/>
              <a:cs typeface="华文楷体" panose="02010600040101010101" charset="-122"/>
            </a:endParaRPr>
          </a:p>
          <a:p>
            <a:pPr indent="457200" fontAlgn="auto">
              <a:lnSpc>
                <a:spcPct val="130000"/>
              </a:lnSpc>
              <a:spcBef>
                <a:spcPct val="0"/>
              </a:spcBef>
              <a:buNone/>
            </a:pPr>
            <a:r>
              <a:rPr lang="zh-CN" altLang="en-US" sz="2000" dirty="0">
                <a:solidFill>
                  <a:schemeClr val="tx1"/>
                </a:solidFill>
                <a:latin typeface="华文楷体" panose="02010600040101010101" charset="-122"/>
                <a:ea typeface="华文楷体" panose="02010600040101010101" charset="-122"/>
                <a:cs typeface="华文楷体" panose="02010600040101010101" charset="-122"/>
                <a:sym typeface="+mn-ea"/>
              </a:rPr>
              <a:t>   文献检索又分为书目检索和全文检索。</a:t>
            </a:r>
            <a:endParaRPr lang="zh-CN" altLang="en-US" sz="2000" b="1" dirty="0">
              <a:solidFill>
                <a:srgbClr val="366462"/>
              </a:solidFill>
              <a:latin typeface="华文楷体" panose="02010600040101010101" charset="-122"/>
              <a:ea typeface="华文楷体" panose="02010600040101010101" charset="-122"/>
              <a:cs typeface="华文楷体" panose="02010600040101010101" charset="-122"/>
            </a:endParaRPr>
          </a:p>
          <a:p>
            <a:pPr indent="0" fontAlgn="auto">
              <a:spcAft>
                <a:spcPts val="0"/>
              </a:spcAft>
              <a:buClr>
                <a:srgbClr val="FF6BB5"/>
              </a:buClr>
              <a:buFont typeface="Wingdings" panose="05000000000000000000" pitchFamily="2" charset="2"/>
              <a:buNone/>
            </a:pPr>
            <a:endParaRPr lang="zh-CN" altLang="en-US" sz="2000" dirty="0">
              <a:solidFill>
                <a:schemeClr val="tx1"/>
              </a:solidFill>
              <a:latin typeface="华文楷体" panose="02010600040101010101" charset="-122"/>
              <a:ea typeface="华文楷体" panose="02010600040101010101" charset="-122"/>
              <a:cs typeface="华文楷体" panose="02010600040101010101"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Bottom)">
                                      <p:cBhvr>
                                        <p:cTn id="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 descr="D:\1稻壳模板\ppt\2016.4\小清新水彩花卉毕业答辩模板\未标题-5.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36971" y="-98774"/>
            <a:ext cx="911574" cy="971998"/>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39"/>
          <p:cNvSpPr>
            <a:spLocks noChangeArrowheads="1"/>
          </p:cNvSpPr>
          <p:nvPr/>
        </p:nvSpPr>
        <p:spPr bwMode="auto">
          <a:xfrm>
            <a:off x="971550" y="628015"/>
            <a:ext cx="3892550" cy="307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anose="020B0604020202020204" pitchFamily="34" charset="0"/>
              <a:buNone/>
            </a:pPr>
            <a:r>
              <a:rPr lang="zh-CN" altLang="en-US" sz="2000" dirty="0" smtClean="0">
                <a:solidFill>
                  <a:schemeClr val="bg1">
                    <a:lumMod val="50000"/>
                  </a:schemeClr>
                </a:solidFill>
                <a:latin typeface="微软雅黑 Light" panose="020B0502040204020203" pitchFamily="34" charset="-122"/>
                <a:ea typeface="微软雅黑 Light" panose="020B0502040204020203" pitchFamily="34" charset="-122"/>
                <a:sym typeface="+mn-ea"/>
              </a:rPr>
              <a:t>具体检索工具</a:t>
            </a:r>
            <a:r>
              <a:rPr lang="zh-CN" altLang="en-US" sz="2000" dirty="0" smtClean="0">
                <a:solidFill>
                  <a:schemeClr val="bg1">
                    <a:lumMod val="50000"/>
                  </a:schemeClr>
                </a:solidFill>
                <a:latin typeface="微软雅黑 Light" panose="020B0502040204020203" pitchFamily="34" charset="-122"/>
                <a:ea typeface="微软雅黑 Light" panose="020B0502040204020203" pitchFamily="34" charset="-122"/>
                <a:sym typeface="+mn-ea"/>
              </a:rPr>
              <a:t>有：</a:t>
            </a:r>
            <a:endParaRPr lang="zh-CN" altLang="en-US" sz="2000" dirty="0" smtClean="0">
              <a:solidFill>
                <a:schemeClr val="bg1">
                  <a:lumMod val="50000"/>
                </a:schemeClr>
              </a:solidFill>
              <a:latin typeface="微软雅黑 Light" panose="020B0502040204020203" pitchFamily="34" charset="-122"/>
              <a:ea typeface="微软雅黑 Light" panose="020B0502040204020203" pitchFamily="34" charset="-122"/>
              <a:sym typeface="+mn-ea"/>
            </a:endParaRPr>
          </a:p>
        </p:txBody>
      </p:sp>
      <p:sp>
        <p:nvSpPr>
          <p:cNvPr id="28" name="Rectangle 21"/>
          <p:cNvSpPr>
            <a:spLocks noChangeArrowheads="1"/>
          </p:cNvSpPr>
          <p:nvPr/>
        </p:nvSpPr>
        <p:spPr bwMode="auto">
          <a:xfrm>
            <a:off x="323850" y="1064895"/>
            <a:ext cx="8487410" cy="3672840"/>
          </a:xfrm>
          <a:prstGeom prst="rect">
            <a:avLst/>
          </a:prstGeom>
          <a:solidFill>
            <a:schemeClr val="bg1">
              <a:lumMod val="95000"/>
              <a:alpha val="50000"/>
            </a:schemeClr>
          </a:solidFill>
          <a:ln>
            <a:noFill/>
          </a:ln>
        </p:spPr>
        <p:txBody>
          <a:bodyPr/>
          <a:lstStyle/>
          <a:p>
            <a:endParaRPr lang="zh-CN" altLang="en-US">
              <a:solidFill>
                <a:prstClr val="black"/>
              </a:solidFill>
            </a:endParaRPr>
          </a:p>
        </p:txBody>
      </p:sp>
      <p:sp>
        <p:nvSpPr>
          <p:cNvPr id="29" name="Rectangle 11"/>
          <p:cNvSpPr>
            <a:spLocks noChangeArrowheads="1"/>
          </p:cNvSpPr>
          <p:nvPr/>
        </p:nvSpPr>
        <p:spPr bwMode="auto">
          <a:xfrm>
            <a:off x="2627630" y="1491615"/>
            <a:ext cx="4588510"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indent="457200" fontAlgn="auto">
              <a:lnSpc>
                <a:spcPct val="130000"/>
              </a:lnSpc>
              <a:spcBef>
                <a:spcPct val="0"/>
              </a:spcBef>
              <a:spcAft>
                <a:spcPct val="0"/>
              </a:spcAft>
              <a:buNone/>
            </a:pPr>
            <a:r>
              <a:rPr lang="zh-CN" altLang="zh-CN" sz="2000" b="1" i="1" dirty="0">
                <a:latin typeface="华文楷体" panose="02010600040101010101" charset="-122"/>
                <a:ea typeface="华文楷体" panose="02010600040101010101" charset="-122"/>
                <a:sym typeface="+mn-ea"/>
              </a:rPr>
              <a:t>《</a:t>
            </a:r>
            <a:r>
              <a:rPr lang="zh-CN" altLang="en-US" sz="2000" b="1" i="1" dirty="0">
                <a:latin typeface="华文楷体" panose="02010600040101010101" charset="-122"/>
                <a:ea typeface="华文楷体" panose="02010600040101010101" charset="-122"/>
                <a:sym typeface="+mn-ea"/>
              </a:rPr>
              <a:t>全国报刊索引</a:t>
            </a:r>
            <a:r>
              <a:rPr lang="zh-CN" altLang="zh-CN" sz="2000" b="1" i="1" dirty="0">
                <a:latin typeface="华文楷体" panose="02010600040101010101" charset="-122"/>
                <a:ea typeface="华文楷体" panose="02010600040101010101" charset="-122"/>
                <a:sym typeface="+mn-ea"/>
              </a:rPr>
              <a:t>》</a:t>
            </a:r>
            <a:endParaRPr lang="zh-CN" altLang="zh-CN" sz="2000" b="1" i="1" dirty="0">
              <a:latin typeface="华文楷体" panose="02010600040101010101" charset="-122"/>
              <a:ea typeface="华文楷体" panose="02010600040101010101" charset="-122"/>
            </a:endParaRPr>
          </a:p>
          <a:p>
            <a:pPr indent="457200" fontAlgn="auto">
              <a:lnSpc>
                <a:spcPct val="130000"/>
              </a:lnSpc>
              <a:buNone/>
            </a:pPr>
            <a:r>
              <a:rPr lang="zh-CN" altLang="zh-CN" sz="2000" b="1" i="1" dirty="0">
                <a:latin typeface="华文楷体" panose="02010600040101010101" charset="-122"/>
                <a:ea typeface="华文楷体" panose="02010600040101010101" charset="-122"/>
                <a:sym typeface="+mn-ea"/>
              </a:rPr>
              <a:t>《</a:t>
            </a:r>
            <a:r>
              <a:rPr lang="zh-CN" altLang="en-US" sz="2000" b="1" i="1" dirty="0">
                <a:latin typeface="华文楷体" panose="02010600040101010101" charset="-122"/>
                <a:ea typeface="华文楷体" panose="02010600040101010101" charset="-122"/>
                <a:sym typeface="+mn-ea"/>
              </a:rPr>
              <a:t>中文科技期刊数据库</a:t>
            </a:r>
            <a:r>
              <a:rPr lang="zh-CN" altLang="zh-CN" sz="2000" b="1" i="1" dirty="0">
                <a:latin typeface="华文楷体" panose="02010600040101010101" charset="-122"/>
                <a:ea typeface="华文楷体" panose="02010600040101010101" charset="-122"/>
                <a:sym typeface="+mn-ea"/>
              </a:rPr>
              <a:t>》</a:t>
            </a:r>
            <a:endParaRPr lang="zh-CN" altLang="zh-CN" sz="2000" b="1" i="1" dirty="0">
              <a:latin typeface="华文楷体" panose="02010600040101010101" charset="-122"/>
              <a:ea typeface="华文楷体" panose="02010600040101010101" charset="-122"/>
            </a:endParaRPr>
          </a:p>
          <a:p>
            <a:pPr indent="457200" fontAlgn="auto">
              <a:lnSpc>
                <a:spcPct val="130000"/>
              </a:lnSpc>
              <a:buNone/>
            </a:pPr>
            <a:r>
              <a:rPr lang="zh-CN" altLang="zh-CN" sz="2000" b="1" i="1" dirty="0">
                <a:latin typeface="华文楷体" panose="02010600040101010101" charset="-122"/>
                <a:ea typeface="华文楷体" panose="02010600040101010101" charset="-122"/>
                <a:sym typeface="+mn-ea"/>
              </a:rPr>
              <a:t>《</a:t>
            </a:r>
            <a:r>
              <a:rPr lang="zh-CN" altLang="en-US" sz="2000" b="1" i="1" dirty="0">
                <a:latin typeface="华文楷体" panose="02010600040101010101" charset="-122"/>
                <a:ea typeface="华文楷体" panose="02010600040101010101" charset="-122"/>
                <a:sym typeface="+mn-ea"/>
              </a:rPr>
              <a:t>万方数据资源系统</a:t>
            </a:r>
            <a:r>
              <a:rPr lang="zh-CN" altLang="zh-CN" sz="2000" b="1" i="1" dirty="0">
                <a:latin typeface="华文楷体" panose="02010600040101010101" charset="-122"/>
                <a:ea typeface="华文楷体" panose="02010600040101010101" charset="-122"/>
                <a:sym typeface="+mn-ea"/>
              </a:rPr>
              <a:t>》</a:t>
            </a:r>
            <a:endParaRPr lang="zh-CN" altLang="zh-CN" sz="2000" b="1" i="1" dirty="0">
              <a:latin typeface="华文楷体" panose="02010600040101010101" charset="-122"/>
              <a:ea typeface="华文楷体" panose="02010600040101010101" charset="-122"/>
            </a:endParaRPr>
          </a:p>
          <a:p>
            <a:pPr indent="457200" fontAlgn="auto">
              <a:lnSpc>
                <a:spcPct val="130000"/>
              </a:lnSpc>
              <a:buNone/>
            </a:pPr>
            <a:r>
              <a:rPr lang="zh-CN" altLang="zh-CN" sz="2000" b="1" i="1" dirty="0">
                <a:latin typeface="华文楷体" panose="02010600040101010101" charset="-122"/>
                <a:ea typeface="华文楷体" panose="02010600040101010101" charset="-122"/>
                <a:sym typeface="+mn-ea"/>
              </a:rPr>
              <a:t>《</a:t>
            </a:r>
            <a:r>
              <a:rPr lang="zh-CN" altLang="en-US" sz="2000" b="1" i="1" dirty="0">
                <a:latin typeface="华文楷体" panose="02010600040101010101" charset="-122"/>
                <a:ea typeface="华文楷体" panose="02010600040101010101" charset="-122"/>
                <a:sym typeface="+mn-ea"/>
              </a:rPr>
              <a:t>科学文摘</a:t>
            </a:r>
            <a:r>
              <a:rPr lang="zh-CN" altLang="zh-CN" sz="2000" b="1" i="1" dirty="0">
                <a:latin typeface="华文楷体" panose="02010600040101010101" charset="-122"/>
                <a:ea typeface="华文楷体" panose="02010600040101010101" charset="-122"/>
                <a:sym typeface="+mn-ea"/>
              </a:rPr>
              <a:t>》</a:t>
            </a:r>
            <a:endParaRPr lang="zh-CN" altLang="zh-CN" sz="2000" b="1" i="1" dirty="0">
              <a:latin typeface="华文楷体" panose="02010600040101010101" charset="-122"/>
              <a:ea typeface="华文楷体" panose="02010600040101010101" charset="-122"/>
            </a:endParaRPr>
          </a:p>
          <a:p>
            <a:pPr indent="457200" fontAlgn="auto">
              <a:lnSpc>
                <a:spcPct val="130000"/>
              </a:lnSpc>
              <a:buNone/>
            </a:pPr>
            <a:r>
              <a:rPr lang="zh-CN" altLang="zh-CN" sz="2000" b="1" i="1" dirty="0">
                <a:latin typeface="华文楷体" panose="02010600040101010101" charset="-122"/>
                <a:ea typeface="华文楷体" panose="02010600040101010101" charset="-122"/>
                <a:sym typeface="+mn-ea"/>
              </a:rPr>
              <a:t>《</a:t>
            </a:r>
            <a:r>
              <a:rPr lang="zh-CN" altLang="en-US" sz="2000" b="1" i="1" dirty="0">
                <a:latin typeface="华文楷体" panose="02010600040101010101" charset="-122"/>
                <a:ea typeface="华文楷体" panose="02010600040101010101" charset="-122"/>
                <a:sym typeface="+mn-ea"/>
              </a:rPr>
              <a:t>工程索引</a:t>
            </a:r>
            <a:r>
              <a:rPr lang="zh-CN" altLang="zh-CN" sz="2000" b="1" i="1" dirty="0">
                <a:latin typeface="华文楷体" panose="02010600040101010101" charset="-122"/>
                <a:ea typeface="华文楷体" panose="02010600040101010101" charset="-122"/>
                <a:sym typeface="+mn-ea"/>
              </a:rPr>
              <a:t>》</a:t>
            </a:r>
            <a:r>
              <a:rPr lang="zh-CN" altLang="en-US" sz="2000" b="1" i="1" dirty="0">
                <a:latin typeface="华文楷体" panose="02010600040101010101" charset="-122"/>
                <a:ea typeface="华文楷体" panose="02010600040101010101" charset="-122"/>
                <a:sym typeface="+mn-ea"/>
              </a:rPr>
              <a:t>、</a:t>
            </a:r>
            <a:r>
              <a:rPr lang="zh-CN" altLang="zh-CN" sz="2000" b="1" i="1" dirty="0">
                <a:latin typeface="华文楷体" panose="02010600040101010101" charset="-122"/>
                <a:ea typeface="华文楷体" panose="02010600040101010101" charset="-122"/>
                <a:sym typeface="+mn-ea"/>
              </a:rPr>
              <a:t>《</a:t>
            </a:r>
            <a:r>
              <a:rPr lang="zh-CN" altLang="en-US" sz="2000" b="1" i="1" dirty="0">
                <a:latin typeface="华文楷体" panose="02010600040101010101" charset="-122"/>
                <a:ea typeface="华文楷体" panose="02010600040101010101" charset="-122"/>
                <a:sym typeface="+mn-ea"/>
              </a:rPr>
              <a:t>科学引文索引</a:t>
            </a:r>
            <a:r>
              <a:rPr lang="zh-CN" altLang="zh-CN" sz="2000" b="1" i="1" dirty="0">
                <a:latin typeface="华文楷体" panose="02010600040101010101" charset="-122"/>
                <a:ea typeface="华文楷体" panose="02010600040101010101" charset="-122"/>
                <a:sym typeface="+mn-ea"/>
              </a:rPr>
              <a:t>》</a:t>
            </a:r>
            <a:endParaRPr lang="zh-CN" altLang="zh-CN" sz="2000" b="1" i="1" dirty="0">
              <a:latin typeface="华文楷体" panose="02010600040101010101" charset="-122"/>
              <a:ea typeface="华文楷体" panose="02010600040101010101" charset="-122"/>
            </a:endParaRPr>
          </a:p>
          <a:p>
            <a:pPr indent="457200" fontAlgn="auto">
              <a:lnSpc>
                <a:spcPct val="130000"/>
              </a:lnSpc>
              <a:buNone/>
            </a:pPr>
            <a:r>
              <a:rPr lang="zh-CN" altLang="zh-CN" sz="2000" b="1" i="1" dirty="0">
                <a:latin typeface="华文楷体" panose="02010600040101010101" charset="-122"/>
                <a:ea typeface="华文楷体" panose="02010600040101010101" charset="-122"/>
                <a:sym typeface="+mn-ea"/>
              </a:rPr>
              <a:t>《</a:t>
            </a:r>
            <a:r>
              <a:rPr lang="zh-CN" altLang="en-US" sz="2000" b="1" i="1" dirty="0">
                <a:latin typeface="华文楷体" panose="02010600040101010101" charset="-122"/>
                <a:ea typeface="华文楷体" panose="02010600040101010101" charset="-122"/>
                <a:sym typeface="+mn-ea"/>
              </a:rPr>
              <a:t>化学文摘</a:t>
            </a:r>
            <a:r>
              <a:rPr lang="zh-CN" altLang="zh-CN" sz="2000" b="1" i="1" dirty="0">
                <a:latin typeface="华文楷体" panose="02010600040101010101" charset="-122"/>
                <a:ea typeface="华文楷体" panose="02010600040101010101" charset="-122"/>
                <a:sym typeface="+mn-ea"/>
              </a:rPr>
              <a:t>》</a:t>
            </a:r>
            <a:r>
              <a:rPr lang="zh-CN" altLang="en-US" sz="2000" b="1" i="1" dirty="0">
                <a:latin typeface="华文楷体" panose="02010600040101010101" charset="-122"/>
                <a:ea typeface="华文楷体" panose="02010600040101010101" charset="-122"/>
                <a:sym typeface="+mn-ea"/>
              </a:rPr>
              <a:t>、</a:t>
            </a:r>
            <a:r>
              <a:rPr lang="zh-CN" altLang="zh-CN" sz="2000" b="1" i="1" dirty="0">
                <a:latin typeface="华文楷体" panose="02010600040101010101" charset="-122"/>
                <a:ea typeface="华文楷体" panose="02010600040101010101" charset="-122"/>
                <a:sym typeface="+mn-ea"/>
              </a:rPr>
              <a:t>《</a:t>
            </a:r>
            <a:r>
              <a:rPr lang="zh-CN" altLang="en-US" sz="2000" b="1" i="1" dirty="0">
                <a:latin typeface="华文楷体" panose="02010600040101010101" charset="-122"/>
                <a:ea typeface="华文楷体" panose="02010600040101010101" charset="-122"/>
                <a:sym typeface="+mn-ea"/>
              </a:rPr>
              <a:t>金属文摘</a:t>
            </a:r>
            <a:r>
              <a:rPr lang="zh-CN" altLang="zh-CN" sz="2000" b="1" i="1" dirty="0">
                <a:latin typeface="华文楷体" panose="02010600040101010101" charset="-122"/>
                <a:ea typeface="华文楷体" panose="02010600040101010101" charset="-122"/>
                <a:sym typeface="+mn-ea"/>
              </a:rPr>
              <a:t>》</a:t>
            </a:r>
            <a:endParaRPr lang="zh-CN" altLang="en-US" sz="2000" dirty="0">
              <a:solidFill>
                <a:schemeClr val="tx1"/>
              </a:solidFill>
              <a:latin typeface="华文楷体" panose="02010600040101010101" charset="-122"/>
              <a:ea typeface="华文楷体" panose="02010600040101010101" charset="-122"/>
              <a:cs typeface="华文楷体" panose="02010600040101010101" charset="-122"/>
              <a:sym typeface="+mn-ea"/>
            </a:endParaRPr>
          </a:p>
        </p:txBody>
      </p:sp>
      <p:sp>
        <p:nvSpPr>
          <p:cNvPr id="71684" name="AutoShape 4"/>
          <p:cNvSpPr/>
          <p:nvPr>
            <p:custDataLst>
              <p:tags r:id="rId2"/>
            </p:custDataLst>
          </p:nvPr>
        </p:nvSpPr>
        <p:spPr>
          <a:xfrm>
            <a:off x="539115" y="2068195"/>
            <a:ext cx="2580005" cy="521969"/>
          </a:xfrm>
          <a:prstGeom prst="wedgeRectCallout">
            <a:avLst>
              <a:gd name="adj1" fmla="val 46306"/>
              <a:gd name="adj2" fmla="val 84588"/>
            </a:avLst>
          </a:prstGeom>
          <a:solidFill>
            <a:schemeClr val="accent1">
              <a:alpha val="0"/>
            </a:schemeClr>
          </a:solidFill>
          <a:ln w="25400" cap="flat" cmpd="sng">
            <a:solidFill>
              <a:schemeClr val="tx1"/>
            </a:solidFill>
            <a:prstDash val="solid"/>
            <a:miter/>
            <a:headEnd type="none" w="med" len="med"/>
            <a:tailEnd type="none" w="med" len="med"/>
          </a:ln>
        </p:spPr>
        <p:txBody>
          <a:bodyPr wrap="square" anchor="ctr" anchorCtr="0">
            <a:spAutoFit/>
          </a:bodyPr>
          <a:p>
            <a:pPr algn="ctr"/>
            <a:r>
              <a:rPr lang="zh-CN" altLang="zh-CN" sz="1400" dirty="0">
                <a:latin typeface="华文楷体" panose="02010600040101010101" charset="-122"/>
                <a:ea typeface="华文楷体" panose="02010600040101010101" charset="-122"/>
                <a:cs typeface="华文楷体" panose="02010600040101010101" charset="-122"/>
              </a:rPr>
              <a:t>SA </a:t>
            </a:r>
            <a:r>
              <a:rPr lang="zh-CN" altLang="en-US" sz="1400" dirty="0">
                <a:latin typeface="华文楷体" panose="02010600040101010101" charset="-122"/>
                <a:ea typeface="华文楷体" panose="02010600040101010101" charset="-122"/>
                <a:cs typeface="华文楷体" panose="02010600040101010101" charset="-122"/>
              </a:rPr>
              <a:t>（物理学、电子、电气工程、计算机与控制）</a:t>
            </a:r>
            <a:endParaRPr lang="zh-CN" altLang="en-US" sz="1400" dirty="0">
              <a:latin typeface="华文楷体" panose="02010600040101010101" charset="-122"/>
              <a:ea typeface="华文楷体" panose="02010600040101010101" charset="-122"/>
              <a:cs typeface="华文楷体" panose="02010600040101010101" charset="-122"/>
            </a:endParaRPr>
          </a:p>
        </p:txBody>
      </p:sp>
      <p:sp>
        <p:nvSpPr>
          <p:cNvPr id="71685" name="AutoShape 5"/>
          <p:cNvSpPr/>
          <p:nvPr>
            <p:custDataLst>
              <p:tags r:id="rId3"/>
            </p:custDataLst>
          </p:nvPr>
        </p:nvSpPr>
        <p:spPr>
          <a:xfrm>
            <a:off x="1187450" y="2860040"/>
            <a:ext cx="1794510" cy="236220"/>
          </a:xfrm>
          <a:prstGeom prst="wedgeRectCallout">
            <a:avLst>
              <a:gd name="adj1" fmla="val 53380"/>
              <a:gd name="adj2" fmla="val 117481"/>
            </a:avLst>
          </a:prstGeom>
          <a:solidFill>
            <a:schemeClr val="accent1">
              <a:alpha val="0"/>
            </a:schemeClr>
          </a:solidFill>
          <a:ln w="25400" cap="flat" cmpd="sng">
            <a:solidFill>
              <a:schemeClr val="tx1"/>
            </a:solidFill>
            <a:prstDash val="solid"/>
            <a:miter/>
            <a:headEnd type="none" w="med" len="med"/>
            <a:tailEnd type="none" w="med" len="med"/>
          </a:ln>
        </p:spPr>
        <p:txBody>
          <a:bodyPr wrap="square" anchor="ctr" anchorCtr="0">
            <a:noAutofit/>
          </a:bodyPr>
          <a:p>
            <a:pPr algn="ctr"/>
            <a:r>
              <a:rPr lang="zh-CN" altLang="zh-CN" sz="1400" dirty="0">
                <a:latin typeface="华文楷体" panose="02010600040101010101" charset="-122"/>
                <a:ea typeface="华文楷体" panose="02010600040101010101" charset="-122"/>
                <a:cs typeface="华文楷体" panose="02010600040101010101" charset="-122"/>
              </a:rPr>
              <a:t>EI</a:t>
            </a:r>
            <a:r>
              <a:rPr lang="zh-CN" altLang="en-US" sz="1400" dirty="0">
                <a:latin typeface="华文楷体" panose="02010600040101010101" charset="-122"/>
                <a:ea typeface="华文楷体" panose="02010600040101010101" charset="-122"/>
                <a:cs typeface="华文楷体" panose="02010600040101010101" charset="-122"/>
              </a:rPr>
              <a:t>（工程技术）</a:t>
            </a:r>
            <a:endParaRPr lang="zh-CN" altLang="en-US" sz="1400" dirty="0">
              <a:latin typeface="华文楷体" panose="02010600040101010101" charset="-122"/>
              <a:ea typeface="华文楷体" panose="02010600040101010101" charset="-122"/>
              <a:cs typeface="华文楷体" panose="02010600040101010101" charset="-122"/>
            </a:endParaRPr>
          </a:p>
        </p:txBody>
      </p:sp>
      <p:sp>
        <p:nvSpPr>
          <p:cNvPr id="71687" name="AutoShape 7"/>
          <p:cNvSpPr/>
          <p:nvPr>
            <p:custDataLst>
              <p:tags r:id="rId4"/>
            </p:custDataLst>
          </p:nvPr>
        </p:nvSpPr>
        <p:spPr>
          <a:xfrm>
            <a:off x="1043305" y="4084321"/>
            <a:ext cx="2033588" cy="306704"/>
          </a:xfrm>
          <a:prstGeom prst="wedgeRectCallout">
            <a:avLst>
              <a:gd name="adj1" fmla="val 73704"/>
              <a:gd name="adj2" fmla="val -108694"/>
            </a:avLst>
          </a:prstGeom>
          <a:solidFill>
            <a:schemeClr val="accent1">
              <a:alpha val="0"/>
            </a:schemeClr>
          </a:solidFill>
          <a:ln w="25400" cap="flat" cmpd="sng">
            <a:solidFill>
              <a:schemeClr val="tx1"/>
            </a:solidFill>
            <a:prstDash val="solid"/>
            <a:miter/>
            <a:headEnd type="none" w="med" len="med"/>
            <a:tailEnd type="none" w="med" len="med"/>
          </a:ln>
        </p:spPr>
        <p:txBody>
          <a:bodyPr anchor="ctr" anchorCtr="0">
            <a:spAutoFit/>
          </a:bodyPr>
          <a:p>
            <a:pPr algn="ctr"/>
            <a:r>
              <a:rPr lang="zh-CN" altLang="zh-CN" sz="1400" dirty="0">
                <a:latin typeface="华文楷体" panose="02010600040101010101" charset="-122"/>
                <a:ea typeface="华文楷体" panose="02010600040101010101" charset="-122"/>
                <a:cs typeface="华文楷体" panose="02010600040101010101" charset="-122"/>
              </a:rPr>
              <a:t>CA</a:t>
            </a:r>
            <a:r>
              <a:rPr lang="zh-CN" altLang="en-US" sz="1400" dirty="0">
                <a:latin typeface="华文楷体" panose="02010600040101010101" charset="-122"/>
                <a:ea typeface="华文楷体" panose="02010600040101010101" charset="-122"/>
                <a:cs typeface="华文楷体" panose="02010600040101010101" charset="-122"/>
              </a:rPr>
              <a:t>（化学化工）</a:t>
            </a:r>
            <a:endParaRPr lang="zh-CN" altLang="en-US" sz="1400" dirty="0">
              <a:latin typeface="华文楷体" panose="02010600040101010101" charset="-122"/>
              <a:ea typeface="华文楷体" panose="02010600040101010101" charset="-122"/>
              <a:cs typeface="华文楷体" panose="02010600040101010101" charset="-122"/>
            </a:endParaRPr>
          </a:p>
        </p:txBody>
      </p:sp>
      <p:sp>
        <p:nvSpPr>
          <p:cNvPr id="71686" name="AutoShape 6"/>
          <p:cNvSpPr/>
          <p:nvPr>
            <p:custDataLst>
              <p:tags r:id="rId5"/>
            </p:custDataLst>
          </p:nvPr>
        </p:nvSpPr>
        <p:spPr>
          <a:xfrm>
            <a:off x="5652135" y="2284095"/>
            <a:ext cx="2982595" cy="501015"/>
          </a:xfrm>
          <a:prstGeom prst="wedgeRectCallout">
            <a:avLst>
              <a:gd name="adj1" fmla="val -29755"/>
              <a:gd name="adj2" fmla="val 111694"/>
            </a:avLst>
          </a:prstGeom>
          <a:solidFill>
            <a:schemeClr val="accent1">
              <a:alpha val="0"/>
            </a:schemeClr>
          </a:solidFill>
          <a:ln w="25400" cap="flat" cmpd="sng">
            <a:solidFill>
              <a:schemeClr val="tx1"/>
            </a:solidFill>
            <a:prstDash val="solid"/>
            <a:miter/>
            <a:headEnd type="none" w="med" len="med"/>
            <a:tailEnd type="none" w="med" len="med"/>
          </a:ln>
        </p:spPr>
        <p:txBody>
          <a:bodyPr anchor="ctr" anchorCtr="0">
            <a:noAutofit/>
          </a:bodyPr>
          <a:p>
            <a:pPr algn="ctr"/>
            <a:r>
              <a:rPr lang="zh-CN" altLang="zh-CN" sz="1400" dirty="0">
                <a:latin typeface="华文楷体" panose="02010600040101010101" charset="-122"/>
                <a:ea typeface="华文楷体" panose="02010600040101010101" charset="-122"/>
                <a:cs typeface="华文楷体" panose="02010600040101010101" charset="-122"/>
              </a:rPr>
              <a:t>SCI</a:t>
            </a:r>
            <a:r>
              <a:rPr lang="zh-CN" altLang="en-US" sz="1400" dirty="0">
                <a:latin typeface="华文楷体" panose="02010600040101010101" charset="-122"/>
                <a:ea typeface="华文楷体" panose="02010600040101010101" charset="-122"/>
                <a:cs typeface="华文楷体" panose="02010600040101010101" charset="-122"/>
              </a:rPr>
              <a:t>（生命科学、临床医学、物理化学、工程技术）</a:t>
            </a:r>
            <a:endParaRPr lang="zh-CN" altLang="en-US" sz="1400" dirty="0">
              <a:latin typeface="华文楷体" panose="02010600040101010101" charset="-122"/>
              <a:ea typeface="华文楷体" panose="02010600040101010101" charset="-122"/>
              <a:cs typeface="华文楷体" panose="02010600040101010101" charset="-122"/>
            </a:endParaRPr>
          </a:p>
        </p:txBody>
      </p:sp>
      <p:sp>
        <p:nvSpPr>
          <p:cNvPr id="71688" name="AutoShape 8"/>
          <p:cNvSpPr/>
          <p:nvPr>
            <p:custDataLst>
              <p:tags r:id="rId6"/>
            </p:custDataLst>
          </p:nvPr>
        </p:nvSpPr>
        <p:spPr>
          <a:xfrm>
            <a:off x="5363528" y="4084480"/>
            <a:ext cx="3313112" cy="521969"/>
          </a:xfrm>
          <a:prstGeom prst="wedgeRectCallout">
            <a:avLst>
              <a:gd name="adj1" fmla="val -49463"/>
              <a:gd name="adj2" fmla="val -85810"/>
            </a:avLst>
          </a:prstGeom>
          <a:solidFill>
            <a:schemeClr val="accent1">
              <a:alpha val="0"/>
            </a:schemeClr>
          </a:solidFill>
          <a:ln w="25400" cap="flat" cmpd="sng">
            <a:solidFill>
              <a:schemeClr val="tx1"/>
            </a:solidFill>
            <a:prstDash val="solid"/>
            <a:miter/>
            <a:headEnd type="none" w="med" len="med"/>
            <a:tailEnd type="none" w="med" len="med"/>
          </a:ln>
        </p:spPr>
        <p:txBody>
          <a:bodyPr anchor="ctr" anchorCtr="0">
            <a:spAutoFit/>
          </a:bodyPr>
          <a:p>
            <a:pPr algn="ctr"/>
            <a:r>
              <a:rPr lang="zh-CN" altLang="zh-CN" sz="1400" dirty="0">
                <a:latin typeface="华文楷体" panose="02010600040101010101" charset="-122"/>
                <a:ea typeface="华文楷体" panose="02010600040101010101" charset="-122"/>
                <a:cs typeface="华文楷体" panose="02010600040101010101" charset="-122"/>
              </a:rPr>
              <a:t>MA</a:t>
            </a:r>
            <a:r>
              <a:rPr lang="zh-CN" altLang="en-US" sz="1400" dirty="0">
                <a:latin typeface="华文楷体" panose="02010600040101010101" charset="-122"/>
                <a:ea typeface="华文楷体" panose="02010600040101010101" charset="-122"/>
                <a:cs typeface="华文楷体" panose="02010600040101010101" charset="-122"/>
              </a:rPr>
              <a:t>（建筑施工、矿山机械、金属冶炼、热处理、加工）</a:t>
            </a:r>
            <a:endParaRPr lang="zh-CN" altLang="en-US" sz="1400" dirty="0">
              <a:latin typeface="华文楷体" panose="02010600040101010101" charset="-122"/>
              <a:ea typeface="华文楷体" panose="02010600040101010101" charset="-122"/>
              <a:cs typeface="华文楷体" panose="02010600040101010101"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Bottom)">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71684"/>
                                        </p:tgtEl>
                                        <p:attrNameLst>
                                          <p:attrName>style.visibility</p:attrName>
                                        </p:attrNameLst>
                                      </p:cBhvr>
                                      <p:to>
                                        <p:strVal val="visible"/>
                                      </p:to>
                                    </p:set>
                                    <p:anim calcmode="lin" valueType="num">
                                      <p:cBhvr additive="base">
                                        <p:cTn id="12" dur="1000" fill="hold"/>
                                        <p:tgtEl>
                                          <p:spTgt spid="71684"/>
                                        </p:tgtEl>
                                        <p:attrNameLst>
                                          <p:attrName>ppt_x</p:attrName>
                                        </p:attrNameLst>
                                      </p:cBhvr>
                                      <p:tavLst>
                                        <p:tav tm="0">
                                          <p:val>
                                            <p:strVal val="0-#ppt_w/2"/>
                                          </p:val>
                                        </p:tav>
                                        <p:tav tm="100000">
                                          <p:val>
                                            <p:strVal val="#ppt_x"/>
                                          </p:val>
                                        </p:tav>
                                      </p:tavLst>
                                    </p:anim>
                                    <p:anim calcmode="lin" valueType="num">
                                      <p:cBhvr additive="base">
                                        <p:cTn id="13" dur="1000" fill="hold"/>
                                        <p:tgtEl>
                                          <p:spTgt spid="71684"/>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71685"/>
                                        </p:tgtEl>
                                        <p:attrNameLst>
                                          <p:attrName>style.visibility</p:attrName>
                                        </p:attrNameLst>
                                      </p:cBhvr>
                                      <p:to>
                                        <p:strVal val="visible"/>
                                      </p:to>
                                    </p:set>
                                    <p:animEffect transition="in" filter="blinds(horizontal)">
                                      <p:cBhvr>
                                        <p:cTn id="18" dur="1000"/>
                                        <p:tgtEl>
                                          <p:spTgt spid="71685"/>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32" fill="hold" grpId="0" nodeType="clickEffect">
                                  <p:stCondLst>
                                    <p:cond delay="0"/>
                                  </p:stCondLst>
                                  <p:childTnLst>
                                    <p:set>
                                      <p:cBhvr>
                                        <p:cTn id="22" dur="1" fill="hold">
                                          <p:stCondLst>
                                            <p:cond delay="0"/>
                                          </p:stCondLst>
                                        </p:cTn>
                                        <p:tgtEl>
                                          <p:spTgt spid="71687"/>
                                        </p:tgtEl>
                                        <p:attrNameLst>
                                          <p:attrName>style.visibility</p:attrName>
                                        </p:attrNameLst>
                                      </p:cBhvr>
                                      <p:to>
                                        <p:strVal val="visible"/>
                                      </p:to>
                                    </p:set>
                                    <p:animEffect transition="in" filter="box(out)">
                                      <p:cBhvr>
                                        <p:cTn id="23" dur="1000"/>
                                        <p:tgtEl>
                                          <p:spTgt spid="71687"/>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5" fill="hold" grpId="0" nodeType="clickEffect">
                                  <p:stCondLst>
                                    <p:cond delay="0"/>
                                  </p:stCondLst>
                                  <p:childTnLst>
                                    <p:set>
                                      <p:cBhvr>
                                        <p:cTn id="27" dur="1" fill="hold">
                                          <p:stCondLst>
                                            <p:cond delay="0"/>
                                          </p:stCondLst>
                                        </p:cTn>
                                        <p:tgtEl>
                                          <p:spTgt spid="71686"/>
                                        </p:tgtEl>
                                        <p:attrNameLst>
                                          <p:attrName>style.visibility</p:attrName>
                                        </p:attrNameLst>
                                      </p:cBhvr>
                                      <p:to>
                                        <p:strVal val="visible"/>
                                      </p:to>
                                    </p:set>
                                    <p:animEffect transition="in" filter="blinds(vertical)">
                                      <p:cBhvr>
                                        <p:cTn id="28" dur="1000"/>
                                        <p:tgtEl>
                                          <p:spTgt spid="71686"/>
                                        </p:tgtEl>
                                      </p:cBhvr>
                                    </p:animEffect>
                                  </p:childTnLst>
                                </p:cTn>
                              </p:par>
                            </p:childTnLst>
                          </p:cTn>
                        </p:par>
                      </p:childTnLst>
                    </p:cTn>
                  </p:par>
                  <p:par>
                    <p:cTn id="29" fill="hold">
                      <p:stCondLst>
                        <p:cond delay="indefinite"/>
                      </p:stCondLst>
                      <p:childTnLst>
                        <p:par>
                          <p:cTn id="30" fill="hold">
                            <p:stCondLst>
                              <p:cond delay="0"/>
                            </p:stCondLst>
                            <p:childTnLst>
                              <p:par>
                                <p:cTn id="31" presetID="8" presetClass="entr" presetSubtype="16" fill="hold" grpId="0" nodeType="clickEffect">
                                  <p:stCondLst>
                                    <p:cond delay="0"/>
                                  </p:stCondLst>
                                  <p:childTnLst>
                                    <p:set>
                                      <p:cBhvr>
                                        <p:cTn id="32" dur="1" fill="hold">
                                          <p:stCondLst>
                                            <p:cond delay="0"/>
                                          </p:stCondLst>
                                        </p:cTn>
                                        <p:tgtEl>
                                          <p:spTgt spid="71688"/>
                                        </p:tgtEl>
                                        <p:attrNameLst>
                                          <p:attrName>style.visibility</p:attrName>
                                        </p:attrNameLst>
                                      </p:cBhvr>
                                      <p:to>
                                        <p:strVal val="visible"/>
                                      </p:to>
                                    </p:set>
                                    <p:animEffect transition="in" filter="diamond(in)">
                                      <p:cBhvr>
                                        <p:cTn id="33" dur="1000"/>
                                        <p:tgtEl>
                                          <p:spTgt spid="716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71684" grpId="0" bldLvl="0" animBg="1"/>
      <p:bldP spid="71685" grpId="0" bldLvl="0" animBg="1"/>
      <p:bldP spid="71687" grpId="0" bldLvl="0" animBg="1"/>
      <p:bldP spid="71686" grpId="0" bldLvl="0" animBg="1"/>
      <p:bldP spid="71688" grpId="0" bldLvl="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 descr="D:\1稻壳模板\ppt\2016.4\小清新水彩花卉毕业答辩模板\未标题-5.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36971" y="-98774"/>
            <a:ext cx="911574" cy="971998"/>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39"/>
          <p:cNvSpPr>
            <a:spLocks noChangeArrowheads="1"/>
          </p:cNvSpPr>
          <p:nvPr/>
        </p:nvSpPr>
        <p:spPr bwMode="auto">
          <a:xfrm>
            <a:off x="971550" y="628015"/>
            <a:ext cx="3892550" cy="307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anose="020B0604020202020204" pitchFamily="34" charset="0"/>
              <a:buNone/>
            </a:pPr>
            <a:r>
              <a:rPr lang="zh-CN" altLang="en-US" sz="2000" dirty="0" smtClean="0">
                <a:solidFill>
                  <a:schemeClr val="bg1">
                    <a:lumMod val="50000"/>
                  </a:schemeClr>
                </a:solidFill>
                <a:latin typeface="微软雅黑 Light" panose="020B0502040204020203" pitchFamily="34" charset="-122"/>
                <a:ea typeface="微软雅黑 Light" panose="020B0502040204020203" pitchFamily="34" charset="-122"/>
                <a:sym typeface="+mn-ea"/>
              </a:rPr>
              <a:t>一、信息检索的</a:t>
            </a:r>
            <a:r>
              <a:rPr lang="zh-CN" altLang="en-US" sz="2000" dirty="0" smtClean="0">
                <a:solidFill>
                  <a:schemeClr val="bg1">
                    <a:lumMod val="50000"/>
                  </a:schemeClr>
                </a:solidFill>
                <a:latin typeface="微软雅黑 Light" panose="020B0502040204020203" pitchFamily="34" charset="-122"/>
                <a:ea typeface="微软雅黑 Light" panose="020B0502040204020203" pitchFamily="34" charset="-122"/>
                <a:sym typeface="+mn-ea"/>
              </a:rPr>
              <a:t>概念</a:t>
            </a:r>
            <a:endParaRPr lang="zh-CN" altLang="en-US" sz="2000" dirty="0" smtClean="0">
              <a:solidFill>
                <a:schemeClr val="bg1">
                  <a:lumMod val="50000"/>
                </a:schemeClr>
              </a:solidFill>
              <a:latin typeface="微软雅黑 Light" panose="020B0502040204020203" pitchFamily="34" charset="-122"/>
              <a:ea typeface="微软雅黑 Light" panose="020B0502040204020203" pitchFamily="34" charset="-122"/>
              <a:sym typeface="+mn-ea"/>
            </a:endParaRPr>
          </a:p>
        </p:txBody>
      </p:sp>
      <p:sp>
        <p:nvSpPr>
          <p:cNvPr id="28" name="Rectangle 21"/>
          <p:cNvSpPr>
            <a:spLocks noChangeArrowheads="1"/>
          </p:cNvSpPr>
          <p:nvPr/>
        </p:nvSpPr>
        <p:spPr bwMode="auto">
          <a:xfrm>
            <a:off x="834390" y="1064895"/>
            <a:ext cx="7501255" cy="3426460"/>
          </a:xfrm>
          <a:prstGeom prst="rect">
            <a:avLst/>
          </a:prstGeom>
          <a:solidFill>
            <a:schemeClr val="bg1">
              <a:lumMod val="95000"/>
              <a:alpha val="50000"/>
            </a:schemeClr>
          </a:solidFill>
          <a:ln>
            <a:noFill/>
          </a:ln>
        </p:spPr>
        <p:txBody>
          <a:bodyPr/>
          <a:lstStyle/>
          <a:p>
            <a:endParaRPr lang="zh-CN" altLang="en-US">
              <a:solidFill>
                <a:prstClr val="black"/>
              </a:solidFill>
            </a:endParaRPr>
          </a:p>
        </p:txBody>
      </p:sp>
      <p:sp>
        <p:nvSpPr>
          <p:cNvPr id="29" name="Rectangle 11"/>
          <p:cNvSpPr>
            <a:spLocks noChangeArrowheads="1"/>
          </p:cNvSpPr>
          <p:nvPr/>
        </p:nvSpPr>
        <p:spPr bwMode="auto">
          <a:xfrm>
            <a:off x="899160" y="1131570"/>
            <a:ext cx="7207250" cy="301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indent="457200" fontAlgn="auto">
              <a:lnSpc>
                <a:spcPct val="130000"/>
              </a:lnSpc>
              <a:spcBef>
                <a:spcPts val="0"/>
              </a:spcBef>
              <a:spcAft>
                <a:spcPts val="0"/>
              </a:spcAft>
              <a:buClrTx/>
              <a:buNone/>
            </a:pPr>
            <a:r>
              <a:rPr lang="en-US" sz="2000" dirty="0" smtClean="0">
                <a:solidFill>
                  <a:schemeClr val="bg1">
                    <a:lumMod val="50000"/>
                  </a:schemeClr>
                </a:solidFill>
                <a:latin typeface="华文楷体" panose="02010600040101010101" charset="-122"/>
                <a:ea typeface="华文楷体" panose="02010600040101010101" charset="-122"/>
                <a:cs typeface="华文楷体" panose="02010600040101010101" charset="-122"/>
                <a:sym typeface="+mn-ea"/>
              </a:rPr>
              <a:t>2</a:t>
            </a:r>
            <a:r>
              <a:rPr lang="zh-CN" altLang="en-US" sz="2000" dirty="0" smtClean="0">
                <a:solidFill>
                  <a:schemeClr val="bg1">
                    <a:lumMod val="50000"/>
                  </a:schemeClr>
                </a:solidFill>
                <a:latin typeface="华文楷体" panose="02010600040101010101" charset="-122"/>
                <a:ea typeface="华文楷体" panose="02010600040101010101" charset="-122"/>
                <a:cs typeface="华文楷体" panose="02010600040101010101" charset="-122"/>
                <a:sym typeface="+mn-ea"/>
              </a:rPr>
              <a:t>、信息检索的类型</a:t>
            </a:r>
            <a:r>
              <a:rPr lang="en-US" altLang="zh-CN" sz="2000" dirty="0" smtClean="0">
                <a:solidFill>
                  <a:schemeClr val="bg1">
                    <a:lumMod val="50000"/>
                  </a:schemeClr>
                </a:solidFill>
                <a:latin typeface="华文楷体" panose="02010600040101010101" charset="-122"/>
                <a:ea typeface="华文楷体" panose="02010600040101010101" charset="-122"/>
                <a:cs typeface="华文楷体" panose="02010600040101010101" charset="-122"/>
                <a:sym typeface="+mn-ea"/>
              </a:rPr>
              <a:t> </a:t>
            </a:r>
            <a:endParaRPr lang="en-US" altLang="zh-CN" sz="2000" b="1" dirty="0">
              <a:solidFill>
                <a:schemeClr val="tx1"/>
              </a:solidFill>
              <a:latin typeface="华文楷体" panose="02010600040101010101" charset="-122"/>
              <a:ea typeface="华文楷体" panose="02010600040101010101" charset="-122"/>
              <a:cs typeface="华文楷体" panose="02010600040101010101" charset="-122"/>
              <a:sym typeface="+mn-ea"/>
            </a:endParaRPr>
          </a:p>
          <a:p>
            <a:pPr indent="457200" fontAlgn="auto">
              <a:lnSpc>
                <a:spcPct val="125000"/>
              </a:lnSpc>
              <a:buNone/>
            </a:pPr>
            <a:endParaRPr lang="zh-CN" altLang="zh-CN" sz="2000" b="1" dirty="0">
              <a:solidFill>
                <a:srgbClr val="FF0000"/>
              </a:solidFill>
              <a:latin typeface="华文楷体" panose="02010600040101010101" charset="-122"/>
              <a:ea typeface="华文楷体" panose="02010600040101010101" charset="-122"/>
              <a:cs typeface="华文楷体" panose="02010600040101010101" charset="-122"/>
              <a:sym typeface="+mn-ea"/>
            </a:endParaRPr>
          </a:p>
          <a:p>
            <a:pPr indent="457200" fontAlgn="auto">
              <a:lnSpc>
                <a:spcPct val="125000"/>
              </a:lnSpc>
              <a:buNone/>
            </a:pPr>
            <a:r>
              <a:rPr lang="zh-CN" altLang="zh-CN" sz="2000" b="1" dirty="0">
                <a:solidFill>
                  <a:srgbClr val="FF0000"/>
                </a:solidFill>
                <a:latin typeface="华文楷体" panose="02010600040101010101" charset="-122"/>
                <a:ea typeface="华文楷体" panose="02010600040101010101" charset="-122"/>
                <a:cs typeface="华文楷体" panose="02010600040101010101" charset="-122"/>
                <a:sym typeface="+mn-ea"/>
              </a:rPr>
              <a:t>2</a:t>
            </a:r>
            <a:r>
              <a:rPr lang="zh-CN" altLang="en-US" sz="2000" b="1" dirty="0">
                <a:solidFill>
                  <a:srgbClr val="FF0000"/>
                </a:solidFill>
                <a:latin typeface="华文楷体" panose="02010600040101010101" charset="-122"/>
                <a:ea typeface="华文楷体" panose="02010600040101010101" charset="-122"/>
                <a:cs typeface="华文楷体" panose="02010600040101010101" charset="-122"/>
                <a:sym typeface="+mn-ea"/>
              </a:rPr>
              <a:t>）数据检索</a:t>
            </a:r>
            <a:r>
              <a:rPr lang="zh-CN" altLang="en-US" sz="2000" dirty="0">
                <a:solidFill>
                  <a:srgbClr val="366462"/>
                </a:solidFill>
                <a:latin typeface="华文楷体" panose="02010600040101010101" charset="-122"/>
                <a:ea typeface="华文楷体" panose="02010600040101010101" charset="-122"/>
                <a:cs typeface="华文楷体" panose="02010600040101010101" charset="-122"/>
                <a:sym typeface="+mn-ea"/>
              </a:rPr>
              <a:t>   </a:t>
            </a:r>
            <a:r>
              <a:rPr lang="zh-CN" altLang="en-US" sz="2000" dirty="0">
                <a:solidFill>
                  <a:schemeClr val="tx1"/>
                </a:solidFill>
                <a:latin typeface="华文楷体" panose="02010600040101010101" charset="-122"/>
                <a:ea typeface="华文楷体" panose="02010600040101010101" charset="-122"/>
                <a:cs typeface="华文楷体" panose="02010600040101010101" charset="-122"/>
                <a:sym typeface="+mn-ea"/>
              </a:rPr>
              <a:t>以数值或图表形式表示的数据为检索对象，如查找某一公式、图标、电话号码、银行帐号、统计数据等数字信息。</a:t>
            </a:r>
            <a:endParaRPr lang="zh-CN" altLang="en-US" sz="2000" dirty="0">
              <a:solidFill>
                <a:schemeClr val="tx1"/>
              </a:solidFill>
              <a:latin typeface="华文楷体" panose="02010600040101010101" charset="-122"/>
              <a:ea typeface="华文楷体" panose="02010600040101010101" charset="-122"/>
              <a:cs typeface="华文楷体" panose="02010600040101010101" charset="-122"/>
            </a:endParaRPr>
          </a:p>
          <a:p>
            <a:pPr indent="457200" fontAlgn="auto">
              <a:lnSpc>
                <a:spcPct val="125000"/>
              </a:lnSpc>
              <a:buNone/>
            </a:pPr>
            <a:r>
              <a:rPr lang="zh-CN" altLang="en-US" sz="2000" dirty="0">
                <a:solidFill>
                  <a:schemeClr val="tx1"/>
                </a:solidFill>
                <a:latin typeface="华文楷体" panose="02010600040101010101" charset="-122"/>
                <a:ea typeface="华文楷体" panose="02010600040101010101" charset="-122"/>
                <a:cs typeface="华文楷体" panose="02010600040101010101" charset="-122"/>
                <a:sym typeface="Arial" panose="020B0604020202020204" pitchFamily="34" charset="0"/>
              </a:rPr>
              <a:t>数据检索主要利用各种字典、词典、百科全书、年鉴、手册等参考工具书进行，也可通过网络查找大量动态数据。</a:t>
            </a:r>
            <a:endParaRPr lang="zh-CN" altLang="en-US" sz="2000" dirty="0">
              <a:solidFill>
                <a:schemeClr val="tx1"/>
              </a:solidFill>
              <a:latin typeface="华文楷体" panose="02010600040101010101" charset="-122"/>
              <a:ea typeface="华文楷体" panose="02010600040101010101" charset="-122"/>
              <a:cs typeface="华文楷体" panose="02010600040101010101" charset="-122"/>
              <a:sym typeface="Arial" panose="020B0604020202020204" pitchFamily="34" charset="0"/>
            </a:endParaRPr>
          </a:p>
          <a:p>
            <a:pPr indent="0" fontAlgn="auto">
              <a:spcAft>
                <a:spcPts val="0"/>
              </a:spcAft>
              <a:buClr>
                <a:srgbClr val="FF6BB5"/>
              </a:buClr>
              <a:buFont typeface="Wingdings" panose="05000000000000000000" pitchFamily="2" charset="2"/>
              <a:buNone/>
            </a:pPr>
            <a:endParaRPr lang="zh-CN" altLang="en-US" sz="2000" dirty="0">
              <a:solidFill>
                <a:schemeClr val="tx1"/>
              </a:solidFill>
              <a:latin typeface="华文楷体" panose="02010600040101010101" charset="-122"/>
              <a:ea typeface="华文楷体" panose="02010600040101010101" charset="-122"/>
              <a:cs typeface="华文楷体" panose="02010600040101010101"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Bottom)">
                                      <p:cBhvr>
                                        <p:cTn id="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 descr="D:\1稻壳模板\ppt\2016.4\小清新水彩花卉毕业答辩模板\未标题-5.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36971" y="-98774"/>
            <a:ext cx="911574" cy="971998"/>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39"/>
          <p:cNvSpPr>
            <a:spLocks noChangeArrowheads="1"/>
          </p:cNvSpPr>
          <p:nvPr/>
        </p:nvSpPr>
        <p:spPr bwMode="auto">
          <a:xfrm>
            <a:off x="971550" y="628015"/>
            <a:ext cx="3892550" cy="307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anose="020B0604020202020204" pitchFamily="34" charset="0"/>
              <a:buNone/>
            </a:pPr>
            <a:r>
              <a:rPr lang="zh-CN" altLang="en-US" sz="2000" dirty="0" smtClean="0">
                <a:solidFill>
                  <a:schemeClr val="bg1">
                    <a:lumMod val="50000"/>
                  </a:schemeClr>
                </a:solidFill>
                <a:latin typeface="微软雅黑 Light" panose="020B0502040204020203" pitchFamily="34" charset="-122"/>
                <a:ea typeface="微软雅黑 Light" panose="020B0502040204020203" pitchFamily="34" charset="-122"/>
                <a:sym typeface="+mn-ea"/>
              </a:rPr>
              <a:t>一、信息检索的</a:t>
            </a:r>
            <a:r>
              <a:rPr lang="zh-CN" altLang="en-US" sz="2000" dirty="0" smtClean="0">
                <a:solidFill>
                  <a:schemeClr val="bg1">
                    <a:lumMod val="50000"/>
                  </a:schemeClr>
                </a:solidFill>
                <a:latin typeface="微软雅黑 Light" panose="020B0502040204020203" pitchFamily="34" charset="-122"/>
                <a:ea typeface="微软雅黑 Light" panose="020B0502040204020203" pitchFamily="34" charset="-122"/>
                <a:sym typeface="+mn-ea"/>
              </a:rPr>
              <a:t>概念</a:t>
            </a:r>
            <a:endParaRPr lang="zh-CN" altLang="en-US" sz="2000" dirty="0" smtClean="0">
              <a:solidFill>
                <a:schemeClr val="bg1">
                  <a:lumMod val="50000"/>
                </a:schemeClr>
              </a:solidFill>
              <a:latin typeface="微软雅黑 Light" panose="020B0502040204020203" pitchFamily="34" charset="-122"/>
              <a:ea typeface="微软雅黑 Light" panose="020B0502040204020203" pitchFamily="34" charset="-122"/>
              <a:sym typeface="+mn-ea"/>
            </a:endParaRPr>
          </a:p>
        </p:txBody>
      </p:sp>
      <p:sp>
        <p:nvSpPr>
          <p:cNvPr id="28" name="Rectangle 21"/>
          <p:cNvSpPr>
            <a:spLocks noChangeArrowheads="1"/>
          </p:cNvSpPr>
          <p:nvPr/>
        </p:nvSpPr>
        <p:spPr bwMode="auto">
          <a:xfrm>
            <a:off x="834390" y="1064895"/>
            <a:ext cx="7501255" cy="3426460"/>
          </a:xfrm>
          <a:prstGeom prst="rect">
            <a:avLst/>
          </a:prstGeom>
          <a:solidFill>
            <a:schemeClr val="bg1">
              <a:lumMod val="95000"/>
              <a:alpha val="50000"/>
            </a:schemeClr>
          </a:solidFill>
          <a:ln>
            <a:noFill/>
          </a:ln>
        </p:spPr>
        <p:txBody>
          <a:bodyPr/>
          <a:lstStyle/>
          <a:p>
            <a:endParaRPr lang="zh-CN" altLang="en-US">
              <a:solidFill>
                <a:prstClr val="black"/>
              </a:solidFill>
            </a:endParaRPr>
          </a:p>
        </p:txBody>
      </p:sp>
      <p:sp>
        <p:nvSpPr>
          <p:cNvPr id="29" name="Rectangle 11"/>
          <p:cNvSpPr>
            <a:spLocks noChangeArrowheads="1"/>
          </p:cNvSpPr>
          <p:nvPr/>
        </p:nvSpPr>
        <p:spPr bwMode="auto">
          <a:xfrm>
            <a:off x="1619250" y="1564005"/>
            <a:ext cx="6026150" cy="190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indent="457200" fontAlgn="auto">
              <a:lnSpc>
                <a:spcPct val="130000"/>
              </a:lnSpc>
              <a:spcBef>
                <a:spcPts val="0"/>
              </a:spcBef>
              <a:spcAft>
                <a:spcPts val="0"/>
              </a:spcAft>
              <a:buClr>
                <a:srgbClr val="FF6BB5"/>
              </a:buClr>
              <a:buFont typeface="Wingdings" panose="05000000000000000000" pitchFamily="2" charset="2"/>
              <a:buNone/>
            </a:pPr>
            <a:r>
              <a:rPr lang="zh-CN" altLang="en-US" sz="2000" dirty="0">
                <a:latin typeface="华文楷体" panose="02010600040101010101" charset="-122"/>
                <a:ea typeface="华文楷体" panose="02010600040101010101" charset="-122"/>
                <a:cs typeface="华文楷体" panose="02010600040101010101" charset="-122"/>
                <a:sym typeface="+mn-ea"/>
              </a:rPr>
              <a:t>例如： </a:t>
            </a:r>
            <a:r>
              <a:rPr lang="zh-CN" altLang="zh-CN" sz="2000" dirty="0">
                <a:latin typeface="华文楷体" panose="02010600040101010101" charset="-122"/>
                <a:ea typeface="华文楷体" panose="02010600040101010101" charset="-122"/>
                <a:cs typeface="华文楷体" panose="02010600040101010101" charset="-122"/>
                <a:sym typeface="+mn-ea"/>
              </a:rPr>
              <a:t>《</a:t>
            </a:r>
            <a:r>
              <a:rPr lang="zh-CN" altLang="en-US" sz="2000" dirty="0">
                <a:latin typeface="华文楷体" panose="02010600040101010101" charset="-122"/>
                <a:ea typeface="华文楷体" panose="02010600040101010101" charset="-122"/>
                <a:cs typeface="华文楷体" panose="02010600040101010101" charset="-122"/>
                <a:sym typeface="+mn-ea"/>
              </a:rPr>
              <a:t>万方数据库资源系统的数值数据库</a:t>
            </a:r>
            <a:r>
              <a:rPr lang="zh-CN" altLang="zh-CN" sz="2000" dirty="0">
                <a:latin typeface="华文楷体" panose="02010600040101010101" charset="-122"/>
                <a:ea typeface="华文楷体" panose="02010600040101010101" charset="-122"/>
                <a:cs typeface="华文楷体" panose="02010600040101010101" charset="-122"/>
                <a:sym typeface="+mn-ea"/>
              </a:rPr>
              <a:t>》</a:t>
            </a:r>
            <a:r>
              <a:rPr lang="zh-CN" altLang="en-US" sz="2000" dirty="0">
                <a:latin typeface="华文楷体" panose="02010600040101010101" charset="-122"/>
                <a:ea typeface="华文楷体" panose="02010600040101010101" charset="-122"/>
                <a:cs typeface="华文楷体" panose="02010600040101010101" charset="-122"/>
                <a:sym typeface="+mn-ea"/>
              </a:rPr>
              <a:t>、</a:t>
            </a:r>
            <a:r>
              <a:rPr lang="zh-CN" altLang="zh-CN" sz="2000" dirty="0">
                <a:latin typeface="华文楷体" panose="02010600040101010101" charset="-122"/>
                <a:ea typeface="华文楷体" panose="02010600040101010101" charset="-122"/>
                <a:cs typeface="华文楷体" panose="02010600040101010101" charset="-122"/>
                <a:sym typeface="+mn-ea"/>
              </a:rPr>
              <a:t>《</a:t>
            </a:r>
            <a:r>
              <a:rPr lang="zh-CN" altLang="en-US" sz="2000" dirty="0">
                <a:latin typeface="华文楷体" panose="02010600040101010101" charset="-122"/>
                <a:ea typeface="华文楷体" panose="02010600040101010101" charset="-122"/>
                <a:cs typeface="华文楷体" panose="02010600040101010101" charset="-122"/>
                <a:sym typeface="+mn-ea"/>
              </a:rPr>
              <a:t>中国大百科全书图书数据光盘数据库</a:t>
            </a:r>
            <a:r>
              <a:rPr lang="zh-CN" altLang="zh-CN" sz="2000" dirty="0">
                <a:latin typeface="华文楷体" panose="02010600040101010101" charset="-122"/>
                <a:ea typeface="华文楷体" panose="02010600040101010101" charset="-122"/>
                <a:cs typeface="华文楷体" panose="02010600040101010101" charset="-122"/>
                <a:sym typeface="+mn-ea"/>
              </a:rPr>
              <a:t>》</a:t>
            </a:r>
            <a:r>
              <a:rPr lang="zh-CN" altLang="en-US" sz="2000" dirty="0">
                <a:latin typeface="华文楷体" panose="02010600040101010101" charset="-122"/>
                <a:ea typeface="华文楷体" panose="02010600040101010101" charset="-122"/>
                <a:cs typeface="华文楷体" panose="02010600040101010101" charset="-122"/>
                <a:sym typeface="+mn-ea"/>
              </a:rPr>
              <a:t>、中国科学院的</a:t>
            </a:r>
            <a:r>
              <a:rPr lang="zh-CN" altLang="zh-CN" sz="2000" dirty="0">
                <a:latin typeface="华文楷体" panose="02010600040101010101" charset="-122"/>
                <a:ea typeface="华文楷体" panose="02010600040101010101" charset="-122"/>
                <a:cs typeface="华文楷体" panose="02010600040101010101" charset="-122"/>
                <a:sym typeface="+mn-ea"/>
              </a:rPr>
              <a:t>《</a:t>
            </a:r>
            <a:r>
              <a:rPr lang="zh-CN" altLang="en-US" sz="2000" dirty="0">
                <a:latin typeface="华文楷体" panose="02010600040101010101" charset="-122"/>
                <a:ea typeface="华文楷体" panose="02010600040101010101" charset="-122"/>
                <a:cs typeface="华文楷体" panose="02010600040101010101" charset="-122"/>
                <a:sym typeface="+mn-ea"/>
              </a:rPr>
              <a:t>科学数据库</a:t>
            </a:r>
            <a:r>
              <a:rPr lang="zh-CN" altLang="zh-CN" sz="2000" dirty="0">
                <a:latin typeface="华文楷体" panose="02010600040101010101" charset="-122"/>
                <a:ea typeface="华文楷体" panose="02010600040101010101" charset="-122"/>
                <a:cs typeface="华文楷体" panose="02010600040101010101" charset="-122"/>
                <a:sym typeface="+mn-ea"/>
              </a:rPr>
              <a:t>》</a:t>
            </a:r>
            <a:r>
              <a:rPr lang="zh-CN" altLang="zh-CN" sz="2000" dirty="0">
                <a:latin typeface="华文楷体" panose="02010600040101010101" charset="-122"/>
                <a:ea typeface="华文楷体" panose="02010600040101010101" charset="-122"/>
                <a:cs typeface="华文楷体" panose="02010600040101010101" charset="-122"/>
                <a:sym typeface="+mn-ea"/>
                <a:hlinkClick r:id="rId2"/>
              </a:rPr>
              <a:t>https://www.cas.cn/ky/kycc/kxsjk/</a:t>
            </a:r>
            <a:r>
              <a:rPr lang="zh-CN" altLang="en-US" sz="2000" dirty="0">
                <a:latin typeface="华文楷体" panose="02010600040101010101" charset="-122"/>
                <a:ea typeface="华文楷体" panose="02010600040101010101" charset="-122"/>
                <a:cs typeface="华文楷体" panose="02010600040101010101" charset="-122"/>
                <a:sym typeface="+mn-ea"/>
              </a:rPr>
              <a:t>、各种</a:t>
            </a:r>
            <a:r>
              <a:rPr lang="zh-CN" altLang="en-US" sz="2000" dirty="0">
                <a:solidFill>
                  <a:srgbClr val="FF0000"/>
                </a:solidFill>
                <a:latin typeface="华文楷体" panose="02010600040101010101" charset="-122"/>
                <a:ea typeface="华文楷体" panose="02010600040101010101" charset="-122"/>
                <a:cs typeface="华文楷体" panose="02010600040101010101" charset="-122"/>
                <a:sym typeface="+mn-ea"/>
              </a:rPr>
              <a:t>统计年鉴</a:t>
            </a:r>
            <a:r>
              <a:rPr lang="zh-CN" altLang="en-US" sz="2000" dirty="0">
                <a:latin typeface="华文楷体" panose="02010600040101010101" charset="-122"/>
                <a:ea typeface="华文楷体" panose="02010600040101010101" charset="-122"/>
                <a:cs typeface="华文楷体" panose="02010600040101010101" charset="-122"/>
                <a:sym typeface="+mn-ea"/>
              </a:rPr>
              <a:t>等。</a:t>
            </a:r>
            <a:endParaRPr lang="zh-CN" altLang="en-US" sz="2000" dirty="0">
              <a:latin typeface="华文楷体" panose="02010600040101010101" charset="-122"/>
              <a:ea typeface="华文楷体" panose="02010600040101010101" charset="-122"/>
              <a:cs typeface="华文楷体" panose="02010600040101010101" charset="-122"/>
            </a:endParaRPr>
          </a:p>
          <a:p>
            <a:pPr indent="0" fontAlgn="auto">
              <a:spcAft>
                <a:spcPts val="0"/>
              </a:spcAft>
              <a:buClr>
                <a:srgbClr val="FF6BB5"/>
              </a:buClr>
              <a:buFont typeface="Wingdings" panose="05000000000000000000" pitchFamily="2" charset="2"/>
              <a:buNone/>
            </a:pPr>
            <a:endParaRPr lang="zh-CN" altLang="en-US" sz="2000" dirty="0">
              <a:solidFill>
                <a:schemeClr val="tx1"/>
              </a:solidFill>
              <a:latin typeface="华文楷体" panose="02010600040101010101" charset="-122"/>
              <a:ea typeface="华文楷体" panose="02010600040101010101" charset="-122"/>
              <a:cs typeface="华文楷体" panose="02010600040101010101"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Bottom)">
                                      <p:cBhvr>
                                        <p:cTn id="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 descr="D:\1稻壳模板\ppt\2016.4\小清新水彩花卉毕业答辩模板\未标题-5.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36971" y="-98774"/>
            <a:ext cx="911574" cy="971998"/>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39"/>
          <p:cNvSpPr>
            <a:spLocks noChangeArrowheads="1"/>
          </p:cNvSpPr>
          <p:nvPr/>
        </p:nvSpPr>
        <p:spPr bwMode="auto">
          <a:xfrm>
            <a:off x="827405" y="267335"/>
            <a:ext cx="3892550" cy="307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anose="020B0604020202020204" pitchFamily="34" charset="0"/>
              <a:buNone/>
            </a:pPr>
            <a:r>
              <a:rPr lang="zh-CN" altLang="en-US" sz="2000" b="1" dirty="0">
                <a:latin typeface="华文楷体" panose="02010600040101010101" charset="-122"/>
                <a:ea typeface="华文楷体" panose="02010600040101010101" charset="-122"/>
                <a:cs typeface="华文楷体" panose="02010600040101010101" charset="-122"/>
                <a:sym typeface="+mn-ea"/>
              </a:rPr>
              <a:t>中国科学院的</a:t>
            </a:r>
            <a:r>
              <a:rPr lang="zh-CN" altLang="zh-CN" sz="2000" b="1" dirty="0">
                <a:latin typeface="华文楷体" panose="02010600040101010101" charset="-122"/>
                <a:ea typeface="华文楷体" panose="02010600040101010101" charset="-122"/>
                <a:cs typeface="华文楷体" panose="02010600040101010101" charset="-122"/>
                <a:sym typeface="+mn-ea"/>
              </a:rPr>
              <a:t>《</a:t>
            </a:r>
            <a:r>
              <a:rPr lang="zh-CN" altLang="en-US" sz="2000" b="1" dirty="0">
                <a:latin typeface="华文楷体" panose="02010600040101010101" charset="-122"/>
                <a:ea typeface="华文楷体" panose="02010600040101010101" charset="-122"/>
                <a:cs typeface="华文楷体" panose="02010600040101010101" charset="-122"/>
                <a:sym typeface="+mn-ea"/>
              </a:rPr>
              <a:t>科学数据库</a:t>
            </a:r>
            <a:r>
              <a:rPr lang="zh-CN" altLang="zh-CN" sz="2000" b="1" dirty="0">
                <a:latin typeface="华文楷体" panose="02010600040101010101" charset="-122"/>
                <a:ea typeface="华文楷体" panose="02010600040101010101" charset="-122"/>
                <a:cs typeface="华文楷体" panose="02010600040101010101" charset="-122"/>
                <a:sym typeface="+mn-ea"/>
              </a:rPr>
              <a:t>》</a:t>
            </a:r>
            <a:endParaRPr lang="zh-CN" altLang="en-US" sz="2000" dirty="0" smtClean="0">
              <a:solidFill>
                <a:schemeClr val="bg1">
                  <a:lumMod val="50000"/>
                </a:schemeClr>
              </a:solidFill>
              <a:latin typeface="微软雅黑 Light" panose="020B0502040204020203" pitchFamily="34" charset="-122"/>
              <a:ea typeface="微软雅黑 Light" panose="020B0502040204020203" pitchFamily="34" charset="-122"/>
              <a:sym typeface="+mn-ea"/>
            </a:endParaRPr>
          </a:p>
        </p:txBody>
      </p:sp>
      <p:pic>
        <p:nvPicPr>
          <p:cNvPr id="2" name="图片 1"/>
          <p:cNvPicPr>
            <a:picLocks noChangeAspect="1"/>
          </p:cNvPicPr>
          <p:nvPr>
            <p:custDataLst>
              <p:tags r:id="rId2"/>
            </p:custDataLst>
          </p:nvPr>
        </p:nvPicPr>
        <p:blipFill>
          <a:blip r:embed="rId3"/>
          <a:stretch>
            <a:fillRect/>
          </a:stretch>
        </p:blipFill>
        <p:spPr>
          <a:xfrm>
            <a:off x="827405" y="628015"/>
            <a:ext cx="7462520" cy="4276725"/>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 descr="D:\1稻壳模板\ppt\2016.4\小清新水彩花卉毕业答辩模板\未标题-5.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36971" y="-98774"/>
            <a:ext cx="911574" cy="971998"/>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39"/>
          <p:cNvSpPr>
            <a:spLocks noChangeArrowheads="1"/>
          </p:cNvSpPr>
          <p:nvPr/>
        </p:nvSpPr>
        <p:spPr bwMode="auto">
          <a:xfrm>
            <a:off x="827405" y="267335"/>
            <a:ext cx="5873750" cy="307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anose="020B0604020202020204" pitchFamily="34" charset="0"/>
              <a:buNone/>
            </a:pPr>
            <a:r>
              <a:rPr lang="zh-CN" altLang="zh-CN" sz="2000" b="1" dirty="0">
                <a:latin typeface="华文楷体" panose="02010600040101010101" charset="-122"/>
                <a:ea typeface="华文楷体" panose="02010600040101010101" charset="-122"/>
                <a:cs typeface="华文楷体" panose="02010600040101010101" charset="-122"/>
                <a:sym typeface="+mn-ea"/>
              </a:rPr>
              <a:t>国家统计局</a:t>
            </a:r>
            <a:r>
              <a:rPr lang="en-US" altLang="zh-CN" sz="2000" b="1" dirty="0">
                <a:latin typeface="华文楷体" panose="02010600040101010101" charset="-122"/>
                <a:ea typeface="华文楷体" panose="02010600040101010101" charset="-122"/>
                <a:cs typeface="华文楷体" panose="02010600040101010101" charset="-122"/>
                <a:sym typeface="+mn-ea"/>
              </a:rPr>
              <a:t> </a:t>
            </a:r>
            <a:r>
              <a:rPr lang="zh-CN" altLang="zh-CN" sz="2000" b="1" dirty="0">
                <a:latin typeface="华文楷体" panose="02010600040101010101" charset="-122"/>
                <a:ea typeface="华文楷体" panose="02010600040101010101" charset="-122"/>
                <a:cs typeface="华文楷体" panose="02010600040101010101" charset="-122"/>
                <a:sym typeface="+mn-ea"/>
              </a:rPr>
              <a:t>http://www.stats.gov.cn/</a:t>
            </a:r>
            <a:endParaRPr lang="zh-CN" altLang="zh-CN" sz="2000" b="1" dirty="0">
              <a:latin typeface="华文楷体" panose="02010600040101010101" charset="-122"/>
              <a:ea typeface="华文楷体" panose="02010600040101010101" charset="-122"/>
              <a:cs typeface="华文楷体" panose="02010600040101010101" charset="-122"/>
              <a:sym typeface="+mn-ea"/>
            </a:endParaRPr>
          </a:p>
        </p:txBody>
      </p:sp>
      <p:pic>
        <p:nvPicPr>
          <p:cNvPr id="3" name="图片 2"/>
          <p:cNvPicPr>
            <a:picLocks noChangeAspect="1"/>
          </p:cNvPicPr>
          <p:nvPr>
            <p:custDataLst>
              <p:tags r:id="rId2"/>
            </p:custDataLst>
          </p:nvPr>
        </p:nvPicPr>
        <p:blipFill>
          <a:blip r:embed="rId3"/>
          <a:stretch>
            <a:fillRect/>
          </a:stretch>
        </p:blipFill>
        <p:spPr>
          <a:xfrm>
            <a:off x="1043305" y="628015"/>
            <a:ext cx="6139815" cy="4284345"/>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 descr="D:\1稻壳模板\ppt\2016.4\小清新水彩花卉毕业答辩模板\未标题-5.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36971" y="-98774"/>
            <a:ext cx="911574" cy="971998"/>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39"/>
          <p:cNvSpPr>
            <a:spLocks noChangeArrowheads="1"/>
          </p:cNvSpPr>
          <p:nvPr/>
        </p:nvSpPr>
        <p:spPr bwMode="auto">
          <a:xfrm>
            <a:off x="971550" y="628015"/>
            <a:ext cx="3892550" cy="307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anose="020B0604020202020204" pitchFamily="34" charset="0"/>
              <a:buNone/>
            </a:pPr>
            <a:r>
              <a:rPr lang="zh-CN" altLang="en-US" sz="2000" dirty="0" smtClean="0">
                <a:solidFill>
                  <a:schemeClr val="bg1">
                    <a:lumMod val="50000"/>
                  </a:schemeClr>
                </a:solidFill>
                <a:latin typeface="微软雅黑 Light" panose="020B0502040204020203" pitchFamily="34" charset="-122"/>
                <a:ea typeface="微软雅黑 Light" panose="020B0502040204020203" pitchFamily="34" charset="-122"/>
                <a:sym typeface="+mn-ea"/>
              </a:rPr>
              <a:t>一、信息检索的</a:t>
            </a:r>
            <a:r>
              <a:rPr lang="zh-CN" altLang="en-US" sz="2000" dirty="0" smtClean="0">
                <a:solidFill>
                  <a:schemeClr val="bg1">
                    <a:lumMod val="50000"/>
                  </a:schemeClr>
                </a:solidFill>
                <a:latin typeface="微软雅黑 Light" panose="020B0502040204020203" pitchFamily="34" charset="-122"/>
                <a:ea typeface="微软雅黑 Light" panose="020B0502040204020203" pitchFamily="34" charset="-122"/>
                <a:sym typeface="+mn-ea"/>
              </a:rPr>
              <a:t>概念</a:t>
            </a:r>
            <a:endParaRPr lang="zh-CN" altLang="en-US" sz="2000" dirty="0" smtClean="0">
              <a:solidFill>
                <a:schemeClr val="bg1">
                  <a:lumMod val="50000"/>
                </a:schemeClr>
              </a:solidFill>
              <a:latin typeface="微软雅黑 Light" panose="020B0502040204020203" pitchFamily="34" charset="-122"/>
              <a:ea typeface="微软雅黑 Light" panose="020B0502040204020203" pitchFamily="34" charset="-122"/>
              <a:sym typeface="+mn-ea"/>
            </a:endParaRPr>
          </a:p>
        </p:txBody>
      </p:sp>
      <p:sp>
        <p:nvSpPr>
          <p:cNvPr id="28" name="Rectangle 21"/>
          <p:cNvSpPr>
            <a:spLocks noChangeArrowheads="1"/>
          </p:cNvSpPr>
          <p:nvPr/>
        </p:nvSpPr>
        <p:spPr bwMode="auto">
          <a:xfrm>
            <a:off x="834390" y="1064895"/>
            <a:ext cx="7501255" cy="3426460"/>
          </a:xfrm>
          <a:prstGeom prst="rect">
            <a:avLst/>
          </a:prstGeom>
          <a:solidFill>
            <a:schemeClr val="bg1">
              <a:lumMod val="95000"/>
              <a:alpha val="50000"/>
            </a:schemeClr>
          </a:solidFill>
          <a:ln>
            <a:noFill/>
          </a:ln>
        </p:spPr>
        <p:txBody>
          <a:bodyPr/>
          <a:lstStyle/>
          <a:p>
            <a:endParaRPr lang="zh-CN" altLang="en-US">
              <a:solidFill>
                <a:prstClr val="black"/>
              </a:solidFill>
            </a:endParaRPr>
          </a:p>
        </p:txBody>
      </p:sp>
      <p:sp>
        <p:nvSpPr>
          <p:cNvPr id="29" name="Rectangle 11"/>
          <p:cNvSpPr>
            <a:spLocks noChangeArrowheads="1"/>
          </p:cNvSpPr>
          <p:nvPr/>
        </p:nvSpPr>
        <p:spPr bwMode="auto">
          <a:xfrm>
            <a:off x="1278255" y="1131570"/>
            <a:ext cx="6588125" cy="3093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indent="457200" fontAlgn="auto">
              <a:lnSpc>
                <a:spcPct val="130000"/>
              </a:lnSpc>
              <a:spcBef>
                <a:spcPts val="0"/>
              </a:spcBef>
              <a:spcAft>
                <a:spcPts val="0"/>
              </a:spcAft>
              <a:buClrTx/>
              <a:buNone/>
            </a:pPr>
            <a:r>
              <a:rPr lang="en-US" sz="2000" dirty="0" smtClean="0">
                <a:solidFill>
                  <a:schemeClr val="bg1">
                    <a:lumMod val="50000"/>
                  </a:schemeClr>
                </a:solidFill>
                <a:latin typeface="华文楷体" panose="02010600040101010101" charset="-122"/>
                <a:ea typeface="华文楷体" panose="02010600040101010101" charset="-122"/>
                <a:cs typeface="华文楷体" panose="02010600040101010101" charset="-122"/>
                <a:sym typeface="+mn-ea"/>
              </a:rPr>
              <a:t>2</a:t>
            </a:r>
            <a:r>
              <a:rPr lang="zh-CN" altLang="en-US" sz="2000" dirty="0" smtClean="0">
                <a:solidFill>
                  <a:schemeClr val="bg1">
                    <a:lumMod val="50000"/>
                  </a:schemeClr>
                </a:solidFill>
                <a:latin typeface="华文楷体" panose="02010600040101010101" charset="-122"/>
                <a:ea typeface="华文楷体" panose="02010600040101010101" charset="-122"/>
                <a:cs typeface="华文楷体" panose="02010600040101010101" charset="-122"/>
                <a:sym typeface="+mn-ea"/>
              </a:rPr>
              <a:t>、信息检索的类型</a:t>
            </a:r>
            <a:r>
              <a:rPr lang="en-US" altLang="zh-CN" sz="2000" dirty="0" smtClean="0">
                <a:solidFill>
                  <a:schemeClr val="bg1">
                    <a:lumMod val="50000"/>
                  </a:schemeClr>
                </a:solidFill>
                <a:latin typeface="华文楷体" panose="02010600040101010101" charset="-122"/>
                <a:ea typeface="华文楷体" panose="02010600040101010101" charset="-122"/>
                <a:cs typeface="华文楷体" panose="02010600040101010101" charset="-122"/>
                <a:sym typeface="+mn-ea"/>
              </a:rPr>
              <a:t> </a:t>
            </a:r>
            <a:endParaRPr lang="en-US" altLang="zh-CN" sz="2000" b="1" dirty="0">
              <a:solidFill>
                <a:schemeClr val="tx1"/>
              </a:solidFill>
              <a:latin typeface="华文楷体" panose="02010600040101010101" charset="-122"/>
              <a:ea typeface="华文楷体" panose="02010600040101010101" charset="-122"/>
              <a:cs typeface="华文楷体" panose="02010600040101010101" charset="-122"/>
              <a:sym typeface="+mn-ea"/>
            </a:endParaRPr>
          </a:p>
          <a:p>
            <a:pPr indent="457200" fontAlgn="auto">
              <a:lnSpc>
                <a:spcPct val="125000"/>
              </a:lnSpc>
              <a:buNone/>
            </a:pPr>
            <a:endParaRPr lang="zh-CN" altLang="zh-CN" sz="2000" b="1" dirty="0">
              <a:solidFill>
                <a:srgbClr val="FF0000"/>
              </a:solidFill>
              <a:latin typeface="华文楷体" panose="02010600040101010101" charset="-122"/>
              <a:ea typeface="华文楷体" panose="02010600040101010101" charset="-122"/>
              <a:cs typeface="华文楷体" panose="02010600040101010101" charset="-122"/>
              <a:sym typeface="+mn-ea"/>
            </a:endParaRPr>
          </a:p>
          <a:p>
            <a:pPr indent="457200" fontAlgn="auto">
              <a:lnSpc>
                <a:spcPct val="130000"/>
              </a:lnSpc>
              <a:spcAft>
                <a:spcPts val="0"/>
              </a:spcAft>
              <a:buClr>
                <a:srgbClr val="FF6BB5"/>
              </a:buClr>
              <a:buFont typeface="Wingdings" panose="05000000000000000000" pitchFamily="2" charset="2"/>
              <a:buNone/>
            </a:pPr>
            <a:r>
              <a:rPr lang="zh-CN" altLang="zh-CN" sz="2000" b="1" dirty="0">
                <a:solidFill>
                  <a:srgbClr val="FF0000"/>
                </a:solidFill>
                <a:latin typeface="华文楷体" panose="02010600040101010101" charset="-122"/>
                <a:ea typeface="华文楷体" panose="02010600040101010101" charset="-122"/>
                <a:cs typeface="华文楷体" panose="02010600040101010101" charset="-122"/>
                <a:sym typeface="+mn-ea"/>
              </a:rPr>
              <a:t>3</a:t>
            </a:r>
            <a:r>
              <a:rPr lang="zh-CN" altLang="en-US" sz="2000" b="1" dirty="0">
                <a:solidFill>
                  <a:srgbClr val="FF0000"/>
                </a:solidFill>
                <a:latin typeface="华文楷体" panose="02010600040101010101" charset="-122"/>
                <a:ea typeface="华文楷体" panose="02010600040101010101" charset="-122"/>
                <a:cs typeface="华文楷体" panose="02010600040101010101" charset="-122"/>
                <a:sym typeface="+mn-ea"/>
              </a:rPr>
              <a:t>）事实检索</a:t>
            </a:r>
            <a:r>
              <a:rPr lang="zh-CN" altLang="en-US" sz="2000" b="1" dirty="0">
                <a:solidFill>
                  <a:schemeClr val="tx1"/>
                </a:solidFill>
                <a:latin typeface="华文楷体" panose="02010600040101010101" charset="-122"/>
                <a:ea typeface="华文楷体" panose="02010600040101010101" charset="-122"/>
                <a:cs typeface="华文楷体" panose="02010600040101010101" charset="-122"/>
                <a:sym typeface="+mn-ea"/>
              </a:rPr>
              <a:t>  </a:t>
            </a:r>
            <a:endParaRPr lang="zh-CN" altLang="en-US" sz="2000" b="1" dirty="0">
              <a:solidFill>
                <a:schemeClr val="tx1"/>
              </a:solidFill>
              <a:latin typeface="华文楷体" panose="02010600040101010101" charset="-122"/>
              <a:ea typeface="华文楷体" panose="02010600040101010101" charset="-122"/>
              <a:cs typeface="华文楷体" panose="02010600040101010101" charset="-122"/>
              <a:sym typeface="+mn-ea"/>
            </a:endParaRPr>
          </a:p>
          <a:p>
            <a:pPr indent="457200" fontAlgn="auto">
              <a:lnSpc>
                <a:spcPct val="130000"/>
              </a:lnSpc>
              <a:spcAft>
                <a:spcPts val="0"/>
              </a:spcAft>
              <a:buClr>
                <a:srgbClr val="FF6BB5"/>
              </a:buClr>
              <a:buFont typeface="Wingdings" panose="05000000000000000000" pitchFamily="2" charset="2"/>
              <a:buNone/>
            </a:pPr>
            <a:r>
              <a:rPr lang="zh-CN" altLang="en-US" sz="2000" dirty="0">
                <a:solidFill>
                  <a:schemeClr val="tx1"/>
                </a:solidFill>
                <a:latin typeface="华文楷体" panose="02010600040101010101" charset="-122"/>
                <a:ea typeface="华文楷体" panose="02010600040101010101" charset="-122"/>
                <a:cs typeface="华文楷体" panose="02010600040101010101" charset="-122"/>
                <a:sym typeface="+mn-ea"/>
              </a:rPr>
              <a:t>以特定的事实为检索对象的信息检索，包括事物的基本概念、基本情况，事物发生的时间、地点、过程等。</a:t>
            </a:r>
            <a:endParaRPr lang="zh-CN" altLang="en-US" sz="2000" dirty="0">
              <a:solidFill>
                <a:schemeClr val="tx1"/>
              </a:solidFill>
              <a:latin typeface="华文楷体" panose="02010600040101010101" charset="-122"/>
              <a:ea typeface="华文楷体" panose="02010600040101010101" charset="-122"/>
              <a:cs typeface="华文楷体" panose="02010600040101010101" charset="-122"/>
              <a:sym typeface="+mn-ea"/>
            </a:endParaRPr>
          </a:p>
          <a:p>
            <a:pPr indent="457200" fontAlgn="auto">
              <a:lnSpc>
                <a:spcPct val="130000"/>
              </a:lnSpc>
              <a:spcAft>
                <a:spcPts val="0"/>
              </a:spcAft>
              <a:buClr>
                <a:srgbClr val="FF6BB5"/>
              </a:buClr>
              <a:buFont typeface="Wingdings" panose="05000000000000000000" pitchFamily="2" charset="2"/>
              <a:buNone/>
            </a:pPr>
            <a:r>
              <a:rPr lang="zh-CN" altLang="en-US" sz="2000" dirty="0">
                <a:solidFill>
                  <a:schemeClr val="tx1"/>
                </a:solidFill>
                <a:latin typeface="华文楷体" panose="02010600040101010101" charset="-122"/>
                <a:ea typeface="华文楷体" panose="02010600040101010101" charset="-122"/>
                <a:cs typeface="华文楷体" panose="02010600040101010101" charset="-122"/>
                <a:sym typeface="+mn-ea"/>
              </a:rPr>
              <a:t>如查找“美国</a:t>
            </a:r>
            <a:r>
              <a:rPr lang="zh-CN" altLang="zh-CN" sz="2000" dirty="0">
                <a:solidFill>
                  <a:schemeClr val="tx1"/>
                </a:solidFill>
                <a:latin typeface="华文楷体" panose="02010600040101010101" charset="-122"/>
                <a:ea typeface="华文楷体" panose="02010600040101010101" charset="-122"/>
                <a:cs typeface="华文楷体" panose="02010600040101010101" charset="-122"/>
                <a:sym typeface="+mn-ea"/>
              </a:rPr>
              <a:t>9.11</a:t>
            </a:r>
            <a:r>
              <a:rPr lang="zh-CN" altLang="en-US" sz="2000" dirty="0">
                <a:solidFill>
                  <a:schemeClr val="tx1"/>
                </a:solidFill>
                <a:latin typeface="华文楷体" panose="02010600040101010101" charset="-122"/>
                <a:ea typeface="华文楷体" panose="02010600040101010101" charset="-122"/>
                <a:cs typeface="华文楷体" panose="02010600040101010101" charset="-122"/>
                <a:sym typeface="+mn-ea"/>
              </a:rPr>
              <a:t>事件发生的经过与结果处理”、“国内最大的商务网站是哪一个”等等。</a:t>
            </a:r>
            <a:endParaRPr lang="zh-CN" altLang="en-US" sz="2000" b="1" dirty="0">
              <a:solidFill>
                <a:schemeClr val="tx1"/>
              </a:solidFill>
              <a:latin typeface="华文楷体" panose="02010600040101010101" charset="-122"/>
              <a:ea typeface="华文楷体" panose="02010600040101010101" charset="-122"/>
              <a:cs typeface="华文楷体" panose="02010600040101010101" charset="-122"/>
            </a:endParaRPr>
          </a:p>
          <a:p>
            <a:pPr indent="0" fontAlgn="auto">
              <a:spcAft>
                <a:spcPts val="0"/>
              </a:spcAft>
              <a:buClr>
                <a:srgbClr val="FF6BB5"/>
              </a:buClr>
              <a:buFont typeface="Wingdings" panose="05000000000000000000" pitchFamily="2" charset="2"/>
              <a:buNone/>
            </a:pPr>
            <a:endParaRPr lang="zh-CN" altLang="en-US" sz="2000" b="1" dirty="0">
              <a:solidFill>
                <a:schemeClr val="tx1"/>
              </a:solidFill>
              <a:latin typeface="华文楷体" panose="02010600040101010101" charset="-122"/>
              <a:ea typeface="华文楷体" panose="02010600040101010101" charset="-122"/>
              <a:cs typeface="华文楷体" panose="02010600040101010101"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Bottom)">
                                      <p:cBhvr>
                                        <p:cTn id="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 descr="D:\1稻壳模板\ppt\2016.4\小清新水彩花卉毕业答辩模板\未标题-5.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36971" y="-98774"/>
            <a:ext cx="911574" cy="971998"/>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39"/>
          <p:cNvSpPr>
            <a:spLocks noChangeArrowheads="1"/>
          </p:cNvSpPr>
          <p:nvPr/>
        </p:nvSpPr>
        <p:spPr bwMode="auto">
          <a:xfrm>
            <a:off x="971550" y="628015"/>
            <a:ext cx="3892550" cy="307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anose="020B0604020202020204" pitchFamily="34" charset="0"/>
              <a:buNone/>
            </a:pPr>
            <a:r>
              <a:rPr lang="zh-CN" altLang="en-US" sz="2000" dirty="0" smtClean="0">
                <a:solidFill>
                  <a:schemeClr val="bg1">
                    <a:lumMod val="50000"/>
                  </a:schemeClr>
                </a:solidFill>
                <a:latin typeface="微软雅黑 Light" panose="020B0502040204020203" pitchFamily="34" charset="-122"/>
                <a:ea typeface="微软雅黑 Light" panose="020B0502040204020203" pitchFamily="34" charset="-122"/>
                <a:sym typeface="+mn-ea"/>
              </a:rPr>
              <a:t>一、信息检索的</a:t>
            </a:r>
            <a:r>
              <a:rPr lang="zh-CN" altLang="en-US" sz="2000" dirty="0" smtClean="0">
                <a:solidFill>
                  <a:schemeClr val="bg1">
                    <a:lumMod val="50000"/>
                  </a:schemeClr>
                </a:solidFill>
                <a:latin typeface="微软雅黑 Light" panose="020B0502040204020203" pitchFamily="34" charset="-122"/>
                <a:ea typeface="微软雅黑 Light" panose="020B0502040204020203" pitchFamily="34" charset="-122"/>
                <a:sym typeface="+mn-ea"/>
              </a:rPr>
              <a:t>概念</a:t>
            </a:r>
            <a:endParaRPr lang="zh-CN" altLang="en-US" sz="2000" dirty="0" smtClean="0">
              <a:solidFill>
                <a:schemeClr val="bg1">
                  <a:lumMod val="50000"/>
                </a:schemeClr>
              </a:solidFill>
              <a:latin typeface="微软雅黑 Light" panose="020B0502040204020203" pitchFamily="34" charset="-122"/>
              <a:ea typeface="微软雅黑 Light" panose="020B0502040204020203" pitchFamily="34" charset="-122"/>
              <a:sym typeface="+mn-ea"/>
            </a:endParaRPr>
          </a:p>
        </p:txBody>
      </p:sp>
      <p:sp>
        <p:nvSpPr>
          <p:cNvPr id="28" name="Rectangle 21"/>
          <p:cNvSpPr>
            <a:spLocks noChangeArrowheads="1"/>
          </p:cNvSpPr>
          <p:nvPr/>
        </p:nvSpPr>
        <p:spPr bwMode="auto">
          <a:xfrm>
            <a:off x="834390" y="1203960"/>
            <a:ext cx="7501255" cy="2940685"/>
          </a:xfrm>
          <a:prstGeom prst="rect">
            <a:avLst/>
          </a:prstGeom>
          <a:solidFill>
            <a:schemeClr val="bg1">
              <a:lumMod val="95000"/>
              <a:alpha val="50000"/>
            </a:schemeClr>
          </a:solidFill>
          <a:ln>
            <a:noFill/>
          </a:ln>
        </p:spPr>
        <p:txBody>
          <a:bodyPr/>
          <a:lstStyle/>
          <a:p>
            <a:endParaRPr lang="zh-CN" altLang="en-US">
              <a:solidFill>
                <a:prstClr val="black"/>
              </a:solidFill>
            </a:endParaRPr>
          </a:p>
        </p:txBody>
      </p:sp>
      <p:sp>
        <p:nvSpPr>
          <p:cNvPr id="29" name="Rectangle 11"/>
          <p:cNvSpPr>
            <a:spLocks noChangeArrowheads="1"/>
          </p:cNvSpPr>
          <p:nvPr/>
        </p:nvSpPr>
        <p:spPr bwMode="auto">
          <a:xfrm>
            <a:off x="1446530" y="1779905"/>
            <a:ext cx="6276975" cy="1958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oAutofit/>
          </a:bodyPr>
          <a:lstStyle/>
          <a:p>
            <a:pPr indent="457200" fontAlgn="auto">
              <a:lnSpc>
                <a:spcPct val="130000"/>
              </a:lnSpc>
              <a:spcBef>
                <a:spcPts val="0"/>
              </a:spcBef>
              <a:spcAft>
                <a:spcPts val="0"/>
              </a:spcAft>
              <a:buClr>
                <a:srgbClr val="FF6BB5"/>
              </a:buClr>
              <a:buFont typeface="Wingdings" panose="05000000000000000000" pitchFamily="2" charset="2"/>
              <a:buNone/>
            </a:pPr>
            <a:r>
              <a:rPr lang="zh-CN" altLang="en-US" sz="2000" dirty="0">
                <a:latin typeface="华文楷体" panose="02010600040101010101" charset="-122"/>
                <a:ea typeface="华文楷体" panose="02010600040101010101" charset="-122"/>
                <a:cs typeface="华文楷体" panose="02010600040101010101" charset="-122"/>
                <a:sym typeface="+mn-ea"/>
              </a:rPr>
              <a:t>例如： </a:t>
            </a:r>
            <a:r>
              <a:rPr lang="zh-CN" altLang="zh-CN" sz="2000" dirty="0">
                <a:latin typeface="华文楷体" panose="02010600040101010101" charset="-122"/>
                <a:ea typeface="华文楷体" panose="02010600040101010101" charset="-122"/>
                <a:cs typeface="华文楷体" panose="02010600040101010101" charset="-122"/>
                <a:sym typeface="+mn-ea"/>
              </a:rPr>
              <a:t>《</a:t>
            </a:r>
            <a:r>
              <a:rPr lang="zh-CN" altLang="en-US" sz="2000" dirty="0">
                <a:latin typeface="华文楷体" panose="02010600040101010101" charset="-122"/>
                <a:ea typeface="华文楷体" panose="02010600040101010101" charset="-122"/>
                <a:cs typeface="华文楷体" panose="02010600040101010101" charset="-122"/>
                <a:sym typeface="+mn-ea"/>
              </a:rPr>
              <a:t>万方数据库资源系统的事实数据库</a:t>
            </a:r>
            <a:r>
              <a:rPr lang="zh-CN" altLang="zh-CN" sz="2000" dirty="0">
                <a:latin typeface="华文楷体" panose="02010600040101010101" charset="-122"/>
                <a:ea typeface="华文楷体" panose="02010600040101010101" charset="-122"/>
                <a:cs typeface="华文楷体" panose="02010600040101010101" charset="-122"/>
                <a:sym typeface="+mn-ea"/>
              </a:rPr>
              <a:t>》</a:t>
            </a:r>
            <a:r>
              <a:rPr lang="zh-CN" altLang="en-US" sz="2000" dirty="0">
                <a:latin typeface="华文楷体" panose="02010600040101010101" charset="-122"/>
                <a:ea typeface="华文楷体" panose="02010600040101010101" charset="-122"/>
                <a:cs typeface="华文楷体" panose="02010600040101010101" charset="-122"/>
                <a:sym typeface="+mn-ea"/>
              </a:rPr>
              <a:t>、</a:t>
            </a:r>
            <a:r>
              <a:rPr lang="zh-CN" altLang="zh-CN" sz="2000" dirty="0">
                <a:latin typeface="华文楷体" panose="02010600040101010101" charset="-122"/>
                <a:ea typeface="华文楷体" panose="02010600040101010101" charset="-122"/>
                <a:cs typeface="华文楷体" panose="02010600040101010101" charset="-122"/>
                <a:sym typeface="+mn-ea"/>
              </a:rPr>
              <a:t>《</a:t>
            </a:r>
            <a:r>
              <a:rPr lang="zh-CN" altLang="en-US" sz="2000" dirty="0">
                <a:latin typeface="华文楷体" panose="02010600040101010101" charset="-122"/>
                <a:ea typeface="华文楷体" panose="02010600040101010101" charset="-122"/>
                <a:cs typeface="华文楷体" panose="02010600040101010101" charset="-122"/>
                <a:sym typeface="+mn-ea"/>
              </a:rPr>
              <a:t>中国资讯行数据库</a:t>
            </a:r>
            <a:r>
              <a:rPr lang="zh-CN" altLang="zh-CN" sz="2000" dirty="0">
                <a:latin typeface="华文楷体" panose="02010600040101010101" charset="-122"/>
                <a:ea typeface="华文楷体" panose="02010600040101010101" charset="-122"/>
                <a:cs typeface="华文楷体" panose="02010600040101010101" charset="-122"/>
                <a:sym typeface="+mn-ea"/>
              </a:rPr>
              <a:t>》http://www.chinainfobank.com</a:t>
            </a:r>
            <a:r>
              <a:rPr lang="zh-CN" altLang="en-US" sz="2000" dirty="0">
                <a:latin typeface="华文楷体" panose="02010600040101010101" charset="-122"/>
                <a:ea typeface="华文楷体" panose="02010600040101010101" charset="-122"/>
                <a:cs typeface="华文楷体" panose="02010600040101010101" charset="-122"/>
                <a:sym typeface="+mn-ea"/>
              </a:rPr>
              <a:t>中的中国人物库、中国法律法规库、中国经济新闻库、</a:t>
            </a:r>
            <a:r>
              <a:rPr lang="zh-CN" altLang="zh-CN" sz="2000" dirty="0">
                <a:latin typeface="华文楷体" panose="02010600040101010101" charset="-122"/>
                <a:ea typeface="华文楷体" panose="02010600040101010101" charset="-122"/>
                <a:cs typeface="华文楷体" panose="02010600040101010101" charset="-122"/>
                <a:sym typeface="+mn-ea"/>
              </a:rPr>
              <a:t>《</a:t>
            </a:r>
            <a:r>
              <a:rPr lang="zh-CN" altLang="en-US" sz="2000" dirty="0">
                <a:latin typeface="华文楷体" panose="02010600040101010101" charset="-122"/>
                <a:ea typeface="华文楷体" panose="02010600040101010101" charset="-122"/>
                <a:cs typeface="华文楷体" panose="02010600040101010101" charset="-122"/>
                <a:sym typeface="+mn-ea"/>
              </a:rPr>
              <a:t>新华社多媒体信息数据库</a:t>
            </a:r>
            <a:r>
              <a:rPr lang="zh-CN" altLang="zh-CN" sz="2000" dirty="0">
                <a:latin typeface="华文楷体" panose="02010600040101010101" charset="-122"/>
                <a:ea typeface="华文楷体" panose="02010600040101010101" charset="-122"/>
                <a:cs typeface="华文楷体" panose="02010600040101010101" charset="-122"/>
                <a:sym typeface="+mn-ea"/>
              </a:rPr>
              <a:t>》http://www.info.xinhua.org</a:t>
            </a:r>
            <a:r>
              <a:rPr lang="zh-CN" altLang="en-US" sz="2000" dirty="0">
                <a:latin typeface="华文楷体" panose="02010600040101010101" charset="-122"/>
                <a:ea typeface="华文楷体" panose="02010600040101010101" charset="-122"/>
                <a:cs typeface="华文楷体" panose="02010600040101010101" charset="-122"/>
                <a:sym typeface="+mn-ea"/>
              </a:rPr>
              <a:t>等</a:t>
            </a:r>
            <a:endParaRPr lang="zh-CN" altLang="en-US" sz="2000" dirty="0">
              <a:latin typeface="华文楷体" panose="02010600040101010101" charset="-122"/>
              <a:ea typeface="华文楷体" panose="02010600040101010101" charset="-122"/>
              <a:cs typeface="华文楷体" panose="02010600040101010101" charset="-122"/>
            </a:endParaRPr>
          </a:p>
          <a:p>
            <a:pPr indent="0" fontAlgn="auto">
              <a:lnSpc>
                <a:spcPct val="130000"/>
              </a:lnSpc>
              <a:spcBef>
                <a:spcPts val="0"/>
              </a:spcBef>
              <a:spcAft>
                <a:spcPts val="0"/>
              </a:spcAft>
              <a:buClr>
                <a:srgbClr val="FF6BB5"/>
              </a:buClr>
              <a:buFont typeface="Wingdings" panose="05000000000000000000" pitchFamily="2" charset="2"/>
              <a:buNone/>
            </a:pPr>
            <a:endParaRPr lang="zh-CN" altLang="en-US" sz="2000" b="1" dirty="0">
              <a:latin typeface="华文楷体" panose="02010600040101010101" charset="-122"/>
              <a:ea typeface="华文楷体" panose="02010600040101010101" charset="-122"/>
              <a:cs typeface="华文楷体" panose="02010600040101010101" charset="-122"/>
            </a:endParaRPr>
          </a:p>
          <a:p>
            <a:pPr indent="0" fontAlgn="auto">
              <a:spcAft>
                <a:spcPts val="0"/>
              </a:spcAft>
              <a:buClr>
                <a:srgbClr val="FF6BB5"/>
              </a:buClr>
              <a:buFont typeface="Wingdings" panose="05000000000000000000" pitchFamily="2" charset="2"/>
              <a:buNone/>
            </a:pPr>
            <a:endParaRPr lang="zh-CN" altLang="en-US" sz="2000" dirty="0">
              <a:solidFill>
                <a:schemeClr val="tx1"/>
              </a:solidFill>
              <a:latin typeface="华文楷体" panose="02010600040101010101" charset="-122"/>
              <a:ea typeface="华文楷体" panose="02010600040101010101" charset="-122"/>
              <a:cs typeface="华文楷体" panose="02010600040101010101"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Bottom)">
                                      <p:cBhvr>
                                        <p:cTn id="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1"/>
          <p:cNvSpPr>
            <a:spLocks noChangeArrowheads="1"/>
          </p:cNvSpPr>
          <p:nvPr/>
        </p:nvSpPr>
        <p:spPr bwMode="auto">
          <a:xfrm>
            <a:off x="755650" y="1275715"/>
            <a:ext cx="7625715" cy="3342640"/>
          </a:xfrm>
          <a:prstGeom prst="rect">
            <a:avLst/>
          </a:prstGeom>
          <a:solidFill>
            <a:schemeClr val="bg1">
              <a:lumMod val="95000"/>
              <a:alpha val="50000"/>
            </a:schemeClr>
          </a:solidFill>
          <a:ln>
            <a:noFill/>
          </a:ln>
        </p:spPr>
        <p:txBody>
          <a:bodyPr/>
          <a:lstStyle/>
          <a:p>
            <a:endParaRPr lang="zh-CN" altLang="en-US">
              <a:solidFill>
                <a:prstClr val="black"/>
              </a:solidFill>
            </a:endParaRPr>
          </a:p>
        </p:txBody>
      </p:sp>
      <p:pic>
        <p:nvPicPr>
          <p:cNvPr id="21" name="Picture 2" descr="D:\1稻壳模板\ppt\2016.4\小清新水彩花卉毕业答辩模板\未标题-5.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36971" y="-98774"/>
            <a:ext cx="911574" cy="971998"/>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1"/>
          <p:cNvSpPr>
            <a:spLocks noChangeArrowheads="1"/>
          </p:cNvSpPr>
          <p:nvPr/>
        </p:nvSpPr>
        <p:spPr bwMode="auto">
          <a:xfrm>
            <a:off x="755650" y="1275715"/>
            <a:ext cx="7919085" cy="1590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oAutofit/>
          </a:bodyPr>
          <a:lstStyle/>
          <a:p>
            <a:pPr indent="457200" fontAlgn="auto">
              <a:lnSpc>
                <a:spcPct val="140000"/>
              </a:lnSpc>
              <a:buNone/>
            </a:pPr>
            <a:r>
              <a:rPr lang="zh-CN" altLang="en-US" sz="2000" b="1" dirty="0">
                <a:latin typeface="华文楷体" panose="02010600040101010101" charset="-122"/>
                <a:ea typeface="华文楷体" panose="02010600040101010101" charset="-122"/>
                <a:sym typeface="+mn-ea"/>
              </a:rPr>
              <a:t>信息意识不强，可造成低水平重复研究、财物和时间的浪费。</a:t>
            </a:r>
            <a:endParaRPr lang="zh-CN" altLang="en-US" sz="2000" dirty="0">
              <a:latin typeface="华文楷体" panose="02010600040101010101" charset="-122"/>
              <a:ea typeface="华文楷体" panose="02010600040101010101" charset="-122"/>
            </a:endParaRPr>
          </a:p>
          <a:p>
            <a:pPr>
              <a:lnSpc>
                <a:spcPct val="120000"/>
              </a:lnSpc>
            </a:pPr>
            <a:endParaRPr lang="zh-CN" altLang="en-US" sz="2000" b="1" dirty="0">
              <a:solidFill>
                <a:srgbClr val="FF0000"/>
              </a:solidFill>
              <a:latin typeface="华文楷体" panose="02010600040101010101" charset="-122"/>
              <a:ea typeface="华文楷体" panose="02010600040101010101" charset="-122"/>
            </a:endParaRPr>
          </a:p>
        </p:txBody>
      </p:sp>
      <p:sp>
        <p:nvSpPr>
          <p:cNvPr id="4" name="文本框 3"/>
          <p:cNvSpPr txBox="1"/>
          <p:nvPr/>
        </p:nvSpPr>
        <p:spPr>
          <a:xfrm>
            <a:off x="755650" y="440055"/>
            <a:ext cx="7569835" cy="763270"/>
          </a:xfrm>
          <a:prstGeom prst="rect">
            <a:avLst/>
          </a:prstGeom>
          <a:noFill/>
        </p:spPr>
        <p:txBody>
          <a:bodyPr wrap="square" rtlCol="0">
            <a:noAutofit/>
          </a:bodyPr>
          <a:p>
            <a:r>
              <a:rPr lang="en-US" altLang="zh-CN" sz="3200" noProof="0">
                <a:ln>
                  <a:noFill/>
                </a:ln>
                <a:solidFill>
                  <a:srgbClr val="CC3300"/>
                </a:solidFill>
                <a:effectLst>
                  <a:outerShdw blurRad="38100" dist="38100" dir="2700000" algn="tl">
                    <a:srgbClr val="C0C0C0"/>
                  </a:outerShdw>
                </a:effectLst>
                <a:uLnTx/>
                <a:uFillTx/>
                <a:latin typeface="Arial" panose="020B0604020202020204" pitchFamily="34" charset="0"/>
                <a:ea typeface="隶书" panose="02010509060101010101" pitchFamily="49" charset="-122"/>
                <a:sym typeface="+mn-ea"/>
              </a:rPr>
              <a:t>3</a:t>
            </a:r>
            <a:r>
              <a:rPr lang="zh-CN" altLang="en-US" sz="3200" noProof="0">
                <a:ln>
                  <a:noFill/>
                </a:ln>
                <a:solidFill>
                  <a:srgbClr val="CC3300"/>
                </a:solidFill>
                <a:effectLst>
                  <a:outerShdw blurRad="38100" dist="38100" dir="2700000" algn="tl">
                    <a:srgbClr val="C0C0C0"/>
                  </a:outerShdw>
                </a:effectLst>
                <a:uLnTx/>
                <a:uFillTx/>
                <a:latin typeface="Arial" panose="020B0604020202020204" pitchFamily="34" charset="0"/>
                <a:ea typeface="隶书" panose="02010509060101010101" pitchFamily="49" charset="-122"/>
                <a:sym typeface="+mn-ea"/>
              </a:rPr>
              <a:t>、</a:t>
            </a:r>
            <a:r>
              <a:rPr lang="zh-CN" sz="3200" noProof="0">
                <a:ln>
                  <a:noFill/>
                </a:ln>
                <a:solidFill>
                  <a:srgbClr val="CC3300"/>
                </a:solidFill>
                <a:effectLst>
                  <a:outerShdw blurRad="38100" dist="38100" dir="2700000" algn="tl">
                    <a:srgbClr val="C0C0C0"/>
                  </a:outerShdw>
                </a:effectLst>
                <a:uLnTx/>
                <a:uFillTx/>
                <a:latin typeface="Arial" panose="020B0604020202020204" pitchFamily="34" charset="0"/>
                <a:ea typeface="隶书" panose="02010509060101010101" pitchFamily="49" charset="-122"/>
                <a:sym typeface="+mn-ea"/>
              </a:rPr>
              <a:t>信息检索课的</a:t>
            </a:r>
            <a:r>
              <a:rPr lang="zh-CN" sz="3200" noProof="0">
                <a:ln>
                  <a:noFill/>
                </a:ln>
                <a:solidFill>
                  <a:srgbClr val="CC3300"/>
                </a:solidFill>
                <a:effectLst>
                  <a:outerShdw blurRad="38100" dist="38100" dir="2700000" algn="tl">
                    <a:srgbClr val="C0C0C0"/>
                  </a:outerShdw>
                </a:effectLst>
                <a:uLnTx/>
                <a:uFillTx/>
                <a:latin typeface="Arial" panose="020B0604020202020204" pitchFamily="34" charset="0"/>
                <a:ea typeface="隶书" panose="02010509060101010101" pitchFamily="49" charset="-122"/>
                <a:sym typeface="+mn-ea"/>
              </a:rPr>
              <a:t>意义</a:t>
            </a:r>
            <a:endParaRPr lang="zh-CN" sz="3200" noProof="0">
              <a:ln>
                <a:noFill/>
              </a:ln>
              <a:solidFill>
                <a:srgbClr val="CC3300"/>
              </a:solidFill>
              <a:effectLst>
                <a:outerShdw blurRad="38100" dist="38100" dir="2700000" algn="tl">
                  <a:srgbClr val="C0C0C0"/>
                </a:outerShdw>
              </a:effectLst>
              <a:uLnTx/>
              <a:uFillTx/>
              <a:latin typeface="Arial" panose="020B0604020202020204" pitchFamily="34" charset="0"/>
              <a:ea typeface="隶书" panose="02010509060101010101" pitchFamily="49" charset="-122"/>
              <a:sym typeface="+mn-ea"/>
            </a:endParaRPr>
          </a:p>
        </p:txBody>
      </p:sp>
      <p:sp>
        <p:nvSpPr>
          <p:cNvPr id="206851" name="文本框 206850"/>
          <p:cNvSpPr txBox="1"/>
          <p:nvPr/>
        </p:nvSpPr>
        <p:spPr>
          <a:xfrm>
            <a:off x="971550" y="1923415"/>
            <a:ext cx="7086600" cy="1245235"/>
          </a:xfrm>
          <a:prstGeom prst="rect">
            <a:avLst/>
          </a:prstGeom>
          <a:solidFill>
            <a:schemeClr val="accent2"/>
          </a:solidFill>
          <a:ln w="9525">
            <a:noFill/>
          </a:ln>
          <a:effectLst>
            <a:outerShdw dist="107763" dir="18900000" algn="ctr" rotWithShape="0">
              <a:schemeClr val="bg2"/>
            </a:outerShdw>
          </a:effectLst>
        </p:spPr>
        <p:txBody>
          <a:bodyPr>
            <a:noAutofit/>
          </a:bodyPr>
          <a:p>
            <a:pPr>
              <a:spcBef>
                <a:spcPct val="50000"/>
              </a:spcBef>
              <a:buClr>
                <a:schemeClr val="bg1"/>
              </a:buClr>
            </a:pPr>
            <a:r>
              <a:rPr lang="zh-CN" altLang="en-US" b="1" dirty="0">
                <a:latin typeface="Times New Roman" panose="02020603050405020304" pitchFamily="18" charset="0"/>
                <a:ea typeface="宋体" panose="02010600030101010101" pitchFamily="2" charset="-122"/>
              </a:rPr>
              <a:t>据相关资料统计，我国每年各类科研和革新课题中有</a:t>
            </a:r>
            <a:r>
              <a:rPr lang="en-US" altLang="zh-CN" b="1" dirty="0">
                <a:latin typeface="Times New Roman" panose="02020603050405020304" pitchFamily="18" charset="0"/>
                <a:ea typeface="宋体" panose="02010600030101010101" pitchFamily="2" charset="-122"/>
              </a:rPr>
              <a:t>50%</a:t>
            </a:r>
            <a:r>
              <a:rPr lang="zh-CN" altLang="en-US" b="1" dirty="0">
                <a:latin typeface="Times New Roman" panose="02020603050405020304" pitchFamily="18" charset="0"/>
                <a:ea typeface="宋体" panose="02010600030101010101" pitchFamily="2" charset="-122"/>
              </a:rPr>
              <a:t>左右是重复国外已有的成果；国内课题彼此重复的约占三分之二。全球由于没能及时获取相应的、及时的科技信息资料，造成重复研究所引起的浪费占科研经费的</a:t>
            </a:r>
            <a:r>
              <a:rPr lang="en-US" altLang="zh-CN" b="1" dirty="0">
                <a:latin typeface="Times New Roman" panose="02020603050405020304" pitchFamily="18" charset="0"/>
                <a:ea typeface="宋体" panose="02010600030101010101" pitchFamily="2" charset="-122"/>
              </a:rPr>
              <a:t>10%</a:t>
            </a:r>
            <a:r>
              <a:rPr lang="zh-CN" altLang="en-US" b="1" dirty="0">
                <a:latin typeface="Times New Roman" panose="02020603050405020304" pitchFamily="18" charset="0"/>
                <a:ea typeface="宋体" panose="02010600030101010101" pitchFamily="2" charset="-122"/>
              </a:rPr>
              <a:t>，金额达百亿美元 </a:t>
            </a:r>
            <a:endParaRPr lang="zh-CN" altLang="en-US" b="1">
              <a:latin typeface="Times New Roman" panose="02020603050405020304" pitchFamily="18" charset="0"/>
              <a:ea typeface="宋体" panose="02010600030101010101" pitchFamily="2" charset="-122"/>
            </a:endParaRPr>
          </a:p>
        </p:txBody>
      </p:sp>
      <p:sp>
        <p:nvSpPr>
          <p:cNvPr id="206852" name="文本框 206851"/>
          <p:cNvSpPr txBox="1"/>
          <p:nvPr/>
        </p:nvSpPr>
        <p:spPr>
          <a:xfrm>
            <a:off x="971550" y="3507740"/>
            <a:ext cx="7010400" cy="741680"/>
          </a:xfrm>
          <a:prstGeom prst="rect">
            <a:avLst/>
          </a:prstGeom>
          <a:solidFill>
            <a:schemeClr val="accent2"/>
          </a:solidFill>
          <a:ln w="9525">
            <a:noFill/>
          </a:ln>
          <a:effectLst>
            <a:outerShdw dist="107763" dir="18900000" algn="ctr" rotWithShape="0">
              <a:schemeClr val="bg2"/>
            </a:outerShdw>
          </a:effectLst>
        </p:spPr>
        <p:txBody>
          <a:bodyPr>
            <a:noAutofit/>
          </a:bodyPr>
          <a:p>
            <a:pPr>
              <a:spcBef>
                <a:spcPct val="50000"/>
              </a:spcBef>
              <a:buClr>
                <a:schemeClr val="bg1"/>
              </a:buClr>
            </a:pPr>
            <a:r>
              <a:rPr lang="zh-CN" altLang="en-US" b="1" dirty="0">
                <a:latin typeface="Times New Roman" panose="02020603050405020304" pitchFamily="18" charset="0"/>
                <a:ea typeface="宋体" panose="02010600030101010101" pitchFamily="2" charset="-122"/>
              </a:rPr>
              <a:t>我国近几年平均每年批准专利</a:t>
            </a:r>
            <a:r>
              <a:rPr lang="en-US" altLang="zh-CN" b="1" dirty="0">
                <a:latin typeface="Times New Roman" panose="02020603050405020304" pitchFamily="18" charset="0"/>
                <a:ea typeface="宋体" panose="02010600030101010101" pitchFamily="2" charset="-122"/>
              </a:rPr>
              <a:t>8000</a:t>
            </a:r>
            <a:r>
              <a:rPr lang="zh-CN" altLang="en-US" b="1" dirty="0">
                <a:latin typeface="Times New Roman" panose="02020603050405020304" pitchFamily="18" charset="0"/>
                <a:ea typeface="宋体" panose="02010600030101010101" pitchFamily="2" charset="-122"/>
              </a:rPr>
              <a:t>多件，专利局专利文献的利用率仅为</a:t>
            </a:r>
            <a:r>
              <a:rPr lang="en-US" altLang="zh-CN" b="1" dirty="0">
                <a:latin typeface="Times New Roman" panose="02020603050405020304" pitchFamily="18" charset="0"/>
                <a:ea typeface="宋体" panose="02010600030101010101" pitchFamily="2" charset="-122"/>
              </a:rPr>
              <a:t>1.1%</a:t>
            </a:r>
            <a:r>
              <a:rPr lang="zh-CN" altLang="en-US" b="1" dirty="0">
                <a:latin typeface="Times New Roman" panose="02020603050405020304" pitchFamily="18" charset="0"/>
                <a:ea typeface="宋体" panose="02010600030101010101" pitchFamily="2" charset="-122"/>
              </a:rPr>
              <a:t>，在有限的书刊中，利用率不超过</a:t>
            </a:r>
            <a:r>
              <a:rPr lang="en-US" altLang="zh-CN" b="1">
                <a:latin typeface="Times New Roman" panose="02020603050405020304" pitchFamily="18" charset="0"/>
                <a:ea typeface="宋体" panose="02010600030101010101" pitchFamily="2" charset="-122"/>
              </a:rPr>
              <a:t>30%</a:t>
            </a:r>
            <a:endParaRPr lang="en-US" altLang="zh-CN" b="1">
              <a:latin typeface="Times New Roman" panose="02020603050405020304" pitchFamily="18" charset="0"/>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slide(fromBottom)">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206851"/>
                                        </p:tgtEl>
                                        <p:attrNameLst>
                                          <p:attrName>style.visibility</p:attrName>
                                        </p:attrNameLst>
                                      </p:cBhvr>
                                      <p:to>
                                        <p:strVal val="visible"/>
                                      </p:to>
                                    </p:set>
                                    <p:anim calcmode="lin" valueType="num">
                                      <p:cBhvr additive="base">
                                        <p:cTn id="12" dur="500" fill="hold"/>
                                        <p:tgtEl>
                                          <p:spTgt spid="206851"/>
                                        </p:tgtEl>
                                        <p:attrNameLst>
                                          <p:attrName>ppt_x</p:attrName>
                                        </p:attrNameLst>
                                      </p:cBhvr>
                                      <p:tavLst>
                                        <p:tav tm="0">
                                          <p:val>
                                            <p:strVal val="0-#ppt_w/2"/>
                                          </p:val>
                                        </p:tav>
                                        <p:tav tm="100000">
                                          <p:val>
                                            <p:strVal val="#ppt_x"/>
                                          </p:val>
                                        </p:tav>
                                      </p:tavLst>
                                    </p:anim>
                                    <p:anim calcmode="lin" valueType="num">
                                      <p:cBhvr additive="base">
                                        <p:cTn id="13" dur="500" fill="hold"/>
                                        <p:tgtEl>
                                          <p:spTgt spid="206851"/>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206852"/>
                                        </p:tgtEl>
                                        <p:attrNameLst>
                                          <p:attrName>style.visibility</p:attrName>
                                        </p:attrNameLst>
                                      </p:cBhvr>
                                      <p:to>
                                        <p:strVal val="visible"/>
                                      </p:to>
                                    </p:set>
                                    <p:anim calcmode="lin" valueType="num">
                                      <p:cBhvr additive="base">
                                        <p:cTn id="18" dur="500" fill="hold"/>
                                        <p:tgtEl>
                                          <p:spTgt spid="206852"/>
                                        </p:tgtEl>
                                        <p:attrNameLst>
                                          <p:attrName>ppt_x</p:attrName>
                                        </p:attrNameLst>
                                      </p:cBhvr>
                                      <p:tavLst>
                                        <p:tav tm="0">
                                          <p:val>
                                            <p:strVal val="1+#ppt_w/2"/>
                                          </p:val>
                                        </p:tav>
                                        <p:tav tm="100000">
                                          <p:val>
                                            <p:strVal val="#ppt_x"/>
                                          </p:val>
                                        </p:tav>
                                      </p:tavLst>
                                    </p:anim>
                                    <p:anim calcmode="lin" valueType="num">
                                      <p:cBhvr additive="base">
                                        <p:cTn id="19" dur="500" fill="hold"/>
                                        <p:tgtEl>
                                          <p:spTgt spid="20685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06851" grpId="0" bldLvl="0" animBg="1"/>
      <p:bldP spid="206852" grpId="0" bldLvl="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 descr="D:\1稻壳模板\ppt\2016.4\小清新水彩花卉毕业答辩模板\未标题-5.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36971" y="-98774"/>
            <a:ext cx="911574" cy="971998"/>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39"/>
          <p:cNvSpPr>
            <a:spLocks noChangeArrowheads="1"/>
          </p:cNvSpPr>
          <p:nvPr/>
        </p:nvSpPr>
        <p:spPr bwMode="auto">
          <a:xfrm>
            <a:off x="971550" y="628015"/>
            <a:ext cx="3892550" cy="307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anose="020B0604020202020204" pitchFamily="34" charset="0"/>
              <a:buNone/>
            </a:pPr>
            <a:r>
              <a:rPr lang="zh-CN" altLang="en-US" sz="2000" dirty="0" smtClean="0">
                <a:solidFill>
                  <a:schemeClr val="bg1">
                    <a:lumMod val="50000"/>
                  </a:schemeClr>
                </a:solidFill>
                <a:latin typeface="微软雅黑 Light" panose="020B0502040204020203" pitchFamily="34" charset="-122"/>
                <a:ea typeface="微软雅黑 Light" panose="020B0502040204020203" pitchFamily="34" charset="-122"/>
                <a:sym typeface="+mn-ea"/>
              </a:rPr>
              <a:t>一、信息检索的</a:t>
            </a:r>
            <a:r>
              <a:rPr lang="zh-CN" altLang="en-US" sz="2000" dirty="0" smtClean="0">
                <a:solidFill>
                  <a:schemeClr val="bg1">
                    <a:lumMod val="50000"/>
                  </a:schemeClr>
                </a:solidFill>
                <a:latin typeface="微软雅黑 Light" panose="020B0502040204020203" pitchFamily="34" charset="-122"/>
                <a:ea typeface="微软雅黑 Light" panose="020B0502040204020203" pitchFamily="34" charset="-122"/>
                <a:sym typeface="+mn-ea"/>
              </a:rPr>
              <a:t>概念</a:t>
            </a:r>
            <a:endParaRPr lang="zh-CN" altLang="en-US" sz="2000" dirty="0" smtClean="0">
              <a:solidFill>
                <a:schemeClr val="bg1">
                  <a:lumMod val="50000"/>
                </a:schemeClr>
              </a:solidFill>
              <a:latin typeface="微软雅黑 Light" panose="020B0502040204020203" pitchFamily="34" charset="-122"/>
              <a:ea typeface="微软雅黑 Light" panose="020B0502040204020203" pitchFamily="34" charset="-122"/>
              <a:sym typeface="+mn-ea"/>
            </a:endParaRPr>
          </a:p>
        </p:txBody>
      </p:sp>
      <p:sp>
        <p:nvSpPr>
          <p:cNvPr id="28" name="Rectangle 21"/>
          <p:cNvSpPr>
            <a:spLocks noChangeArrowheads="1"/>
          </p:cNvSpPr>
          <p:nvPr/>
        </p:nvSpPr>
        <p:spPr bwMode="auto">
          <a:xfrm>
            <a:off x="834390" y="1064895"/>
            <a:ext cx="7487920" cy="3107690"/>
          </a:xfrm>
          <a:prstGeom prst="rect">
            <a:avLst/>
          </a:prstGeom>
          <a:solidFill>
            <a:schemeClr val="bg1">
              <a:lumMod val="95000"/>
              <a:alpha val="50000"/>
            </a:schemeClr>
          </a:solidFill>
          <a:ln>
            <a:noFill/>
          </a:ln>
        </p:spPr>
        <p:txBody>
          <a:bodyPr/>
          <a:lstStyle/>
          <a:p>
            <a:endParaRPr lang="zh-CN" altLang="en-US">
              <a:solidFill>
                <a:prstClr val="black"/>
              </a:solidFill>
            </a:endParaRPr>
          </a:p>
        </p:txBody>
      </p:sp>
      <p:sp>
        <p:nvSpPr>
          <p:cNvPr id="29" name="Rectangle 11"/>
          <p:cNvSpPr>
            <a:spLocks noChangeArrowheads="1"/>
          </p:cNvSpPr>
          <p:nvPr/>
        </p:nvSpPr>
        <p:spPr bwMode="auto">
          <a:xfrm>
            <a:off x="1475740" y="1203960"/>
            <a:ext cx="386715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indent="457200" fontAlgn="auto">
              <a:lnSpc>
                <a:spcPct val="130000"/>
              </a:lnSpc>
              <a:spcBef>
                <a:spcPts val="0"/>
              </a:spcBef>
              <a:spcAft>
                <a:spcPts val="0"/>
              </a:spcAft>
              <a:buClrTx/>
              <a:buNone/>
            </a:pPr>
            <a:r>
              <a:rPr lang="en-US" sz="2000" dirty="0" smtClean="0">
                <a:solidFill>
                  <a:schemeClr val="bg1">
                    <a:lumMod val="50000"/>
                  </a:schemeClr>
                </a:solidFill>
                <a:latin typeface="华文楷体" panose="02010600040101010101" charset="-122"/>
                <a:ea typeface="华文楷体" panose="02010600040101010101" charset="-122"/>
                <a:cs typeface="华文楷体" panose="02010600040101010101" charset="-122"/>
                <a:sym typeface="+mn-ea"/>
              </a:rPr>
              <a:t>2</a:t>
            </a:r>
            <a:r>
              <a:rPr lang="zh-CN" altLang="en-US" sz="2000" dirty="0" smtClean="0">
                <a:solidFill>
                  <a:schemeClr val="bg1">
                    <a:lumMod val="50000"/>
                  </a:schemeClr>
                </a:solidFill>
                <a:latin typeface="华文楷体" panose="02010600040101010101" charset="-122"/>
                <a:ea typeface="华文楷体" panose="02010600040101010101" charset="-122"/>
                <a:cs typeface="华文楷体" panose="02010600040101010101" charset="-122"/>
                <a:sym typeface="+mn-ea"/>
              </a:rPr>
              <a:t>、信息检索的类型</a:t>
            </a:r>
            <a:r>
              <a:rPr lang="en-US" altLang="zh-CN" sz="2000" dirty="0" smtClean="0">
                <a:solidFill>
                  <a:schemeClr val="bg1">
                    <a:lumMod val="50000"/>
                  </a:schemeClr>
                </a:solidFill>
                <a:latin typeface="华文楷体" panose="02010600040101010101" charset="-122"/>
                <a:ea typeface="华文楷体" panose="02010600040101010101" charset="-122"/>
                <a:cs typeface="华文楷体" panose="02010600040101010101" charset="-122"/>
                <a:sym typeface="+mn-ea"/>
              </a:rPr>
              <a:t> </a:t>
            </a:r>
            <a:endParaRPr lang="en-US" altLang="zh-CN" sz="2000" b="1" dirty="0">
              <a:solidFill>
                <a:schemeClr val="tx1"/>
              </a:solidFill>
              <a:latin typeface="华文楷体" panose="02010600040101010101" charset="-122"/>
              <a:ea typeface="华文楷体" panose="02010600040101010101" charset="-122"/>
              <a:cs typeface="华文楷体" panose="02010600040101010101" charset="-122"/>
              <a:sym typeface="+mn-ea"/>
            </a:endParaRPr>
          </a:p>
          <a:p>
            <a:pPr indent="457200" fontAlgn="auto">
              <a:lnSpc>
                <a:spcPct val="130000"/>
              </a:lnSpc>
              <a:spcBef>
                <a:spcPct val="0"/>
              </a:spcBef>
              <a:spcAft>
                <a:spcPct val="0"/>
              </a:spcAft>
              <a:buNone/>
            </a:pPr>
            <a:endParaRPr lang="zh-CN" altLang="en-US" sz="2000" dirty="0">
              <a:solidFill>
                <a:schemeClr val="tx1"/>
              </a:solidFill>
              <a:latin typeface="华文楷体" panose="02010600040101010101" charset="-122"/>
              <a:ea typeface="华文楷体" panose="02010600040101010101" charset="-122"/>
              <a:cs typeface="华文楷体" panose="02010600040101010101" charset="-122"/>
              <a:sym typeface="+mn-ea"/>
            </a:endParaRPr>
          </a:p>
          <a:p>
            <a:pPr indent="0" fontAlgn="auto">
              <a:lnSpc>
                <a:spcPct val="130000"/>
              </a:lnSpc>
              <a:spcBef>
                <a:spcPct val="0"/>
              </a:spcBef>
              <a:buNone/>
            </a:pPr>
            <a:r>
              <a:rPr lang="zh-CN" altLang="en-US" sz="2000" dirty="0">
                <a:solidFill>
                  <a:schemeClr val="tx1"/>
                </a:solidFill>
                <a:latin typeface="华文楷体" panose="02010600040101010101" charset="-122"/>
                <a:ea typeface="华文楷体" panose="02010600040101010101" charset="-122"/>
                <a:cs typeface="华文楷体" panose="02010600040101010101" charset="-122"/>
                <a:sym typeface="+mn-ea"/>
              </a:rPr>
              <a:t>第二，按检索</a:t>
            </a:r>
            <a:r>
              <a:rPr lang="zh-CN" altLang="en-US" sz="2000" dirty="0">
                <a:solidFill>
                  <a:schemeClr val="tx1"/>
                </a:solidFill>
                <a:latin typeface="华文楷体" panose="02010600040101010101" charset="-122"/>
                <a:ea typeface="华文楷体" panose="02010600040101010101" charset="-122"/>
                <a:cs typeface="华文楷体" panose="02010600040101010101" charset="-122"/>
                <a:sym typeface="+mn-ea"/>
              </a:rPr>
              <a:t>方式的不同分为：</a:t>
            </a:r>
            <a:endParaRPr lang="zh-CN" altLang="en-US" sz="2000" dirty="0">
              <a:solidFill>
                <a:schemeClr val="tx1"/>
              </a:solidFill>
              <a:latin typeface="华文楷体" panose="02010600040101010101" charset="-122"/>
              <a:ea typeface="华文楷体" panose="02010600040101010101" charset="-122"/>
              <a:cs typeface="华文楷体" panose="02010600040101010101" charset="-122"/>
              <a:sym typeface="+mn-ea"/>
            </a:endParaRPr>
          </a:p>
          <a:p>
            <a:pPr indent="457200" fontAlgn="auto">
              <a:lnSpc>
                <a:spcPct val="130000"/>
              </a:lnSpc>
              <a:spcBef>
                <a:spcPct val="0"/>
              </a:spcBef>
              <a:buNone/>
            </a:pPr>
            <a:r>
              <a:rPr lang="zh-CN" altLang="zh-CN" sz="2000" b="1" dirty="0">
                <a:solidFill>
                  <a:schemeClr val="tx1"/>
                </a:solidFill>
                <a:latin typeface="华文楷体" panose="02010600040101010101" charset="-122"/>
                <a:ea typeface="华文楷体" panose="02010600040101010101" charset="-122"/>
                <a:cs typeface="华文楷体" panose="02010600040101010101" charset="-122"/>
                <a:sym typeface="+mn-ea"/>
              </a:rPr>
              <a:t>1</a:t>
            </a:r>
            <a:r>
              <a:rPr lang="zh-CN" altLang="en-US" sz="2000" b="1" dirty="0">
                <a:solidFill>
                  <a:schemeClr val="tx1"/>
                </a:solidFill>
                <a:latin typeface="华文楷体" panose="02010600040101010101" charset="-122"/>
                <a:ea typeface="华文楷体" panose="02010600040101010101" charset="-122"/>
                <a:cs typeface="华文楷体" panose="02010600040101010101" charset="-122"/>
                <a:sym typeface="+mn-ea"/>
              </a:rPr>
              <a:t>）</a:t>
            </a:r>
            <a:r>
              <a:rPr lang="zh-CN" altLang="en-US" sz="2000" b="1" dirty="0">
                <a:solidFill>
                  <a:schemeClr val="tx1"/>
                </a:solidFill>
                <a:latin typeface="华文楷体" panose="02010600040101010101" charset="-122"/>
                <a:ea typeface="华文楷体" panose="02010600040101010101" charset="-122"/>
                <a:cs typeface="华文楷体" panose="02010600040101010101" charset="-122"/>
                <a:sym typeface="+mn-ea"/>
              </a:rPr>
              <a:t>手工检索</a:t>
            </a:r>
            <a:r>
              <a:rPr lang="en-US" altLang="zh-CN" sz="2000" b="1" dirty="0">
                <a:solidFill>
                  <a:schemeClr val="tx1"/>
                </a:solidFill>
                <a:latin typeface="华文楷体" panose="02010600040101010101" charset="-122"/>
                <a:ea typeface="华文楷体" panose="02010600040101010101" charset="-122"/>
                <a:cs typeface="华文楷体" panose="02010600040101010101" charset="-122"/>
                <a:sym typeface="+mn-ea"/>
              </a:rPr>
              <a:t>  </a:t>
            </a:r>
            <a:endParaRPr lang="en-US" altLang="zh-CN" sz="2000" b="1" dirty="0">
              <a:solidFill>
                <a:schemeClr val="tx1"/>
              </a:solidFill>
              <a:latin typeface="华文楷体" panose="02010600040101010101" charset="-122"/>
              <a:ea typeface="华文楷体" panose="02010600040101010101" charset="-122"/>
              <a:cs typeface="华文楷体" panose="02010600040101010101" charset="-122"/>
              <a:sym typeface="+mn-ea"/>
            </a:endParaRPr>
          </a:p>
          <a:p>
            <a:pPr indent="457200" fontAlgn="auto">
              <a:lnSpc>
                <a:spcPct val="130000"/>
              </a:lnSpc>
              <a:spcBef>
                <a:spcPct val="0"/>
              </a:spcBef>
              <a:buNone/>
            </a:pPr>
            <a:r>
              <a:rPr lang="zh-CN" altLang="zh-CN" sz="2000" b="1" dirty="0">
                <a:solidFill>
                  <a:schemeClr val="tx1"/>
                </a:solidFill>
                <a:latin typeface="华文楷体" panose="02010600040101010101" charset="-122"/>
                <a:ea typeface="华文楷体" panose="02010600040101010101" charset="-122"/>
                <a:cs typeface="华文楷体" panose="02010600040101010101" charset="-122"/>
                <a:sym typeface="+mn-ea"/>
              </a:rPr>
              <a:t>2</a:t>
            </a:r>
            <a:r>
              <a:rPr lang="zh-CN" altLang="en-US" sz="2000" b="1" dirty="0">
                <a:solidFill>
                  <a:schemeClr val="tx1"/>
                </a:solidFill>
                <a:latin typeface="华文楷体" panose="02010600040101010101" charset="-122"/>
                <a:ea typeface="华文楷体" panose="02010600040101010101" charset="-122"/>
                <a:cs typeface="华文楷体" panose="02010600040101010101" charset="-122"/>
                <a:sym typeface="+mn-ea"/>
              </a:rPr>
              <a:t>）</a:t>
            </a:r>
            <a:r>
              <a:rPr lang="zh-CN" altLang="en-US" sz="2000" b="1" dirty="0">
                <a:solidFill>
                  <a:schemeClr val="tx1"/>
                </a:solidFill>
                <a:latin typeface="华文楷体" panose="02010600040101010101" charset="-122"/>
                <a:ea typeface="华文楷体" panose="02010600040101010101" charset="-122"/>
                <a:cs typeface="华文楷体" panose="02010600040101010101" charset="-122"/>
                <a:sym typeface="+mn-ea"/>
              </a:rPr>
              <a:t>计算机检索</a:t>
            </a:r>
            <a:r>
              <a:rPr lang="en-US" altLang="zh-CN" sz="2000" b="1" dirty="0">
                <a:solidFill>
                  <a:schemeClr val="tx1"/>
                </a:solidFill>
                <a:latin typeface="华文楷体" panose="02010600040101010101" charset="-122"/>
                <a:ea typeface="华文楷体" panose="02010600040101010101" charset="-122"/>
                <a:cs typeface="华文楷体" panose="02010600040101010101" charset="-122"/>
                <a:sym typeface="+mn-ea"/>
              </a:rPr>
              <a:t> </a:t>
            </a:r>
            <a:endParaRPr lang="en-US" altLang="zh-CN" sz="2000" b="1" dirty="0">
              <a:solidFill>
                <a:schemeClr val="tx1"/>
              </a:solidFill>
              <a:latin typeface="华文楷体" panose="02010600040101010101" charset="-122"/>
              <a:ea typeface="华文楷体" panose="02010600040101010101" charset="-122"/>
              <a:cs typeface="华文楷体" panose="02010600040101010101" charset="-122"/>
              <a:sym typeface="+mn-ea"/>
            </a:endParaRPr>
          </a:p>
          <a:p>
            <a:pPr indent="0" fontAlgn="auto">
              <a:spcAft>
                <a:spcPts val="0"/>
              </a:spcAft>
              <a:buClr>
                <a:srgbClr val="FF6BB5"/>
              </a:buClr>
              <a:buFont typeface="Wingdings" panose="05000000000000000000" pitchFamily="2" charset="2"/>
              <a:buNone/>
            </a:pPr>
            <a:endParaRPr lang="zh-CN" altLang="en-US" sz="2000" dirty="0">
              <a:solidFill>
                <a:schemeClr val="tx1"/>
              </a:solidFill>
              <a:latin typeface="华文楷体" panose="02010600040101010101" charset="-122"/>
              <a:ea typeface="华文楷体" panose="02010600040101010101" charset="-122"/>
              <a:cs typeface="华文楷体" panose="02010600040101010101"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Bottom)">
                                      <p:cBhvr>
                                        <p:cTn id="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 descr="D:\1稻壳模板\ppt\2016.4\小清新水彩花卉毕业答辩模板\未标题-5.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36971" y="-98774"/>
            <a:ext cx="911574" cy="971998"/>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39"/>
          <p:cNvSpPr>
            <a:spLocks noChangeArrowheads="1"/>
          </p:cNvSpPr>
          <p:nvPr/>
        </p:nvSpPr>
        <p:spPr bwMode="auto">
          <a:xfrm>
            <a:off x="971550" y="628015"/>
            <a:ext cx="3892550" cy="307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anose="020B0604020202020204" pitchFamily="34" charset="0"/>
              <a:buNone/>
            </a:pPr>
            <a:r>
              <a:rPr lang="zh-CN" altLang="en-US" sz="2000" dirty="0" smtClean="0">
                <a:solidFill>
                  <a:schemeClr val="bg1">
                    <a:lumMod val="50000"/>
                  </a:schemeClr>
                </a:solidFill>
                <a:latin typeface="微软雅黑 Light" panose="020B0502040204020203" pitchFamily="34" charset="-122"/>
                <a:ea typeface="微软雅黑 Light" panose="020B0502040204020203" pitchFamily="34" charset="-122"/>
                <a:sym typeface="+mn-ea"/>
              </a:rPr>
              <a:t>一、信息检索的</a:t>
            </a:r>
            <a:r>
              <a:rPr lang="zh-CN" altLang="en-US" sz="2000" dirty="0" smtClean="0">
                <a:solidFill>
                  <a:schemeClr val="bg1">
                    <a:lumMod val="50000"/>
                  </a:schemeClr>
                </a:solidFill>
                <a:latin typeface="微软雅黑 Light" panose="020B0502040204020203" pitchFamily="34" charset="-122"/>
                <a:ea typeface="微软雅黑 Light" panose="020B0502040204020203" pitchFamily="34" charset="-122"/>
                <a:sym typeface="+mn-ea"/>
              </a:rPr>
              <a:t>概念</a:t>
            </a:r>
            <a:endParaRPr lang="zh-CN" altLang="en-US" sz="2000" dirty="0" smtClean="0">
              <a:solidFill>
                <a:schemeClr val="bg1">
                  <a:lumMod val="50000"/>
                </a:schemeClr>
              </a:solidFill>
              <a:latin typeface="微软雅黑 Light" panose="020B0502040204020203" pitchFamily="34" charset="-122"/>
              <a:ea typeface="微软雅黑 Light" panose="020B0502040204020203" pitchFamily="34" charset="-122"/>
              <a:sym typeface="+mn-ea"/>
            </a:endParaRPr>
          </a:p>
        </p:txBody>
      </p:sp>
      <p:sp>
        <p:nvSpPr>
          <p:cNvPr id="28" name="Rectangle 21"/>
          <p:cNvSpPr>
            <a:spLocks noChangeArrowheads="1"/>
          </p:cNvSpPr>
          <p:nvPr/>
        </p:nvSpPr>
        <p:spPr bwMode="auto">
          <a:xfrm>
            <a:off x="834390" y="1064895"/>
            <a:ext cx="7501255" cy="3426460"/>
          </a:xfrm>
          <a:prstGeom prst="rect">
            <a:avLst/>
          </a:prstGeom>
          <a:solidFill>
            <a:schemeClr val="bg1">
              <a:lumMod val="95000"/>
              <a:alpha val="50000"/>
            </a:schemeClr>
          </a:solidFill>
          <a:ln>
            <a:noFill/>
          </a:ln>
        </p:spPr>
        <p:txBody>
          <a:bodyPr/>
          <a:lstStyle/>
          <a:p>
            <a:endParaRPr lang="zh-CN" altLang="en-US">
              <a:solidFill>
                <a:prstClr val="black"/>
              </a:solidFill>
            </a:endParaRPr>
          </a:p>
        </p:txBody>
      </p:sp>
      <p:sp>
        <p:nvSpPr>
          <p:cNvPr id="29" name="Rectangle 11"/>
          <p:cNvSpPr>
            <a:spLocks noChangeArrowheads="1"/>
          </p:cNvSpPr>
          <p:nvPr/>
        </p:nvSpPr>
        <p:spPr bwMode="auto">
          <a:xfrm>
            <a:off x="1278255" y="1131570"/>
            <a:ext cx="6588125" cy="3893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indent="457200" fontAlgn="auto">
              <a:lnSpc>
                <a:spcPct val="130000"/>
              </a:lnSpc>
              <a:spcBef>
                <a:spcPts val="0"/>
              </a:spcBef>
              <a:spcAft>
                <a:spcPts val="0"/>
              </a:spcAft>
              <a:buClrTx/>
              <a:buNone/>
            </a:pPr>
            <a:r>
              <a:rPr lang="en-US" sz="2000" dirty="0" smtClean="0">
                <a:solidFill>
                  <a:schemeClr val="bg1">
                    <a:lumMod val="50000"/>
                  </a:schemeClr>
                </a:solidFill>
                <a:latin typeface="华文楷体" panose="02010600040101010101" charset="-122"/>
                <a:ea typeface="华文楷体" panose="02010600040101010101" charset="-122"/>
                <a:cs typeface="华文楷体" panose="02010600040101010101" charset="-122"/>
                <a:sym typeface="+mn-ea"/>
              </a:rPr>
              <a:t>2</a:t>
            </a:r>
            <a:r>
              <a:rPr lang="zh-CN" altLang="en-US" sz="2000" dirty="0" smtClean="0">
                <a:solidFill>
                  <a:schemeClr val="bg1">
                    <a:lumMod val="50000"/>
                  </a:schemeClr>
                </a:solidFill>
                <a:latin typeface="华文楷体" panose="02010600040101010101" charset="-122"/>
                <a:ea typeface="华文楷体" panose="02010600040101010101" charset="-122"/>
                <a:cs typeface="华文楷体" panose="02010600040101010101" charset="-122"/>
                <a:sym typeface="+mn-ea"/>
              </a:rPr>
              <a:t>、信息检索的类型</a:t>
            </a:r>
            <a:r>
              <a:rPr lang="en-US" altLang="zh-CN" sz="2000" dirty="0" smtClean="0">
                <a:solidFill>
                  <a:schemeClr val="bg1">
                    <a:lumMod val="50000"/>
                  </a:schemeClr>
                </a:solidFill>
                <a:latin typeface="华文楷体" panose="02010600040101010101" charset="-122"/>
                <a:ea typeface="华文楷体" panose="02010600040101010101" charset="-122"/>
                <a:cs typeface="华文楷体" panose="02010600040101010101" charset="-122"/>
                <a:sym typeface="+mn-ea"/>
              </a:rPr>
              <a:t> </a:t>
            </a:r>
            <a:endParaRPr lang="en-US" altLang="zh-CN" sz="2000" b="1" dirty="0">
              <a:solidFill>
                <a:schemeClr val="tx1"/>
              </a:solidFill>
              <a:latin typeface="华文楷体" panose="02010600040101010101" charset="-122"/>
              <a:ea typeface="华文楷体" panose="02010600040101010101" charset="-122"/>
              <a:cs typeface="华文楷体" panose="02010600040101010101" charset="-122"/>
              <a:sym typeface="+mn-ea"/>
            </a:endParaRPr>
          </a:p>
          <a:p>
            <a:pPr indent="457200" fontAlgn="auto">
              <a:lnSpc>
                <a:spcPct val="125000"/>
              </a:lnSpc>
              <a:buNone/>
            </a:pPr>
            <a:endParaRPr lang="zh-CN" altLang="zh-CN" sz="2000" b="1" dirty="0">
              <a:solidFill>
                <a:srgbClr val="FF0000"/>
              </a:solidFill>
              <a:latin typeface="华文楷体" panose="02010600040101010101" charset="-122"/>
              <a:ea typeface="华文楷体" panose="02010600040101010101" charset="-122"/>
              <a:cs typeface="华文楷体" panose="02010600040101010101" charset="-122"/>
              <a:sym typeface="+mn-ea"/>
            </a:endParaRPr>
          </a:p>
          <a:p>
            <a:pPr indent="457200" fontAlgn="auto">
              <a:lnSpc>
                <a:spcPct val="130000"/>
              </a:lnSpc>
              <a:spcAft>
                <a:spcPts val="0"/>
              </a:spcAft>
              <a:buClr>
                <a:srgbClr val="FF6BB5"/>
              </a:buClr>
              <a:buFont typeface="Wingdings" panose="05000000000000000000" pitchFamily="2" charset="2"/>
              <a:buNone/>
            </a:pPr>
            <a:r>
              <a:rPr lang="en-US" altLang="zh-CN" sz="2000" b="1" dirty="0">
                <a:solidFill>
                  <a:srgbClr val="FF0000"/>
                </a:solidFill>
                <a:latin typeface="华文楷体" panose="02010600040101010101" charset="-122"/>
                <a:ea typeface="华文楷体" panose="02010600040101010101" charset="-122"/>
                <a:cs typeface="华文楷体" panose="02010600040101010101" charset="-122"/>
                <a:sym typeface="+mn-ea"/>
              </a:rPr>
              <a:t>1</a:t>
            </a:r>
            <a:r>
              <a:rPr lang="zh-CN" altLang="en-US" sz="2000" b="1" dirty="0">
                <a:solidFill>
                  <a:srgbClr val="FF0000"/>
                </a:solidFill>
                <a:latin typeface="华文楷体" panose="02010600040101010101" charset="-122"/>
                <a:ea typeface="华文楷体" panose="02010600040101010101" charset="-122"/>
                <a:cs typeface="华文楷体" panose="02010600040101010101" charset="-122"/>
                <a:sym typeface="+mn-ea"/>
              </a:rPr>
              <a:t>）</a:t>
            </a:r>
            <a:r>
              <a:rPr lang="zh-CN" altLang="en-US" sz="2000" b="1" dirty="0">
                <a:solidFill>
                  <a:srgbClr val="FF0000"/>
                </a:solidFill>
                <a:latin typeface="华文楷体" panose="02010600040101010101" charset="-122"/>
                <a:ea typeface="华文楷体" panose="02010600040101010101" charset="-122"/>
                <a:cs typeface="华文楷体" panose="02010600040101010101" charset="-122"/>
                <a:sym typeface="+mn-ea"/>
              </a:rPr>
              <a:t>手工检索</a:t>
            </a:r>
            <a:r>
              <a:rPr lang="zh-CN" altLang="en-US" sz="2000" b="1" dirty="0">
                <a:solidFill>
                  <a:schemeClr val="tx1"/>
                </a:solidFill>
                <a:latin typeface="华文楷体" panose="02010600040101010101" charset="-122"/>
                <a:ea typeface="华文楷体" panose="02010600040101010101" charset="-122"/>
                <a:cs typeface="华文楷体" panose="02010600040101010101" charset="-122"/>
                <a:sym typeface="+mn-ea"/>
              </a:rPr>
              <a:t>  </a:t>
            </a:r>
            <a:endParaRPr lang="zh-CN" altLang="en-US" sz="2000" b="1" dirty="0">
              <a:solidFill>
                <a:schemeClr val="tx1"/>
              </a:solidFill>
              <a:latin typeface="华文楷体" panose="02010600040101010101" charset="-122"/>
              <a:ea typeface="华文楷体" panose="02010600040101010101" charset="-122"/>
              <a:cs typeface="华文楷体" panose="02010600040101010101" charset="-122"/>
              <a:sym typeface="+mn-ea"/>
            </a:endParaRPr>
          </a:p>
          <a:p>
            <a:pPr indent="457200" fontAlgn="auto">
              <a:lnSpc>
                <a:spcPct val="130000"/>
              </a:lnSpc>
              <a:spcAft>
                <a:spcPts val="0"/>
              </a:spcAft>
              <a:buNone/>
            </a:pPr>
            <a:r>
              <a:rPr lang="zh-CN" altLang="en-US" sz="2000" dirty="0">
                <a:solidFill>
                  <a:schemeClr val="tx1"/>
                </a:solidFill>
                <a:latin typeface="华文楷体" panose="02010600040101010101" charset="-122"/>
                <a:ea typeface="华文楷体" panose="02010600040101010101" charset="-122"/>
                <a:cs typeface="华文楷体" panose="02010600040101010101" charset="-122"/>
                <a:sym typeface="+mn-ea"/>
              </a:rPr>
              <a:t>人工来处理和查找所需信息的检索方法。</a:t>
            </a:r>
            <a:endParaRPr lang="zh-CN" altLang="en-US" sz="2000" dirty="0">
              <a:solidFill>
                <a:schemeClr val="tx1"/>
              </a:solidFill>
              <a:latin typeface="华文楷体" panose="02010600040101010101" charset="-122"/>
              <a:ea typeface="华文楷体" panose="02010600040101010101" charset="-122"/>
              <a:cs typeface="华文楷体" panose="02010600040101010101" charset="-122"/>
              <a:sym typeface="+mn-ea"/>
            </a:endParaRPr>
          </a:p>
          <a:p>
            <a:pPr indent="457200" fontAlgn="auto">
              <a:lnSpc>
                <a:spcPct val="130000"/>
              </a:lnSpc>
              <a:spcAft>
                <a:spcPts val="0"/>
              </a:spcAft>
              <a:buNone/>
            </a:pPr>
            <a:r>
              <a:rPr lang="zh-CN" altLang="en-US" sz="2000" dirty="0">
                <a:solidFill>
                  <a:schemeClr val="tx1"/>
                </a:solidFill>
                <a:latin typeface="华文楷体" panose="02010600040101010101" charset="-122"/>
                <a:ea typeface="华文楷体" panose="02010600040101010101" charset="-122"/>
                <a:cs typeface="华文楷体" panose="02010600040101010101" charset="-122"/>
                <a:sym typeface="+mn-ea"/>
              </a:rPr>
              <a:t>各种印刷品检索工具可以辅助用来手工检索。</a:t>
            </a:r>
            <a:endParaRPr lang="zh-CN" altLang="en-US" sz="2000" dirty="0">
              <a:solidFill>
                <a:schemeClr val="tx1"/>
              </a:solidFill>
              <a:latin typeface="华文楷体" panose="02010600040101010101" charset="-122"/>
              <a:ea typeface="华文楷体" panose="02010600040101010101" charset="-122"/>
              <a:cs typeface="华文楷体" panose="02010600040101010101" charset="-122"/>
            </a:endParaRPr>
          </a:p>
          <a:p>
            <a:pPr indent="457200" fontAlgn="auto">
              <a:lnSpc>
                <a:spcPct val="130000"/>
              </a:lnSpc>
              <a:spcAft>
                <a:spcPts val="0"/>
              </a:spcAft>
              <a:buNone/>
            </a:pPr>
            <a:r>
              <a:rPr lang="zh-CN" altLang="en-US" sz="2000" dirty="0">
                <a:solidFill>
                  <a:schemeClr val="tx1"/>
                </a:solidFill>
                <a:latin typeface="华文楷体" panose="02010600040101010101" charset="-122"/>
                <a:ea typeface="华文楷体" panose="02010600040101010101" charset="-122"/>
                <a:cs typeface="华文楷体" panose="02010600040101010101" charset="-122"/>
                <a:sym typeface="+mn-ea"/>
              </a:rPr>
              <a:t>优点：直接、方便、灵活、查准率高。</a:t>
            </a:r>
            <a:endParaRPr lang="zh-CN" altLang="en-US" sz="2000" dirty="0">
              <a:solidFill>
                <a:schemeClr val="tx1"/>
              </a:solidFill>
              <a:latin typeface="华文楷体" panose="02010600040101010101" charset="-122"/>
              <a:ea typeface="华文楷体" panose="02010600040101010101" charset="-122"/>
              <a:cs typeface="华文楷体" panose="02010600040101010101" charset="-122"/>
              <a:sym typeface="+mn-ea"/>
            </a:endParaRPr>
          </a:p>
          <a:p>
            <a:pPr indent="457200" fontAlgn="auto">
              <a:lnSpc>
                <a:spcPct val="130000"/>
              </a:lnSpc>
              <a:spcAft>
                <a:spcPts val="0"/>
              </a:spcAft>
              <a:buNone/>
            </a:pPr>
            <a:r>
              <a:rPr lang="zh-CN" altLang="en-US" sz="2000" dirty="0">
                <a:solidFill>
                  <a:schemeClr val="tx1"/>
                </a:solidFill>
                <a:latin typeface="华文楷体" panose="02010600040101010101" charset="-122"/>
                <a:ea typeface="华文楷体" panose="02010600040101010101" charset="-122"/>
                <a:cs typeface="华文楷体" panose="02010600040101010101" charset="-122"/>
                <a:sym typeface="+mn-ea"/>
              </a:rPr>
              <a:t>缺点：速度慢、漏检现象比较严重，不便于进行复杂概念课题的检索。</a:t>
            </a:r>
            <a:endParaRPr lang="zh-CN" altLang="en-US" sz="2000" dirty="0">
              <a:solidFill>
                <a:schemeClr val="tx1"/>
              </a:solidFill>
              <a:latin typeface="华文楷体" panose="02010600040101010101" charset="-122"/>
              <a:ea typeface="华文楷体" panose="02010600040101010101" charset="-122"/>
              <a:cs typeface="华文楷体" panose="02010600040101010101" charset="-122"/>
            </a:endParaRPr>
          </a:p>
          <a:p>
            <a:pPr indent="457200" fontAlgn="auto">
              <a:lnSpc>
                <a:spcPct val="130000"/>
              </a:lnSpc>
              <a:spcAft>
                <a:spcPts val="0"/>
              </a:spcAft>
              <a:buClr>
                <a:srgbClr val="FF6BB5"/>
              </a:buClr>
              <a:buFont typeface="Wingdings" panose="05000000000000000000" pitchFamily="2" charset="2"/>
              <a:buNone/>
            </a:pPr>
            <a:endParaRPr lang="zh-CN" altLang="en-US" sz="2000" b="1" dirty="0">
              <a:solidFill>
                <a:schemeClr val="tx1"/>
              </a:solidFill>
              <a:latin typeface="华文楷体" panose="02010600040101010101" charset="-122"/>
              <a:ea typeface="华文楷体" panose="02010600040101010101" charset="-122"/>
              <a:cs typeface="华文楷体" panose="02010600040101010101" charset="-122"/>
            </a:endParaRPr>
          </a:p>
          <a:p>
            <a:pPr indent="0" fontAlgn="auto">
              <a:spcAft>
                <a:spcPts val="0"/>
              </a:spcAft>
              <a:buClr>
                <a:srgbClr val="FF6BB5"/>
              </a:buClr>
              <a:buFont typeface="Wingdings" panose="05000000000000000000" pitchFamily="2" charset="2"/>
              <a:buNone/>
            </a:pPr>
            <a:endParaRPr lang="zh-CN" altLang="en-US" sz="2000" b="1" dirty="0">
              <a:solidFill>
                <a:schemeClr val="tx1"/>
              </a:solidFill>
              <a:latin typeface="华文楷体" panose="02010600040101010101" charset="-122"/>
              <a:ea typeface="华文楷体" panose="02010600040101010101" charset="-122"/>
              <a:cs typeface="华文楷体" panose="02010600040101010101"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Bottom)">
                                      <p:cBhvr>
                                        <p:cTn id="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 descr="D:\1稻壳模板\ppt\2016.4\小清新水彩花卉毕业答辩模板\未标题-5.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36971" y="-98774"/>
            <a:ext cx="911574" cy="971998"/>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39"/>
          <p:cNvSpPr>
            <a:spLocks noChangeArrowheads="1"/>
          </p:cNvSpPr>
          <p:nvPr/>
        </p:nvSpPr>
        <p:spPr bwMode="auto">
          <a:xfrm>
            <a:off x="971550" y="628015"/>
            <a:ext cx="3892550" cy="307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anose="020B0604020202020204" pitchFamily="34" charset="0"/>
              <a:buNone/>
            </a:pPr>
            <a:r>
              <a:rPr lang="zh-CN" altLang="en-US" sz="2000" dirty="0" smtClean="0">
                <a:solidFill>
                  <a:schemeClr val="bg1">
                    <a:lumMod val="50000"/>
                  </a:schemeClr>
                </a:solidFill>
                <a:latin typeface="微软雅黑 Light" panose="020B0502040204020203" pitchFamily="34" charset="-122"/>
                <a:ea typeface="微软雅黑 Light" panose="020B0502040204020203" pitchFamily="34" charset="-122"/>
                <a:sym typeface="+mn-ea"/>
              </a:rPr>
              <a:t>一、信息检索的</a:t>
            </a:r>
            <a:r>
              <a:rPr lang="zh-CN" altLang="en-US" sz="2000" dirty="0" smtClean="0">
                <a:solidFill>
                  <a:schemeClr val="bg1">
                    <a:lumMod val="50000"/>
                  </a:schemeClr>
                </a:solidFill>
                <a:latin typeface="微软雅黑 Light" panose="020B0502040204020203" pitchFamily="34" charset="-122"/>
                <a:ea typeface="微软雅黑 Light" panose="020B0502040204020203" pitchFamily="34" charset="-122"/>
                <a:sym typeface="+mn-ea"/>
              </a:rPr>
              <a:t>概念</a:t>
            </a:r>
            <a:endParaRPr lang="zh-CN" altLang="en-US" sz="2000" dirty="0" smtClean="0">
              <a:solidFill>
                <a:schemeClr val="bg1">
                  <a:lumMod val="50000"/>
                </a:schemeClr>
              </a:solidFill>
              <a:latin typeface="微软雅黑 Light" panose="020B0502040204020203" pitchFamily="34" charset="-122"/>
              <a:ea typeface="微软雅黑 Light" panose="020B0502040204020203" pitchFamily="34" charset="-122"/>
              <a:sym typeface="+mn-ea"/>
            </a:endParaRPr>
          </a:p>
        </p:txBody>
      </p:sp>
      <p:sp>
        <p:nvSpPr>
          <p:cNvPr id="28" name="Rectangle 21"/>
          <p:cNvSpPr>
            <a:spLocks noChangeArrowheads="1"/>
          </p:cNvSpPr>
          <p:nvPr/>
        </p:nvSpPr>
        <p:spPr bwMode="auto">
          <a:xfrm>
            <a:off x="807720" y="1003300"/>
            <a:ext cx="7570470" cy="3887470"/>
          </a:xfrm>
          <a:prstGeom prst="rect">
            <a:avLst/>
          </a:prstGeom>
          <a:solidFill>
            <a:schemeClr val="bg1">
              <a:lumMod val="95000"/>
              <a:alpha val="50000"/>
            </a:schemeClr>
          </a:solidFill>
          <a:ln>
            <a:noFill/>
          </a:ln>
        </p:spPr>
        <p:txBody>
          <a:bodyPr/>
          <a:lstStyle/>
          <a:p>
            <a:endParaRPr lang="zh-CN" altLang="en-US">
              <a:solidFill>
                <a:prstClr val="black"/>
              </a:solidFill>
            </a:endParaRPr>
          </a:p>
        </p:txBody>
      </p:sp>
      <p:sp>
        <p:nvSpPr>
          <p:cNvPr id="29" name="Rectangle 11"/>
          <p:cNvSpPr>
            <a:spLocks noChangeArrowheads="1"/>
          </p:cNvSpPr>
          <p:nvPr/>
        </p:nvSpPr>
        <p:spPr bwMode="auto">
          <a:xfrm>
            <a:off x="1187450" y="1059815"/>
            <a:ext cx="6773545" cy="3753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oAutofit/>
          </a:bodyPr>
          <a:lstStyle/>
          <a:p>
            <a:pPr indent="457200" fontAlgn="auto">
              <a:lnSpc>
                <a:spcPct val="120000"/>
              </a:lnSpc>
              <a:spcBef>
                <a:spcPct val="0"/>
              </a:spcBef>
              <a:spcAft>
                <a:spcPct val="0"/>
              </a:spcAft>
              <a:buClrTx/>
              <a:buNone/>
            </a:pPr>
            <a:r>
              <a:rPr lang="en-US" sz="2000" dirty="0" smtClean="0">
                <a:solidFill>
                  <a:schemeClr val="bg1">
                    <a:lumMod val="50000"/>
                  </a:schemeClr>
                </a:solidFill>
                <a:latin typeface="华文楷体" panose="02010600040101010101" charset="-122"/>
                <a:ea typeface="华文楷体" panose="02010600040101010101" charset="-122"/>
                <a:cs typeface="华文楷体" panose="02010600040101010101" charset="-122"/>
                <a:sym typeface="+mn-ea"/>
              </a:rPr>
              <a:t>2</a:t>
            </a:r>
            <a:r>
              <a:rPr lang="zh-CN" altLang="en-US" sz="2000" dirty="0" smtClean="0">
                <a:solidFill>
                  <a:schemeClr val="bg1">
                    <a:lumMod val="50000"/>
                  </a:schemeClr>
                </a:solidFill>
                <a:latin typeface="华文楷体" panose="02010600040101010101" charset="-122"/>
                <a:ea typeface="华文楷体" panose="02010600040101010101" charset="-122"/>
                <a:cs typeface="华文楷体" panose="02010600040101010101" charset="-122"/>
                <a:sym typeface="+mn-ea"/>
              </a:rPr>
              <a:t>、信息检索的类型</a:t>
            </a:r>
            <a:r>
              <a:rPr lang="en-US" altLang="zh-CN" sz="2000" dirty="0" smtClean="0">
                <a:solidFill>
                  <a:schemeClr val="bg1">
                    <a:lumMod val="50000"/>
                  </a:schemeClr>
                </a:solidFill>
                <a:latin typeface="华文楷体" panose="02010600040101010101" charset="-122"/>
                <a:ea typeface="华文楷体" panose="02010600040101010101" charset="-122"/>
                <a:cs typeface="华文楷体" panose="02010600040101010101" charset="-122"/>
                <a:sym typeface="+mn-ea"/>
              </a:rPr>
              <a:t> </a:t>
            </a:r>
            <a:endParaRPr lang="en-US" altLang="zh-CN" sz="2000" b="1" dirty="0">
              <a:solidFill>
                <a:schemeClr val="tx1"/>
              </a:solidFill>
              <a:latin typeface="华文楷体" panose="02010600040101010101" charset="-122"/>
              <a:ea typeface="华文楷体" panose="02010600040101010101" charset="-122"/>
              <a:cs typeface="华文楷体" panose="02010600040101010101" charset="-122"/>
              <a:sym typeface="+mn-ea"/>
            </a:endParaRPr>
          </a:p>
          <a:p>
            <a:pPr indent="457200" fontAlgn="auto">
              <a:lnSpc>
                <a:spcPct val="120000"/>
              </a:lnSpc>
              <a:spcBef>
                <a:spcPct val="0"/>
              </a:spcBef>
              <a:spcAft>
                <a:spcPct val="0"/>
              </a:spcAft>
              <a:buNone/>
            </a:pPr>
            <a:endParaRPr lang="zh-CN" altLang="zh-CN" sz="2000" b="1" dirty="0">
              <a:solidFill>
                <a:srgbClr val="FF0000"/>
              </a:solidFill>
              <a:latin typeface="华文楷体" panose="02010600040101010101" charset="-122"/>
              <a:ea typeface="华文楷体" panose="02010600040101010101" charset="-122"/>
              <a:cs typeface="华文楷体" panose="02010600040101010101" charset="-122"/>
              <a:sym typeface="+mn-ea"/>
            </a:endParaRPr>
          </a:p>
          <a:p>
            <a:pPr indent="457200" fontAlgn="auto">
              <a:lnSpc>
                <a:spcPct val="120000"/>
              </a:lnSpc>
              <a:spcBef>
                <a:spcPct val="0"/>
              </a:spcBef>
              <a:spcAft>
                <a:spcPct val="0"/>
              </a:spcAft>
              <a:buClr>
                <a:srgbClr val="FF6BB5"/>
              </a:buClr>
              <a:buFont typeface="Wingdings" panose="05000000000000000000" pitchFamily="2" charset="2"/>
              <a:buNone/>
            </a:pPr>
            <a:r>
              <a:rPr lang="en-US" altLang="zh-CN" sz="2000" b="1" dirty="0">
                <a:solidFill>
                  <a:srgbClr val="FF0000"/>
                </a:solidFill>
                <a:latin typeface="华文楷体" panose="02010600040101010101" charset="-122"/>
                <a:ea typeface="华文楷体" panose="02010600040101010101" charset="-122"/>
                <a:cs typeface="华文楷体" panose="02010600040101010101" charset="-122"/>
                <a:sym typeface="+mn-ea"/>
              </a:rPr>
              <a:t>2</a:t>
            </a:r>
            <a:r>
              <a:rPr lang="zh-CN" altLang="en-US" sz="2000" b="1" dirty="0">
                <a:solidFill>
                  <a:srgbClr val="FF0000"/>
                </a:solidFill>
                <a:latin typeface="华文楷体" panose="02010600040101010101" charset="-122"/>
                <a:ea typeface="华文楷体" panose="02010600040101010101" charset="-122"/>
                <a:cs typeface="华文楷体" panose="02010600040101010101" charset="-122"/>
                <a:sym typeface="+mn-ea"/>
              </a:rPr>
              <a:t>）</a:t>
            </a:r>
            <a:r>
              <a:rPr lang="zh-CN" altLang="en-US" sz="2000" b="1" dirty="0">
                <a:solidFill>
                  <a:srgbClr val="FF0000"/>
                </a:solidFill>
                <a:latin typeface="华文楷体" panose="02010600040101010101" charset="-122"/>
                <a:ea typeface="华文楷体" panose="02010600040101010101" charset="-122"/>
                <a:cs typeface="华文楷体" panose="02010600040101010101" charset="-122"/>
                <a:sym typeface="+mn-ea"/>
              </a:rPr>
              <a:t>计算机检索</a:t>
            </a:r>
            <a:r>
              <a:rPr lang="zh-CN" altLang="en-US" sz="2000" b="1" dirty="0">
                <a:solidFill>
                  <a:schemeClr val="tx1"/>
                </a:solidFill>
                <a:latin typeface="华文楷体" panose="02010600040101010101" charset="-122"/>
                <a:ea typeface="华文楷体" panose="02010600040101010101" charset="-122"/>
                <a:cs typeface="华文楷体" panose="02010600040101010101" charset="-122"/>
                <a:sym typeface="+mn-ea"/>
              </a:rPr>
              <a:t>  </a:t>
            </a:r>
            <a:endParaRPr lang="zh-CN" altLang="en-US" sz="2000" b="1" dirty="0">
              <a:solidFill>
                <a:schemeClr val="tx1"/>
              </a:solidFill>
              <a:latin typeface="华文楷体" panose="02010600040101010101" charset="-122"/>
              <a:ea typeface="华文楷体" panose="02010600040101010101" charset="-122"/>
              <a:cs typeface="华文楷体" panose="02010600040101010101" charset="-122"/>
              <a:sym typeface="+mn-ea"/>
            </a:endParaRPr>
          </a:p>
          <a:p>
            <a:pPr indent="457200" fontAlgn="auto">
              <a:lnSpc>
                <a:spcPct val="120000"/>
              </a:lnSpc>
              <a:spcBef>
                <a:spcPts val="0"/>
              </a:spcBef>
              <a:spcAft>
                <a:spcPts val="0"/>
              </a:spcAft>
              <a:buNone/>
            </a:pPr>
            <a:r>
              <a:rPr lang="zh-CN" altLang="en-US" sz="2000" dirty="0">
                <a:solidFill>
                  <a:schemeClr val="tx1"/>
                </a:solidFill>
                <a:latin typeface="华文楷体" panose="02010600040101010101" charset="-122"/>
                <a:ea typeface="华文楷体" panose="02010600040101010101" charset="-122"/>
                <a:cs typeface="华文楷体" panose="02010600040101010101" charset="-122"/>
                <a:sym typeface="+mn-ea"/>
              </a:rPr>
              <a:t>利用计算机和一定的通信设备查找所需信息的检索方式。</a:t>
            </a:r>
            <a:endParaRPr lang="zh-CN" altLang="en-US" sz="2000" dirty="0">
              <a:solidFill>
                <a:schemeClr val="tx1"/>
              </a:solidFill>
              <a:latin typeface="华文楷体" panose="02010600040101010101" charset="-122"/>
              <a:ea typeface="华文楷体" panose="02010600040101010101" charset="-122"/>
              <a:cs typeface="华文楷体" panose="02010600040101010101" charset="-122"/>
              <a:sym typeface="+mn-ea"/>
            </a:endParaRPr>
          </a:p>
          <a:p>
            <a:pPr indent="457200" fontAlgn="auto">
              <a:lnSpc>
                <a:spcPct val="120000"/>
              </a:lnSpc>
              <a:spcBef>
                <a:spcPts val="0"/>
              </a:spcBef>
              <a:spcAft>
                <a:spcPts val="0"/>
              </a:spcAft>
              <a:buNone/>
            </a:pPr>
            <a:r>
              <a:rPr lang="zh-CN" altLang="en-US" sz="2000" dirty="0">
                <a:solidFill>
                  <a:schemeClr val="tx1"/>
                </a:solidFill>
                <a:latin typeface="华文楷体" panose="02010600040101010101" charset="-122"/>
                <a:ea typeface="华文楷体" panose="02010600040101010101" charset="-122"/>
                <a:cs typeface="华文楷体" panose="02010600040101010101" charset="-122"/>
                <a:sym typeface="+mn-ea"/>
              </a:rPr>
              <a:t>优点：速度快、效率高、查全率高。</a:t>
            </a:r>
            <a:endParaRPr lang="zh-CN" altLang="en-US" sz="2000" dirty="0">
              <a:solidFill>
                <a:schemeClr val="tx1"/>
              </a:solidFill>
              <a:latin typeface="华文楷体" panose="02010600040101010101" charset="-122"/>
              <a:ea typeface="华文楷体" panose="02010600040101010101" charset="-122"/>
              <a:cs typeface="华文楷体" panose="02010600040101010101" charset="-122"/>
              <a:sym typeface="+mn-ea"/>
            </a:endParaRPr>
          </a:p>
          <a:p>
            <a:pPr indent="457200" fontAlgn="auto">
              <a:lnSpc>
                <a:spcPct val="120000"/>
              </a:lnSpc>
              <a:spcBef>
                <a:spcPts val="0"/>
              </a:spcBef>
              <a:spcAft>
                <a:spcPts val="0"/>
              </a:spcAft>
              <a:buNone/>
            </a:pPr>
            <a:r>
              <a:rPr lang="zh-CN" altLang="en-US" sz="2000" dirty="0">
                <a:solidFill>
                  <a:schemeClr val="tx1"/>
                </a:solidFill>
                <a:latin typeface="华文楷体" panose="02010600040101010101" charset="-122"/>
                <a:ea typeface="华文楷体" panose="02010600040101010101" charset="-122"/>
                <a:cs typeface="华文楷体" panose="02010600040101010101" charset="-122"/>
                <a:sym typeface="+mn-ea"/>
              </a:rPr>
              <a:t>缺点：成本高，费用大，查准率通常不能让人满意。</a:t>
            </a:r>
            <a:endParaRPr lang="zh-CN" altLang="en-US" sz="2000" dirty="0">
              <a:solidFill>
                <a:schemeClr val="tx1"/>
              </a:solidFill>
              <a:latin typeface="华文楷体" panose="02010600040101010101" charset="-122"/>
              <a:ea typeface="华文楷体" panose="02010600040101010101" charset="-122"/>
              <a:cs typeface="华文楷体" panose="02010600040101010101" charset="-122"/>
              <a:sym typeface="+mn-ea"/>
            </a:endParaRPr>
          </a:p>
          <a:p>
            <a:pPr indent="457200" fontAlgn="auto">
              <a:lnSpc>
                <a:spcPct val="120000"/>
              </a:lnSpc>
              <a:spcBef>
                <a:spcPts val="0"/>
              </a:spcBef>
              <a:spcAft>
                <a:spcPts val="0"/>
              </a:spcAft>
              <a:buNone/>
            </a:pPr>
            <a:r>
              <a:rPr lang="zh-CN" altLang="en-US" sz="2000" dirty="0">
                <a:solidFill>
                  <a:schemeClr val="tx1"/>
                </a:solidFill>
                <a:latin typeface="华文楷体" panose="02010600040101010101" charset="-122"/>
                <a:ea typeface="华文楷体" panose="02010600040101010101" charset="-122"/>
                <a:cs typeface="华文楷体" panose="02010600040101010101" charset="-122"/>
                <a:sym typeface="+mn-ea"/>
              </a:rPr>
              <a:t>目前广泛使用的计算机检索包括</a:t>
            </a:r>
            <a:r>
              <a:rPr lang="zh-CN" altLang="en-US" sz="2000" dirty="0">
                <a:solidFill>
                  <a:srgbClr val="FF0000"/>
                </a:solidFill>
                <a:latin typeface="华文楷体" panose="02010600040101010101" charset="-122"/>
                <a:ea typeface="华文楷体" panose="02010600040101010101" charset="-122"/>
                <a:cs typeface="华文楷体" panose="02010600040101010101" charset="-122"/>
                <a:sym typeface="+mn-ea"/>
              </a:rPr>
              <a:t>联机检索、光盘检索、网络检索</a:t>
            </a:r>
            <a:r>
              <a:rPr lang="zh-CN" altLang="en-US" sz="2000" dirty="0">
                <a:solidFill>
                  <a:schemeClr val="tx1"/>
                </a:solidFill>
                <a:latin typeface="华文楷体" panose="02010600040101010101" charset="-122"/>
                <a:ea typeface="华文楷体" panose="02010600040101010101" charset="-122"/>
                <a:cs typeface="华文楷体" panose="02010600040101010101" charset="-122"/>
                <a:sym typeface="+mn-ea"/>
              </a:rPr>
              <a:t>三种方式。</a:t>
            </a:r>
            <a:endParaRPr lang="zh-CN" altLang="en-US" sz="2000" dirty="0">
              <a:solidFill>
                <a:schemeClr val="tx1"/>
              </a:solidFill>
              <a:latin typeface="华文楷体" panose="02010600040101010101" charset="-122"/>
              <a:ea typeface="华文楷体" panose="02010600040101010101" charset="-122"/>
              <a:cs typeface="华文楷体" panose="02010600040101010101" charset="-122"/>
            </a:endParaRPr>
          </a:p>
          <a:p>
            <a:pPr indent="457200" fontAlgn="auto">
              <a:lnSpc>
                <a:spcPct val="120000"/>
              </a:lnSpc>
              <a:spcBef>
                <a:spcPts val="0"/>
              </a:spcBef>
              <a:spcAft>
                <a:spcPts val="0"/>
              </a:spcAft>
              <a:buNone/>
            </a:pPr>
            <a:r>
              <a:rPr lang="zh-CN" altLang="en-US" sz="2000" dirty="0">
                <a:solidFill>
                  <a:schemeClr val="tx1"/>
                </a:solidFill>
                <a:latin typeface="华文楷体" panose="02010600040101010101" charset="-122"/>
                <a:ea typeface="华文楷体" panose="02010600040101010101" charset="-122"/>
                <a:cs typeface="华文楷体" panose="02010600040101010101" charset="-122"/>
                <a:sym typeface="+mn-ea"/>
              </a:rPr>
              <a:t>著名的联机检索有美国洛克希勒公司</a:t>
            </a:r>
            <a:r>
              <a:rPr lang="zh-CN" altLang="zh-CN" sz="2000" dirty="0">
                <a:solidFill>
                  <a:schemeClr val="tx1"/>
                </a:solidFill>
                <a:latin typeface="华文楷体" panose="02010600040101010101" charset="-122"/>
                <a:ea typeface="华文楷体" panose="02010600040101010101" charset="-122"/>
                <a:cs typeface="华文楷体" panose="02010600040101010101" charset="-122"/>
                <a:sym typeface="+mn-ea"/>
              </a:rPr>
              <a:t>DIALOG</a:t>
            </a:r>
            <a:r>
              <a:rPr lang="zh-CN" altLang="en-US" sz="2000" dirty="0">
                <a:solidFill>
                  <a:schemeClr val="tx1"/>
                </a:solidFill>
                <a:latin typeface="华文楷体" panose="02010600040101010101" charset="-122"/>
                <a:ea typeface="华文楷体" panose="02010600040101010101" charset="-122"/>
                <a:cs typeface="华文楷体" panose="02010600040101010101" charset="-122"/>
                <a:sym typeface="+mn-ea"/>
              </a:rPr>
              <a:t>系统、美国系统发展公司的</a:t>
            </a:r>
            <a:r>
              <a:rPr lang="zh-CN" altLang="zh-CN" sz="2000" dirty="0">
                <a:solidFill>
                  <a:schemeClr val="tx1"/>
                </a:solidFill>
                <a:latin typeface="华文楷体" panose="02010600040101010101" charset="-122"/>
                <a:ea typeface="华文楷体" panose="02010600040101010101" charset="-122"/>
                <a:cs typeface="华文楷体" panose="02010600040101010101" charset="-122"/>
                <a:sym typeface="+mn-ea"/>
              </a:rPr>
              <a:t>DRBIT</a:t>
            </a:r>
            <a:r>
              <a:rPr lang="zh-CN" altLang="en-US" sz="2000" dirty="0">
                <a:solidFill>
                  <a:schemeClr val="tx1"/>
                </a:solidFill>
                <a:latin typeface="华文楷体" panose="02010600040101010101" charset="-122"/>
                <a:ea typeface="华文楷体" panose="02010600040101010101" charset="-122"/>
                <a:cs typeface="华文楷体" panose="02010600040101010101" charset="-122"/>
                <a:sym typeface="+mn-ea"/>
              </a:rPr>
              <a:t>联机系统等。</a:t>
            </a:r>
            <a:endParaRPr lang="zh-CN" altLang="en-US" sz="2000" dirty="0">
              <a:solidFill>
                <a:schemeClr val="tx1"/>
              </a:solidFill>
              <a:latin typeface="华文楷体" panose="02010600040101010101" charset="-122"/>
              <a:ea typeface="华文楷体" panose="02010600040101010101" charset="-122"/>
              <a:cs typeface="华文楷体" panose="02010600040101010101" charset="-122"/>
            </a:endParaRPr>
          </a:p>
          <a:p>
            <a:pPr indent="457200" fontAlgn="auto">
              <a:lnSpc>
                <a:spcPct val="130000"/>
              </a:lnSpc>
              <a:spcAft>
                <a:spcPts val="0"/>
              </a:spcAft>
              <a:buClr>
                <a:srgbClr val="FF6BB5"/>
              </a:buClr>
              <a:buFont typeface="Wingdings" panose="05000000000000000000" pitchFamily="2" charset="2"/>
              <a:buNone/>
            </a:pPr>
            <a:endParaRPr lang="zh-CN" altLang="en-US" sz="2000" b="1" dirty="0">
              <a:solidFill>
                <a:schemeClr val="tx1"/>
              </a:solidFill>
              <a:latin typeface="华文楷体" panose="02010600040101010101" charset="-122"/>
              <a:ea typeface="华文楷体" panose="02010600040101010101" charset="-122"/>
              <a:cs typeface="华文楷体" panose="02010600040101010101" charset="-122"/>
            </a:endParaRPr>
          </a:p>
          <a:p>
            <a:pPr indent="0" fontAlgn="auto">
              <a:spcAft>
                <a:spcPts val="0"/>
              </a:spcAft>
              <a:buClr>
                <a:srgbClr val="FF6BB5"/>
              </a:buClr>
              <a:buFont typeface="Wingdings" panose="05000000000000000000" pitchFamily="2" charset="2"/>
              <a:buNone/>
            </a:pPr>
            <a:endParaRPr lang="zh-CN" altLang="en-US" sz="2000" b="1" dirty="0">
              <a:solidFill>
                <a:schemeClr val="tx1"/>
              </a:solidFill>
              <a:latin typeface="华文楷体" panose="02010600040101010101" charset="-122"/>
              <a:ea typeface="华文楷体" panose="02010600040101010101" charset="-122"/>
              <a:cs typeface="华文楷体" panose="02010600040101010101"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Bottom)">
                                      <p:cBhvr>
                                        <p:cTn id="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 descr="D:\1稻壳模板\ppt\2016.4\小清新水彩花卉毕业答辩模板\未标题-5.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36971" y="-98774"/>
            <a:ext cx="911574" cy="971998"/>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39"/>
          <p:cNvSpPr>
            <a:spLocks noChangeArrowheads="1"/>
          </p:cNvSpPr>
          <p:nvPr/>
        </p:nvSpPr>
        <p:spPr bwMode="auto">
          <a:xfrm>
            <a:off x="971550" y="628015"/>
            <a:ext cx="3892550" cy="307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anose="020B0604020202020204" pitchFamily="34" charset="0"/>
              <a:buNone/>
            </a:pPr>
            <a:r>
              <a:rPr lang="zh-CN" altLang="en-US" sz="2000" dirty="0" smtClean="0">
                <a:solidFill>
                  <a:schemeClr val="bg1">
                    <a:lumMod val="50000"/>
                  </a:schemeClr>
                </a:solidFill>
                <a:latin typeface="微软雅黑 Light" panose="020B0502040204020203" pitchFamily="34" charset="-122"/>
                <a:ea typeface="微软雅黑 Light" panose="020B0502040204020203" pitchFamily="34" charset="-122"/>
                <a:sym typeface="+mn-ea"/>
              </a:rPr>
              <a:t>一、信息检索的</a:t>
            </a:r>
            <a:r>
              <a:rPr lang="zh-CN" altLang="en-US" sz="2000" dirty="0" smtClean="0">
                <a:solidFill>
                  <a:schemeClr val="bg1">
                    <a:lumMod val="50000"/>
                  </a:schemeClr>
                </a:solidFill>
                <a:latin typeface="微软雅黑 Light" panose="020B0502040204020203" pitchFamily="34" charset="-122"/>
                <a:ea typeface="微软雅黑 Light" panose="020B0502040204020203" pitchFamily="34" charset="-122"/>
                <a:sym typeface="+mn-ea"/>
              </a:rPr>
              <a:t>概念</a:t>
            </a:r>
            <a:endParaRPr lang="zh-CN" altLang="en-US" sz="2000" dirty="0" smtClean="0">
              <a:solidFill>
                <a:schemeClr val="bg1">
                  <a:lumMod val="50000"/>
                </a:schemeClr>
              </a:solidFill>
              <a:latin typeface="微软雅黑 Light" panose="020B0502040204020203" pitchFamily="34" charset="-122"/>
              <a:ea typeface="微软雅黑 Light" panose="020B0502040204020203" pitchFamily="34" charset="-122"/>
              <a:sym typeface="+mn-ea"/>
            </a:endParaRPr>
          </a:p>
        </p:txBody>
      </p:sp>
      <p:sp>
        <p:nvSpPr>
          <p:cNvPr id="28" name="Rectangle 21"/>
          <p:cNvSpPr>
            <a:spLocks noChangeArrowheads="1"/>
          </p:cNvSpPr>
          <p:nvPr/>
        </p:nvSpPr>
        <p:spPr bwMode="auto">
          <a:xfrm>
            <a:off x="807720" y="1003300"/>
            <a:ext cx="7570470" cy="3531870"/>
          </a:xfrm>
          <a:prstGeom prst="rect">
            <a:avLst/>
          </a:prstGeom>
          <a:solidFill>
            <a:schemeClr val="bg1">
              <a:lumMod val="95000"/>
              <a:alpha val="50000"/>
            </a:schemeClr>
          </a:solidFill>
          <a:ln>
            <a:noFill/>
          </a:ln>
        </p:spPr>
        <p:txBody>
          <a:bodyPr/>
          <a:lstStyle/>
          <a:p>
            <a:endParaRPr lang="zh-CN" altLang="en-US">
              <a:solidFill>
                <a:prstClr val="black"/>
              </a:solidFill>
            </a:endParaRPr>
          </a:p>
        </p:txBody>
      </p:sp>
      <p:sp>
        <p:nvSpPr>
          <p:cNvPr id="77826" name="Text Box 3"/>
          <p:cNvSpPr txBox="1"/>
          <p:nvPr>
            <p:custDataLst>
              <p:tags r:id="rId2"/>
            </p:custDataLst>
          </p:nvPr>
        </p:nvSpPr>
        <p:spPr>
          <a:xfrm>
            <a:off x="1211580" y="1564005"/>
            <a:ext cx="591185" cy="2955290"/>
          </a:xfrm>
          <a:prstGeom prst="rect">
            <a:avLst/>
          </a:prstGeom>
          <a:solidFill>
            <a:schemeClr val="folHlink"/>
          </a:solidFill>
          <a:ln w="9525">
            <a:noFill/>
          </a:ln>
        </p:spPr>
        <p:txBody>
          <a:bodyPr vert="eaVert" anchor="t" anchorCtr="0">
            <a:noAutofit/>
          </a:bodyPr>
          <a:p>
            <a:pPr algn="l"/>
            <a:r>
              <a:rPr lang="zh-CN" altLang="zh-CN" sz="3200" b="1" dirty="0">
                <a:solidFill>
                  <a:schemeClr val="bg1"/>
                </a:solidFill>
                <a:latin typeface="Times New Roman" panose="02020603050405020304" pitchFamily="18" charset="0"/>
                <a:ea typeface="楷体_GB2312" pitchFamily="1" charset="-122"/>
              </a:rPr>
              <a:t>    </a:t>
            </a:r>
            <a:r>
              <a:rPr lang="zh-CN" altLang="en-US" sz="2000" b="1" dirty="0">
                <a:solidFill>
                  <a:schemeClr val="bg1"/>
                </a:solidFill>
                <a:latin typeface="华文楷体" panose="02010600040101010101" charset="-122"/>
                <a:ea typeface="华文楷体" panose="02010600040101010101" charset="-122"/>
              </a:rPr>
              <a:t>文献信息检索工具</a:t>
            </a:r>
            <a:endParaRPr lang="zh-CN" altLang="en-US" sz="2000" b="1" dirty="0">
              <a:solidFill>
                <a:schemeClr val="bg1"/>
              </a:solidFill>
              <a:latin typeface="华文楷体" panose="02010600040101010101" charset="-122"/>
              <a:ea typeface="华文楷体" panose="02010600040101010101" charset="-122"/>
            </a:endParaRPr>
          </a:p>
        </p:txBody>
      </p:sp>
      <p:sp>
        <p:nvSpPr>
          <p:cNvPr id="77827" name="AutoShape 4"/>
          <p:cNvSpPr/>
          <p:nvPr>
            <p:custDataLst>
              <p:tags r:id="rId3"/>
            </p:custDataLst>
          </p:nvPr>
        </p:nvSpPr>
        <p:spPr>
          <a:xfrm>
            <a:off x="1907540" y="2050415"/>
            <a:ext cx="431800" cy="2015490"/>
          </a:xfrm>
          <a:prstGeom prst="leftBrace">
            <a:avLst>
              <a:gd name="adj1" fmla="val 56953"/>
              <a:gd name="adj2" fmla="val 50000"/>
            </a:avLst>
          </a:prstGeom>
          <a:noFill/>
          <a:ln w="38100" cap="flat" cmpd="sng">
            <a:solidFill>
              <a:srgbClr val="FF3399"/>
            </a:solidFill>
            <a:prstDash val="solid"/>
            <a:round/>
            <a:headEnd type="none" w="med" len="med"/>
            <a:tailEnd type="none" w="med" len="med"/>
          </a:ln>
        </p:spPr>
        <p:txBody>
          <a:bodyPr wrap="none" anchor="ctr" anchorCtr="0"/>
          <a:p>
            <a:pPr algn="ctr"/>
            <a:endParaRPr lang="zh-CN" altLang="zh-CN" dirty="0">
              <a:solidFill>
                <a:srgbClr val="FF3399"/>
              </a:solidFill>
              <a:latin typeface="Times New Roman" panose="02020603050405020304" pitchFamily="18" charset="0"/>
              <a:ea typeface="宋体" panose="02010600030101010101" pitchFamily="2" charset="-122"/>
            </a:endParaRPr>
          </a:p>
        </p:txBody>
      </p:sp>
      <p:sp>
        <p:nvSpPr>
          <p:cNvPr id="77828" name="Text Box 5"/>
          <p:cNvSpPr txBox="1"/>
          <p:nvPr>
            <p:custDataLst>
              <p:tags r:id="rId4"/>
            </p:custDataLst>
          </p:nvPr>
        </p:nvSpPr>
        <p:spPr>
          <a:xfrm>
            <a:off x="2444115" y="1851660"/>
            <a:ext cx="1573530" cy="368300"/>
          </a:xfrm>
          <a:prstGeom prst="rect">
            <a:avLst/>
          </a:prstGeom>
          <a:solidFill>
            <a:srgbClr val="FF6600"/>
          </a:solidFill>
          <a:ln w="9525">
            <a:noFill/>
          </a:ln>
        </p:spPr>
        <p:txBody>
          <a:bodyPr wrap="square" anchor="t" anchorCtr="0">
            <a:spAutoFit/>
          </a:bodyPr>
          <a:p>
            <a:r>
              <a:rPr lang="zh-CN" altLang="en-US" b="1" dirty="0">
                <a:solidFill>
                  <a:schemeClr val="bg1"/>
                </a:solidFill>
                <a:latin typeface="华文楷体" panose="02010600040101010101" charset="-122"/>
                <a:ea typeface="华文楷体" panose="02010600040101010101" charset="-122"/>
              </a:rPr>
              <a:t>手工检索工具</a:t>
            </a:r>
            <a:endParaRPr lang="zh-CN" altLang="en-US" b="1" dirty="0">
              <a:solidFill>
                <a:schemeClr val="bg1"/>
              </a:solidFill>
              <a:latin typeface="华文楷体" panose="02010600040101010101" charset="-122"/>
              <a:ea typeface="华文楷体" panose="02010600040101010101" charset="-122"/>
            </a:endParaRPr>
          </a:p>
        </p:txBody>
      </p:sp>
      <p:sp>
        <p:nvSpPr>
          <p:cNvPr id="77829" name="Text Box 6"/>
          <p:cNvSpPr txBox="1"/>
          <p:nvPr>
            <p:custDataLst>
              <p:tags r:id="rId5"/>
            </p:custDataLst>
          </p:nvPr>
        </p:nvSpPr>
        <p:spPr>
          <a:xfrm>
            <a:off x="2483485" y="3867785"/>
            <a:ext cx="1573530" cy="368300"/>
          </a:xfrm>
          <a:prstGeom prst="rect">
            <a:avLst/>
          </a:prstGeom>
          <a:solidFill>
            <a:srgbClr val="FF6600"/>
          </a:solidFill>
          <a:ln w="9525">
            <a:noFill/>
          </a:ln>
        </p:spPr>
        <p:txBody>
          <a:bodyPr wrap="square" anchor="t" anchorCtr="0">
            <a:spAutoFit/>
          </a:bodyPr>
          <a:p>
            <a:r>
              <a:rPr lang="zh-CN" altLang="en-US" b="1" dirty="0">
                <a:solidFill>
                  <a:schemeClr val="bg1"/>
                </a:solidFill>
                <a:latin typeface="华文楷体" panose="02010600040101010101" charset="-122"/>
                <a:ea typeface="华文楷体" panose="02010600040101010101" charset="-122"/>
              </a:rPr>
              <a:t>机械检索工具</a:t>
            </a:r>
            <a:endParaRPr lang="zh-CN" altLang="en-US" b="1" dirty="0">
              <a:solidFill>
                <a:schemeClr val="bg1"/>
              </a:solidFill>
              <a:latin typeface="华文楷体" panose="02010600040101010101" charset="-122"/>
              <a:ea typeface="华文楷体" panose="02010600040101010101" charset="-122"/>
            </a:endParaRPr>
          </a:p>
        </p:txBody>
      </p:sp>
      <p:sp>
        <p:nvSpPr>
          <p:cNvPr id="77830" name="AutoShape 7"/>
          <p:cNvSpPr/>
          <p:nvPr>
            <p:custDataLst>
              <p:tags r:id="rId6"/>
            </p:custDataLst>
          </p:nvPr>
        </p:nvSpPr>
        <p:spPr>
          <a:xfrm>
            <a:off x="4122420" y="1419860"/>
            <a:ext cx="360045" cy="1276350"/>
          </a:xfrm>
          <a:prstGeom prst="leftBrace">
            <a:avLst>
              <a:gd name="adj1" fmla="val 40689"/>
              <a:gd name="adj2" fmla="val 50000"/>
            </a:avLst>
          </a:prstGeom>
          <a:noFill/>
          <a:ln w="38100" cap="flat" cmpd="sng">
            <a:solidFill>
              <a:srgbClr val="FF9933"/>
            </a:solidFill>
            <a:prstDash val="solid"/>
            <a:round/>
            <a:headEnd type="none" w="med" len="med"/>
            <a:tailEnd type="none" w="med" len="med"/>
          </a:ln>
        </p:spPr>
        <p:txBody>
          <a:bodyPr wrap="none" anchor="ctr" anchorCtr="0"/>
          <a:p>
            <a:endParaRPr lang="zh-CN" altLang="en-US" dirty="0">
              <a:latin typeface="Arial" panose="020B0604020202020204" pitchFamily="34" charset="0"/>
              <a:ea typeface="楷体_GB2312" pitchFamily="1" charset="-122"/>
            </a:endParaRPr>
          </a:p>
        </p:txBody>
      </p:sp>
      <p:sp>
        <p:nvSpPr>
          <p:cNvPr id="77834" name="Line 11"/>
          <p:cNvSpPr/>
          <p:nvPr>
            <p:custDataLst>
              <p:tags r:id="rId7"/>
            </p:custDataLst>
          </p:nvPr>
        </p:nvSpPr>
        <p:spPr>
          <a:xfrm>
            <a:off x="4226243" y="4065905"/>
            <a:ext cx="865187" cy="0"/>
          </a:xfrm>
          <a:prstGeom prst="line">
            <a:avLst/>
          </a:prstGeom>
          <a:ln w="38100" cap="flat" cmpd="sng">
            <a:solidFill>
              <a:srgbClr val="FF6600"/>
            </a:solidFill>
            <a:prstDash val="solid"/>
            <a:round/>
            <a:headEnd type="none" w="med" len="med"/>
            <a:tailEnd type="triangle" w="med" len="med"/>
          </a:ln>
        </p:spPr>
      </p:sp>
      <p:sp>
        <p:nvSpPr>
          <p:cNvPr id="77831" name="Text Box 8"/>
          <p:cNvSpPr txBox="1"/>
          <p:nvPr>
            <p:custDataLst>
              <p:tags r:id="rId8"/>
            </p:custDataLst>
          </p:nvPr>
        </p:nvSpPr>
        <p:spPr>
          <a:xfrm>
            <a:off x="4540250" y="1059815"/>
            <a:ext cx="3528695" cy="929005"/>
          </a:xfrm>
          <a:prstGeom prst="rect">
            <a:avLst/>
          </a:prstGeom>
          <a:noFill/>
          <a:ln w="9525">
            <a:noFill/>
          </a:ln>
        </p:spPr>
        <p:txBody>
          <a:bodyPr anchor="t" anchorCtr="0">
            <a:noAutofit/>
          </a:bodyPr>
          <a:p>
            <a:pPr>
              <a:spcBef>
                <a:spcPct val="50000"/>
              </a:spcBef>
            </a:pPr>
            <a:r>
              <a:rPr lang="zh-CN" altLang="en-US" dirty="0">
                <a:solidFill>
                  <a:srgbClr val="0000FF"/>
                </a:solidFill>
                <a:latin typeface="华文楷体" panose="02010600040101010101" charset="-122"/>
                <a:ea typeface="华文楷体" panose="02010600040101010101" charset="-122"/>
                <a:cs typeface="华文楷体" panose="02010600040101010101" charset="-122"/>
              </a:rPr>
              <a:t>参考工具书</a:t>
            </a:r>
            <a:r>
              <a:rPr lang="zh-CN" altLang="en-US" dirty="0">
                <a:solidFill>
                  <a:schemeClr val="hlink"/>
                </a:solidFill>
                <a:latin typeface="华文楷体" panose="02010600040101010101" charset="-122"/>
                <a:ea typeface="华文楷体" panose="02010600040101010101" charset="-122"/>
                <a:cs typeface="华文楷体" panose="02010600040101010101" charset="-122"/>
              </a:rPr>
              <a:t>：</a:t>
            </a:r>
            <a:r>
              <a:rPr lang="zh-CN" altLang="en-US" dirty="0">
                <a:latin typeface="华文楷体" panose="02010600040101010101" charset="-122"/>
                <a:ea typeface="华文楷体" panose="02010600040101010101" charset="-122"/>
                <a:cs typeface="华文楷体" panose="02010600040101010101" charset="-122"/>
              </a:rPr>
              <a:t>字典、词典、百科全书、手册、指南、名录、年表、数据、统计资料 </a:t>
            </a:r>
            <a:endParaRPr lang="zh-CN" altLang="en-US" dirty="0">
              <a:latin typeface="华文楷体" panose="02010600040101010101" charset="-122"/>
              <a:ea typeface="华文楷体" panose="02010600040101010101" charset="-122"/>
              <a:cs typeface="华文楷体" panose="02010600040101010101" charset="-122"/>
            </a:endParaRPr>
          </a:p>
        </p:txBody>
      </p:sp>
      <p:sp>
        <p:nvSpPr>
          <p:cNvPr id="77832" name="Text Box 9"/>
          <p:cNvSpPr txBox="1"/>
          <p:nvPr>
            <p:custDataLst>
              <p:tags r:id="rId9"/>
            </p:custDataLst>
          </p:nvPr>
        </p:nvSpPr>
        <p:spPr>
          <a:xfrm>
            <a:off x="4624705" y="2499995"/>
            <a:ext cx="3415030" cy="368300"/>
          </a:xfrm>
          <a:prstGeom prst="rect">
            <a:avLst/>
          </a:prstGeom>
          <a:noFill/>
          <a:ln w="9525">
            <a:noFill/>
          </a:ln>
        </p:spPr>
        <p:txBody>
          <a:bodyPr wrap="square" anchor="t" anchorCtr="0">
            <a:spAutoFit/>
          </a:bodyPr>
          <a:p>
            <a:r>
              <a:rPr lang="zh-CN" altLang="en-US" dirty="0">
                <a:solidFill>
                  <a:srgbClr val="0000FF"/>
                </a:solidFill>
                <a:latin typeface="华文楷体" panose="02010600040101010101" charset="-122"/>
                <a:ea typeface="华文楷体" panose="02010600040101010101" charset="-122"/>
              </a:rPr>
              <a:t>检索工具书</a:t>
            </a:r>
            <a:r>
              <a:rPr lang="zh-CN" altLang="en-US" dirty="0">
                <a:latin typeface="华文楷体" panose="02010600040101010101" charset="-122"/>
                <a:ea typeface="华文楷体" panose="02010600040101010101" charset="-122"/>
              </a:rPr>
              <a:t>：书目、索引、文摘</a:t>
            </a:r>
            <a:r>
              <a:rPr lang="zh-CN" altLang="en-US" dirty="0">
                <a:latin typeface="华文中宋" panose="02010600040101010101" pitchFamily="2" charset="-122"/>
                <a:ea typeface="华文中宋" panose="02010600040101010101" pitchFamily="2" charset="-122"/>
              </a:rPr>
              <a:t> </a:t>
            </a:r>
            <a:endParaRPr lang="zh-CN" altLang="en-US" dirty="0">
              <a:latin typeface="华文中宋" panose="02010600040101010101" pitchFamily="2" charset="-122"/>
              <a:ea typeface="华文中宋" panose="02010600040101010101" pitchFamily="2" charset="-122"/>
            </a:endParaRPr>
          </a:p>
        </p:txBody>
      </p:sp>
      <p:sp>
        <p:nvSpPr>
          <p:cNvPr id="77833" name="Text Box 10"/>
          <p:cNvSpPr txBox="1"/>
          <p:nvPr>
            <p:custDataLst>
              <p:tags r:id="rId10"/>
            </p:custDataLst>
          </p:nvPr>
        </p:nvSpPr>
        <p:spPr>
          <a:xfrm>
            <a:off x="5260975" y="3940175"/>
            <a:ext cx="1376045" cy="368300"/>
          </a:xfrm>
          <a:prstGeom prst="rect">
            <a:avLst/>
          </a:prstGeom>
          <a:noFill/>
          <a:ln w="9525">
            <a:noFill/>
          </a:ln>
        </p:spPr>
        <p:txBody>
          <a:bodyPr wrap="square" anchor="t" anchorCtr="0">
            <a:spAutoFit/>
          </a:bodyPr>
          <a:p>
            <a:r>
              <a:rPr lang="zh-CN" altLang="en-US" dirty="0">
                <a:solidFill>
                  <a:srgbClr val="0000FF"/>
                </a:solidFill>
                <a:latin typeface="华文楷体" panose="02010600040101010101" charset="-122"/>
                <a:ea typeface="华文楷体" panose="02010600040101010101" charset="-122"/>
              </a:rPr>
              <a:t>计算机检索</a:t>
            </a:r>
            <a:r>
              <a:rPr lang="zh-CN" altLang="en-US" dirty="0">
                <a:solidFill>
                  <a:schemeClr val="hlink"/>
                </a:solidFill>
                <a:latin typeface="Tahoma" panose="020B0604030504040204" pitchFamily="34" charset="0"/>
                <a:ea typeface="宋体" panose="02010600030101010101" pitchFamily="2" charset="-122"/>
              </a:rPr>
              <a:t> </a:t>
            </a:r>
            <a:endParaRPr lang="zh-CN" altLang="en-US" dirty="0">
              <a:solidFill>
                <a:schemeClr val="hlink"/>
              </a:solidFill>
              <a:latin typeface="Tahoma" panose="020B0604030504040204" pitchFamily="34" charset="0"/>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 descr="D:\1稻壳模板\ppt\2016.4\小清新水彩花卉毕业答辩模板\未标题-5.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36971" y="-98774"/>
            <a:ext cx="911574" cy="971998"/>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39"/>
          <p:cNvSpPr>
            <a:spLocks noChangeArrowheads="1"/>
          </p:cNvSpPr>
          <p:nvPr/>
        </p:nvSpPr>
        <p:spPr bwMode="auto">
          <a:xfrm>
            <a:off x="971550" y="628015"/>
            <a:ext cx="3892550" cy="307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anose="020B0604020202020204" pitchFamily="34" charset="0"/>
              <a:buNone/>
            </a:pPr>
            <a:r>
              <a:rPr lang="zh-CN" altLang="en-US" sz="2000" dirty="0" smtClean="0">
                <a:solidFill>
                  <a:schemeClr val="bg1">
                    <a:lumMod val="50000"/>
                  </a:schemeClr>
                </a:solidFill>
                <a:latin typeface="微软雅黑 Light" panose="020B0502040204020203" pitchFamily="34" charset="-122"/>
                <a:ea typeface="微软雅黑 Light" panose="020B0502040204020203" pitchFamily="34" charset="-122"/>
                <a:sym typeface="+mn-ea"/>
              </a:rPr>
              <a:t>二、信息检索</a:t>
            </a:r>
            <a:r>
              <a:rPr lang="zh-CN" altLang="en-US" sz="2000" dirty="0" smtClean="0">
                <a:solidFill>
                  <a:schemeClr val="bg1">
                    <a:lumMod val="50000"/>
                  </a:schemeClr>
                </a:solidFill>
                <a:latin typeface="微软雅黑 Light" panose="020B0502040204020203" pitchFamily="34" charset="-122"/>
                <a:ea typeface="微软雅黑 Light" panose="020B0502040204020203" pitchFamily="34" charset="-122"/>
                <a:sym typeface="+mn-ea"/>
              </a:rPr>
              <a:t>原理</a:t>
            </a:r>
            <a:endParaRPr lang="zh-CN" altLang="en-US" sz="2000" dirty="0" smtClean="0">
              <a:solidFill>
                <a:schemeClr val="bg1">
                  <a:lumMod val="50000"/>
                </a:schemeClr>
              </a:solidFill>
              <a:latin typeface="微软雅黑 Light" panose="020B0502040204020203" pitchFamily="34" charset="-122"/>
              <a:ea typeface="微软雅黑 Light" panose="020B0502040204020203" pitchFamily="34" charset="-122"/>
              <a:sym typeface="+mn-ea"/>
            </a:endParaRPr>
          </a:p>
        </p:txBody>
      </p:sp>
      <p:sp>
        <p:nvSpPr>
          <p:cNvPr id="28" name="Rectangle 21"/>
          <p:cNvSpPr>
            <a:spLocks noChangeArrowheads="1"/>
          </p:cNvSpPr>
          <p:nvPr/>
        </p:nvSpPr>
        <p:spPr bwMode="auto">
          <a:xfrm>
            <a:off x="826135" y="1437005"/>
            <a:ext cx="7496175" cy="2317750"/>
          </a:xfrm>
          <a:prstGeom prst="rect">
            <a:avLst/>
          </a:prstGeom>
          <a:solidFill>
            <a:schemeClr val="bg1">
              <a:lumMod val="95000"/>
              <a:alpha val="50000"/>
            </a:schemeClr>
          </a:solidFill>
          <a:ln>
            <a:noFill/>
          </a:ln>
        </p:spPr>
        <p:txBody>
          <a:bodyPr/>
          <a:lstStyle/>
          <a:p>
            <a:endParaRPr lang="zh-CN" altLang="en-US">
              <a:solidFill>
                <a:prstClr val="black"/>
              </a:solidFill>
            </a:endParaRPr>
          </a:p>
        </p:txBody>
      </p:sp>
      <p:sp>
        <p:nvSpPr>
          <p:cNvPr id="29" name="Rectangle 11"/>
          <p:cNvSpPr>
            <a:spLocks noChangeArrowheads="1"/>
          </p:cNvSpPr>
          <p:nvPr/>
        </p:nvSpPr>
        <p:spPr bwMode="auto">
          <a:xfrm>
            <a:off x="1187450" y="1635760"/>
            <a:ext cx="6544310"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indent="457200" fontAlgn="auto">
              <a:lnSpc>
                <a:spcPct val="130000"/>
              </a:lnSpc>
              <a:spcBef>
                <a:spcPts val="0"/>
              </a:spcBef>
              <a:spcAft>
                <a:spcPts val="0"/>
              </a:spcAft>
              <a:buNone/>
            </a:pPr>
            <a:r>
              <a:rPr lang="zh-CN" altLang="zh-CN" sz="2000" dirty="0">
                <a:solidFill>
                  <a:schemeClr val="tx1"/>
                </a:solidFill>
                <a:latin typeface="华文楷体" panose="02010600040101010101" charset="-122"/>
                <a:ea typeface="华文楷体" panose="02010600040101010101" charset="-122"/>
                <a:cs typeface="华文楷体" panose="02010600040101010101" charset="-122"/>
                <a:sym typeface="+mn-ea"/>
              </a:rPr>
              <a:t>1.</a:t>
            </a:r>
            <a:r>
              <a:rPr lang="zh-CN" altLang="en-US" sz="2000" dirty="0">
                <a:solidFill>
                  <a:schemeClr val="tx1"/>
                </a:solidFill>
                <a:latin typeface="华文楷体" panose="02010600040101010101" charset="-122"/>
                <a:ea typeface="华文楷体" panose="02010600040101010101" charset="-122"/>
                <a:cs typeface="华文楷体" panose="02010600040101010101" charset="-122"/>
                <a:sym typeface="+mn-ea"/>
              </a:rPr>
              <a:t>信息检索全过程包括</a:t>
            </a:r>
            <a:r>
              <a:rPr lang="zh-CN" altLang="en-US" sz="2000" dirty="0">
                <a:solidFill>
                  <a:srgbClr val="FF0000"/>
                </a:solidFill>
                <a:latin typeface="华文楷体" panose="02010600040101010101" charset="-122"/>
                <a:ea typeface="华文楷体" panose="02010600040101010101" charset="-122"/>
                <a:cs typeface="华文楷体" panose="02010600040101010101" charset="-122"/>
                <a:sym typeface="+mn-ea"/>
              </a:rPr>
              <a:t>存贮</a:t>
            </a:r>
            <a:r>
              <a:rPr lang="zh-CN" altLang="en-US" sz="2000" dirty="0">
                <a:solidFill>
                  <a:schemeClr val="tx1"/>
                </a:solidFill>
                <a:latin typeface="华文楷体" panose="02010600040101010101" charset="-122"/>
                <a:ea typeface="华文楷体" panose="02010600040101010101" charset="-122"/>
                <a:cs typeface="华文楷体" panose="02010600040101010101" charset="-122"/>
                <a:sym typeface="+mn-ea"/>
              </a:rPr>
              <a:t>和</a:t>
            </a:r>
            <a:r>
              <a:rPr lang="zh-CN" altLang="en-US" sz="2000" dirty="0">
                <a:solidFill>
                  <a:srgbClr val="FF0000"/>
                </a:solidFill>
                <a:latin typeface="华文楷体" panose="02010600040101010101" charset="-122"/>
                <a:ea typeface="华文楷体" panose="02010600040101010101" charset="-122"/>
                <a:cs typeface="华文楷体" panose="02010600040101010101" charset="-122"/>
                <a:sym typeface="+mn-ea"/>
              </a:rPr>
              <a:t>检索</a:t>
            </a:r>
            <a:r>
              <a:rPr lang="zh-CN" altLang="en-US" sz="2000" dirty="0">
                <a:solidFill>
                  <a:schemeClr val="tx1"/>
                </a:solidFill>
                <a:latin typeface="华文楷体" panose="02010600040101010101" charset="-122"/>
                <a:ea typeface="华文楷体" panose="02010600040101010101" charset="-122"/>
                <a:cs typeface="华文楷体" panose="02010600040101010101" charset="-122"/>
                <a:sym typeface="+mn-ea"/>
              </a:rPr>
              <a:t>两个过程。</a:t>
            </a:r>
            <a:endParaRPr lang="zh-CN" altLang="en-US" sz="2000" dirty="0">
              <a:solidFill>
                <a:schemeClr val="tx1"/>
              </a:solidFill>
              <a:latin typeface="华文楷体" panose="02010600040101010101" charset="-122"/>
              <a:ea typeface="华文楷体" panose="02010600040101010101" charset="-122"/>
              <a:cs typeface="华文楷体" panose="02010600040101010101" charset="-122"/>
            </a:endParaRPr>
          </a:p>
          <a:p>
            <a:pPr indent="457200" fontAlgn="auto">
              <a:lnSpc>
                <a:spcPct val="130000"/>
              </a:lnSpc>
              <a:spcBef>
                <a:spcPts val="0"/>
              </a:spcBef>
              <a:spcAft>
                <a:spcPts val="0"/>
              </a:spcAft>
              <a:buNone/>
            </a:pPr>
            <a:r>
              <a:rPr lang="en-US" altLang="zh-CN" sz="2000" dirty="0">
                <a:solidFill>
                  <a:schemeClr val="tx1"/>
                </a:solidFill>
                <a:latin typeface="华文楷体" panose="02010600040101010101" charset="-122"/>
                <a:ea typeface="华文楷体" panose="02010600040101010101" charset="-122"/>
                <a:cs typeface="华文楷体" panose="02010600040101010101" charset="-122"/>
                <a:sym typeface="+mn-ea"/>
              </a:rPr>
              <a:t>①</a:t>
            </a:r>
            <a:r>
              <a:rPr lang="zh-CN" altLang="en-US" sz="2000" dirty="0">
                <a:solidFill>
                  <a:srgbClr val="FF0000"/>
                </a:solidFill>
                <a:latin typeface="华文楷体" panose="02010600040101010101" charset="-122"/>
                <a:ea typeface="华文楷体" panose="02010600040101010101" charset="-122"/>
                <a:cs typeface="华文楷体" panose="02010600040101010101" charset="-122"/>
                <a:sym typeface="+mn-ea"/>
              </a:rPr>
              <a:t>存贮过程</a:t>
            </a:r>
            <a:r>
              <a:rPr lang="zh-CN" altLang="en-US" sz="2000" dirty="0">
                <a:solidFill>
                  <a:schemeClr val="tx1"/>
                </a:solidFill>
                <a:latin typeface="华文楷体" panose="02010600040101010101" charset="-122"/>
                <a:ea typeface="华文楷体" panose="02010600040101010101" charset="-122"/>
                <a:cs typeface="华文楷体" panose="02010600040101010101" charset="-122"/>
                <a:sym typeface="+mn-ea"/>
              </a:rPr>
              <a:t>就是按照主题词表或分类表及使用原则对原始信息进行处理，形成文献特征标识，存入检索工具中。</a:t>
            </a:r>
            <a:endParaRPr lang="zh-CN" altLang="en-US" sz="2000" dirty="0">
              <a:solidFill>
                <a:schemeClr val="tx1"/>
              </a:solidFill>
              <a:latin typeface="华文楷体" panose="02010600040101010101" charset="-122"/>
              <a:ea typeface="华文楷体" panose="02010600040101010101" charset="-122"/>
              <a:cs typeface="华文楷体" panose="02010600040101010101" charset="-122"/>
            </a:endParaRPr>
          </a:p>
          <a:p>
            <a:pPr indent="457200" fontAlgn="auto">
              <a:lnSpc>
                <a:spcPct val="130000"/>
              </a:lnSpc>
              <a:spcBef>
                <a:spcPts val="0"/>
              </a:spcBef>
              <a:spcAft>
                <a:spcPts val="0"/>
              </a:spcAft>
              <a:buNone/>
            </a:pPr>
            <a:r>
              <a:rPr lang="zh-CN" altLang="en-US" sz="2000" dirty="0">
                <a:solidFill>
                  <a:schemeClr val="tx1"/>
                </a:solidFill>
                <a:latin typeface="华文楷体" panose="02010600040101010101" charset="-122"/>
                <a:ea typeface="华文楷体" panose="02010600040101010101" charset="-122"/>
                <a:cs typeface="华文楷体" panose="02010600040101010101" charset="-122"/>
                <a:sym typeface="+mn-ea"/>
              </a:rPr>
              <a:t>　</a:t>
            </a:r>
            <a:r>
              <a:rPr lang="zh-CN" altLang="en-US" sz="2000" dirty="0">
                <a:solidFill>
                  <a:srgbClr val="FF0000"/>
                </a:solidFill>
                <a:latin typeface="华文楷体" panose="02010600040101010101" charset="-122"/>
                <a:ea typeface="华文楷体" panose="02010600040101010101" charset="-122"/>
                <a:cs typeface="华文楷体" panose="02010600040101010101" charset="-122"/>
                <a:sym typeface="+mn-ea"/>
              </a:rPr>
              <a:t>流程</a:t>
            </a:r>
            <a:r>
              <a:rPr lang="zh-CN" altLang="en-US" sz="2000" dirty="0">
                <a:solidFill>
                  <a:schemeClr val="tx1"/>
                </a:solidFill>
                <a:latin typeface="华文楷体" panose="02010600040101010101" charset="-122"/>
                <a:ea typeface="华文楷体" panose="02010600040101010101" charset="-122"/>
                <a:cs typeface="华文楷体" panose="02010600040101010101" charset="-122"/>
                <a:sym typeface="+mn-ea"/>
              </a:rPr>
              <a:t>：信息加工人员 </a:t>
            </a:r>
            <a:r>
              <a:rPr lang="zh-CN" altLang="zh-CN" sz="2000" dirty="0">
                <a:solidFill>
                  <a:schemeClr val="tx1"/>
                </a:solidFill>
                <a:latin typeface="华文楷体" panose="02010600040101010101" charset="-122"/>
                <a:ea typeface="华文楷体" panose="02010600040101010101" charset="-122"/>
                <a:cs typeface="华文楷体" panose="02010600040101010101" charset="-122"/>
                <a:sym typeface="+mn-ea"/>
              </a:rPr>
              <a:t>—</a:t>
            </a:r>
            <a:r>
              <a:rPr lang="en-US" altLang="zh-CN" sz="2000" dirty="0">
                <a:solidFill>
                  <a:schemeClr val="tx1"/>
                </a:solidFill>
                <a:latin typeface="华文楷体" panose="02010600040101010101" charset="-122"/>
                <a:ea typeface="华文楷体" panose="02010600040101010101" charset="-122"/>
                <a:cs typeface="华文楷体" panose="02010600040101010101" charset="-122"/>
                <a:sym typeface="+mn-ea"/>
              </a:rPr>
              <a:t>—</a:t>
            </a:r>
            <a:r>
              <a:rPr lang="zh-CN" altLang="en-US" sz="2000" dirty="0">
                <a:solidFill>
                  <a:schemeClr val="tx1"/>
                </a:solidFill>
                <a:latin typeface="华文楷体" panose="02010600040101010101" charset="-122"/>
                <a:ea typeface="华文楷体" panose="02010600040101010101" charset="-122"/>
                <a:cs typeface="华文楷体" panose="02010600040101010101" charset="-122"/>
                <a:sym typeface="+mn-ea"/>
              </a:rPr>
              <a:t>原始文献</a:t>
            </a:r>
            <a:r>
              <a:rPr lang="zh-CN" altLang="zh-CN" sz="2000" dirty="0">
                <a:solidFill>
                  <a:schemeClr val="tx1"/>
                </a:solidFill>
                <a:latin typeface="华文楷体" panose="02010600040101010101" charset="-122"/>
                <a:ea typeface="华文楷体" panose="02010600040101010101" charset="-122"/>
                <a:cs typeface="华文楷体" panose="02010600040101010101" charset="-122"/>
                <a:sym typeface="+mn-ea"/>
              </a:rPr>
              <a:t>—</a:t>
            </a:r>
            <a:r>
              <a:rPr lang="en-US" altLang="zh-CN" sz="2000" dirty="0">
                <a:solidFill>
                  <a:schemeClr val="tx1"/>
                </a:solidFill>
                <a:latin typeface="华文楷体" panose="02010600040101010101" charset="-122"/>
                <a:ea typeface="华文楷体" panose="02010600040101010101" charset="-122"/>
                <a:cs typeface="华文楷体" panose="02010600040101010101" charset="-122"/>
                <a:sym typeface="+mn-ea"/>
              </a:rPr>
              <a:t>—</a:t>
            </a:r>
            <a:r>
              <a:rPr lang="zh-CN" altLang="en-US" sz="2000" dirty="0">
                <a:solidFill>
                  <a:schemeClr val="tx1"/>
                </a:solidFill>
                <a:latin typeface="华文楷体" panose="02010600040101010101" charset="-122"/>
                <a:ea typeface="华文楷体" panose="02010600040101010101" charset="-122"/>
                <a:cs typeface="华文楷体" panose="02010600040101010101" charset="-122"/>
                <a:sym typeface="+mn-ea"/>
              </a:rPr>
              <a:t>分析、著录、标引</a:t>
            </a:r>
            <a:r>
              <a:rPr lang="en-US" altLang="zh-CN" sz="2000" dirty="0">
                <a:solidFill>
                  <a:schemeClr val="tx1"/>
                </a:solidFill>
                <a:latin typeface="华文楷体" panose="02010600040101010101" charset="-122"/>
                <a:ea typeface="华文楷体" panose="02010600040101010101" charset="-122"/>
                <a:cs typeface="华文楷体" panose="02010600040101010101" charset="-122"/>
                <a:sym typeface="+mn-ea"/>
              </a:rPr>
              <a:t>——</a:t>
            </a:r>
            <a:r>
              <a:rPr lang="zh-CN" altLang="en-US" sz="2000" dirty="0">
                <a:solidFill>
                  <a:schemeClr val="tx1"/>
                </a:solidFill>
                <a:latin typeface="华文楷体" panose="02010600040101010101" charset="-122"/>
                <a:ea typeface="华文楷体" panose="02010600040101010101" charset="-122"/>
                <a:cs typeface="华文楷体" panose="02010600040101010101" charset="-122"/>
                <a:sym typeface="+mn-ea"/>
              </a:rPr>
              <a:t>形成标引标识</a:t>
            </a:r>
            <a:r>
              <a:rPr lang="en-US" altLang="zh-CN" sz="2000" dirty="0">
                <a:solidFill>
                  <a:schemeClr val="tx1"/>
                </a:solidFill>
                <a:latin typeface="华文楷体" panose="02010600040101010101" charset="-122"/>
                <a:ea typeface="华文楷体" panose="02010600040101010101" charset="-122"/>
                <a:cs typeface="华文楷体" panose="02010600040101010101" charset="-122"/>
                <a:sym typeface="+mn-ea"/>
              </a:rPr>
              <a:t>——</a:t>
            </a:r>
            <a:r>
              <a:rPr lang="zh-CN" altLang="en-US" sz="2000" dirty="0">
                <a:solidFill>
                  <a:schemeClr val="tx1"/>
                </a:solidFill>
                <a:latin typeface="华文楷体" panose="02010600040101010101" charset="-122"/>
                <a:ea typeface="华文楷体" panose="02010600040101010101" charset="-122"/>
                <a:cs typeface="华文楷体" panose="02010600040101010101" charset="-122"/>
                <a:sym typeface="+mn-ea"/>
              </a:rPr>
              <a:t>存入检索工具</a:t>
            </a:r>
            <a:endParaRPr lang="zh-CN" altLang="en-US" sz="2000" dirty="0">
              <a:solidFill>
                <a:schemeClr val="tx1"/>
              </a:solidFill>
              <a:latin typeface="华文楷体" panose="02010600040101010101" charset="-122"/>
              <a:ea typeface="华文楷体" panose="02010600040101010101" charset="-122"/>
              <a:cs typeface="华文楷体" panose="02010600040101010101"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Bottom)">
                                      <p:cBhvr>
                                        <p:cTn id="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 descr="D:\1稻壳模板\ppt\2016.4\小清新水彩花卉毕业答辩模板\未标题-5.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36971" y="-98774"/>
            <a:ext cx="911574" cy="971998"/>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39"/>
          <p:cNvSpPr>
            <a:spLocks noChangeArrowheads="1"/>
          </p:cNvSpPr>
          <p:nvPr/>
        </p:nvSpPr>
        <p:spPr bwMode="auto">
          <a:xfrm>
            <a:off x="971550" y="628015"/>
            <a:ext cx="3892550" cy="307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anose="020B0604020202020204" pitchFamily="34" charset="0"/>
              <a:buNone/>
            </a:pPr>
            <a:r>
              <a:rPr lang="zh-CN" altLang="en-US" sz="2000" dirty="0" smtClean="0">
                <a:solidFill>
                  <a:schemeClr val="bg1">
                    <a:lumMod val="50000"/>
                  </a:schemeClr>
                </a:solidFill>
                <a:latin typeface="微软雅黑 Light" panose="020B0502040204020203" pitchFamily="34" charset="-122"/>
                <a:ea typeface="微软雅黑 Light" panose="020B0502040204020203" pitchFamily="34" charset="-122"/>
                <a:sym typeface="+mn-ea"/>
              </a:rPr>
              <a:t>二、信息检索</a:t>
            </a:r>
            <a:r>
              <a:rPr lang="zh-CN" altLang="en-US" sz="2000" dirty="0" smtClean="0">
                <a:solidFill>
                  <a:schemeClr val="bg1">
                    <a:lumMod val="50000"/>
                  </a:schemeClr>
                </a:solidFill>
                <a:latin typeface="微软雅黑 Light" panose="020B0502040204020203" pitchFamily="34" charset="-122"/>
                <a:ea typeface="微软雅黑 Light" panose="020B0502040204020203" pitchFamily="34" charset="-122"/>
                <a:sym typeface="+mn-ea"/>
              </a:rPr>
              <a:t>原理</a:t>
            </a:r>
            <a:endParaRPr lang="zh-CN" altLang="en-US" sz="2000" dirty="0" smtClean="0">
              <a:solidFill>
                <a:schemeClr val="bg1">
                  <a:lumMod val="50000"/>
                </a:schemeClr>
              </a:solidFill>
              <a:latin typeface="微软雅黑 Light" panose="020B0502040204020203" pitchFamily="34" charset="-122"/>
              <a:ea typeface="微软雅黑 Light" panose="020B0502040204020203" pitchFamily="34" charset="-122"/>
              <a:sym typeface="+mn-ea"/>
            </a:endParaRPr>
          </a:p>
        </p:txBody>
      </p:sp>
      <p:sp>
        <p:nvSpPr>
          <p:cNvPr id="28" name="Rectangle 21"/>
          <p:cNvSpPr>
            <a:spLocks noChangeArrowheads="1"/>
          </p:cNvSpPr>
          <p:nvPr/>
        </p:nvSpPr>
        <p:spPr bwMode="auto">
          <a:xfrm>
            <a:off x="826135" y="1437005"/>
            <a:ext cx="7496175" cy="2852420"/>
          </a:xfrm>
          <a:prstGeom prst="rect">
            <a:avLst/>
          </a:prstGeom>
          <a:solidFill>
            <a:schemeClr val="bg1">
              <a:lumMod val="95000"/>
              <a:alpha val="50000"/>
            </a:schemeClr>
          </a:solidFill>
          <a:ln>
            <a:noFill/>
          </a:ln>
        </p:spPr>
        <p:txBody>
          <a:bodyPr/>
          <a:lstStyle/>
          <a:p>
            <a:endParaRPr lang="zh-CN" altLang="en-US">
              <a:solidFill>
                <a:prstClr val="black"/>
              </a:solidFill>
            </a:endParaRPr>
          </a:p>
        </p:txBody>
      </p:sp>
      <p:sp>
        <p:nvSpPr>
          <p:cNvPr id="29" name="Rectangle 11"/>
          <p:cNvSpPr>
            <a:spLocks noChangeArrowheads="1"/>
          </p:cNvSpPr>
          <p:nvPr/>
        </p:nvSpPr>
        <p:spPr bwMode="auto">
          <a:xfrm>
            <a:off x="1187450" y="1635760"/>
            <a:ext cx="6844665"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indent="457200" fontAlgn="auto">
              <a:lnSpc>
                <a:spcPct val="130000"/>
              </a:lnSpc>
              <a:spcBef>
                <a:spcPts val="0"/>
              </a:spcBef>
              <a:spcAft>
                <a:spcPts val="0"/>
              </a:spcAft>
              <a:buNone/>
            </a:pPr>
            <a:r>
              <a:rPr lang="zh-CN" altLang="zh-CN" sz="2000" dirty="0">
                <a:solidFill>
                  <a:schemeClr val="tx1"/>
                </a:solidFill>
                <a:latin typeface="华文楷体" panose="02010600040101010101" charset="-122"/>
                <a:ea typeface="华文楷体" panose="02010600040101010101" charset="-122"/>
                <a:cs typeface="华文楷体" panose="02010600040101010101" charset="-122"/>
                <a:sym typeface="+mn-ea"/>
              </a:rPr>
              <a:t>②</a:t>
            </a:r>
            <a:r>
              <a:rPr lang="zh-CN" altLang="en-US" sz="2000" dirty="0">
                <a:solidFill>
                  <a:srgbClr val="FF0000"/>
                </a:solidFill>
                <a:latin typeface="华文楷体" panose="02010600040101010101" charset="-122"/>
                <a:ea typeface="华文楷体" panose="02010600040101010101" charset="-122"/>
                <a:cs typeface="华文楷体" panose="02010600040101010101" charset="-122"/>
                <a:sym typeface="+mn-ea"/>
              </a:rPr>
              <a:t>检索过程</a:t>
            </a:r>
            <a:r>
              <a:rPr lang="zh-CN" altLang="en-US" sz="2000" dirty="0">
                <a:solidFill>
                  <a:schemeClr val="tx1"/>
                </a:solidFill>
                <a:latin typeface="华文楷体" panose="02010600040101010101" charset="-122"/>
                <a:ea typeface="华文楷体" panose="02010600040101010101" charset="-122"/>
                <a:cs typeface="华文楷体" panose="02010600040101010101" charset="-122"/>
                <a:sym typeface="+mn-ea"/>
              </a:rPr>
              <a:t>则是按照同样的主题词表或分类表及组配原则分析课题，形成检索提问标识，根据存贮所提供的检索途径，在检索工具中循序匹配，存储特征标识与提问特征标识相同或相近，就是命中文献。</a:t>
            </a:r>
            <a:endParaRPr lang="zh-CN" altLang="en-US" sz="2000" dirty="0">
              <a:solidFill>
                <a:schemeClr val="tx1"/>
              </a:solidFill>
              <a:latin typeface="华文楷体" panose="02010600040101010101" charset="-122"/>
              <a:ea typeface="华文楷体" panose="02010600040101010101" charset="-122"/>
              <a:cs typeface="华文楷体" panose="02010600040101010101" charset="-122"/>
            </a:endParaRPr>
          </a:p>
          <a:p>
            <a:pPr indent="457200" fontAlgn="auto">
              <a:lnSpc>
                <a:spcPct val="130000"/>
              </a:lnSpc>
              <a:spcBef>
                <a:spcPts val="0"/>
              </a:spcBef>
              <a:spcAft>
                <a:spcPts val="0"/>
              </a:spcAft>
              <a:buNone/>
            </a:pPr>
            <a:r>
              <a:rPr lang="zh-CN" altLang="en-US" sz="2000" dirty="0">
                <a:solidFill>
                  <a:schemeClr val="tx1"/>
                </a:solidFill>
                <a:latin typeface="华文楷体" panose="02010600040101010101" charset="-122"/>
                <a:ea typeface="华文楷体" panose="02010600040101010101" charset="-122"/>
                <a:cs typeface="华文楷体" panose="02010600040101010101" charset="-122"/>
                <a:sym typeface="+mn-ea"/>
              </a:rPr>
              <a:t>   </a:t>
            </a:r>
            <a:r>
              <a:rPr lang="zh-CN" altLang="en-US" sz="2000" dirty="0">
                <a:solidFill>
                  <a:srgbClr val="FF0000"/>
                </a:solidFill>
                <a:latin typeface="华文楷体" panose="02010600040101010101" charset="-122"/>
                <a:ea typeface="华文楷体" panose="02010600040101010101" charset="-122"/>
                <a:cs typeface="华文楷体" panose="02010600040101010101" charset="-122"/>
                <a:sym typeface="+mn-ea"/>
              </a:rPr>
              <a:t>流程</a:t>
            </a:r>
            <a:r>
              <a:rPr lang="zh-CN" altLang="en-US" sz="2000" dirty="0">
                <a:solidFill>
                  <a:schemeClr val="tx1"/>
                </a:solidFill>
                <a:latin typeface="华文楷体" panose="02010600040101010101" charset="-122"/>
                <a:ea typeface="华文楷体" panose="02010600040101010101" charset="-122"/>
                <a:cs typeface="华文楷体" panose="02010600040101010101" charset="-122"/>
                <a:sym typeface="+mn-ea"/>
              </a:rPr>
              <a:t>：用户</a:t>
            </a:r>
            <a:r>
              <a:rPr lang="zh-CN" altLang="zh-CN" sz="2000" dirty="0">
                <a:solidFill>
                  <a:schemeClr val="tx1"/>
                </a:solidFill>
                <a:latin typeface="华文楷体" panose="02010600040101010101" charset="-122"/>
                <a:ea typeface="华文楷体" panose="02010600040101010101" charset="-122"/>
                <a:cs typeface="华文楷体" panose="02010600040101010101" charset="-122"/>
                <a:sym typeface="+mn-ea"/>
              </a:rPr>
              <a:t>——</a:t>
            </a:r>
            <a:r>
              <a:rPr lang="zh-CN" altLang="en-US" sz="2000" dirty="0">
                <a:solidFill>
                  <a:schemeClr val="tx1"/>
                </a:solidFill>
                <a:latin typeface="华文楷体" panose="02010600040101010101" charset="-122"/>
                <a:ea typeface="华文楷体" panose="02010600040101010101" charset="-122"/>
                <a:cs typeface="华文楷体" panose="02010600040101010101" charset="-122"/>
                <a:sym typeface="+mn-ea"/>
              </a:rPr>
              <a:t>检索课题</a:t>
            </a:r>
            <a:r>
              <a:rPr lang="en-US" altLang="zh-CN" sz="2000" dirty="0">
                <a:solidFill>
                  <a:schemeClr val="tx1"/>
                </a:solidFill>
                <a:latin typeface="华文楷体" panose="02010600040101010101" charset="-122"/>
                <a:ea typeface="华文楷体" panose="02010600040101010101" charset="-122"/>
                <a:cs typeface="华文楷体" panose="02010600040101010101" charset="-122"/>
                <a:sym typeface="+mn-ea"/>
              </a:rPr>
              <a:t>——</a:t>
            </a:r>
            <a:r>
              <a:rPr lang="zh-CN" altLang="en-US" sz="2000" dirty="0">
                <a:solidFill>
                  <a:schemeClr val="tx1"/>
                </a:solidFill>
                <a:latin typeface="华文楷体" panose="02010600040101010101" charset="-122"/>
                <a:ea typeface="华文楷体" panose="02010600040101010101" charset="-122"/>
                <a:cs typeface="华文楷体" panose="02010600040101010101" charset="-122"/>
                <a:sym typeface="+mn-ea"/>
              </a:rPr>
              <a:t>分析</a:t>
            </a:r>
            <a:r>
              <a:rPr lang="zh-CN" altLang="zh-CN" sz="2000" dirty="0">
                <a:solidFill>
                  <a:schemeClr val="tx1"/>
                </a:solidFill>
                <a:latin typeface="华文楷体" panose="02010600040101010101" charset="-122"/>
                <a:ea typeface="华文楷体" panose="02010600040101010101" charset="-122"/>
                <a:cs typeface="华文楷体" panose="02010600040101010101" charset="-122"/>
                <a:sym typeface="+mn-ea"/>
              </a:rPr>
              <a:t>——</a:t>
            </a:r>
            <a:r>
              <a:rPr lang="zh-CN" altLang="en-US" sz="2000" dirty="0">
                <a:solidFill>
                  <a:schemeClr val="tx1"/>
                </a:solidFill>
                <a:latin typeface="华文楷体" panose="02010600040101010101" charset="-122"/>
                <a:ea typeface="华文楷体" panose="02010600040101010101" charset="-122"/>
                <a:cs typeface="华文楷体" panose="02010600040101010101" charset="-122"/>
                <a:sym typeface="+mn-ea"/>
              </a:rPr>
              <a:t>形成检索标识</a:t>
            </a:r>
            <a:r>
              <a:rPr lang="en-US" altLang="zh-CN" sz="2000" dirty="0">
                <a:solidFill>
                  <a:schemeClr val="tx1"/>
                </a:solidFill>
                <a:latin typeface="华文楷体" panose="02010600040101010101" charset="-122"/>
                <a:ea typeface="华文楷体" panose="02010600040101010101" charset="-122"/>
                <a:cs typeface="华文楷体" panose="02010600040101010101" charset="-122"/>
                <a:sym typeface="+mn-ea"/>
              </a:rPr>
              <a:t>——</a:t>
            </a:r>
            <a:r>
              <a:rPr lang="zh-CN" altLang="en-US" sz="2000" dirty="0">
                <a:solidFill>
                  <a:schemeClr val="tx1"/>
                </a:solidFill>
                <a:latin typeface="华文楷体" panose="02010600040101010101" charset="-122"/>
                <a:ea typeface="华文楷体" panose="02010600040101010101" charset="-122"/>
                <a:cs typeface="华文楷体" panose="02010600040101010101" charset="-122"/>
                <a:sym typeface="+mn-ea"/>
              </a:rPr>
              <a:t>检索</a:t>
            </a:r>
            <a:r>
              <a:rPr lang="en-US" altLang="zh-CN" sz="2000" dirty="0">
                <a:solidFill>
                  <a:schemeClr val="tx1"/>
                </a:solidFill>
                <a:latin typeface="华文楷体" panose="02010600040101010101" charset="-122"/>
                <a:ea typeface="华文楷体" panose="02010600040101010101" charset="-122"/>
                <a:cs typeface="华文楷体" panose="02010600040101010101" charset="-122"/>
                <a:sym typeface="+mn-ea"/>
              </a:rPr>
              <a:t>——</a:t>
            </a:r>
            <a:r>
              <a:rPr lang="zh-CN" altLang="en-US" sz="2000" dirty="0">
                <a:solidFill>
                  <a:schemeClr val="tx1"/>
                </a:solidFill>
                <a:latin typeface="华文楷体" panose="02010600040101010101" charset="-122"/>
                <a:ea typeface="华文楷体" panose="02010600040101010101" charset="-122"/>
                <a:cs typeface="华文楷体" panose="02010600040101010101" charset="-122"/>
                <a:sym typeface="+mn-ea"/>
              </a:rPr>
              <a:t>检索工具</a:t>
            </a:r>
            <a:r>
              <a:rPr lang="zh-CN" altLang="zh-CN" sz="2000" dirty="0">
                <a:solidFill>
                  <a:schemeClr val="tx1"/>
                </a:solidFill>
                <a:latin typeface="华文楷体" panose="02010600040101010101" charset="-122"/>
                <a:ea typeface="华文楷体" panose="02010600040101010101" charset="-122"/>
                <a:cs typeface="华文楷体" panose="02010600040101010101" charset="-122"/>
                <a:sym typeface="+mn-ea"/>
              </a:rPr>
              <a:t>——</a:t>
            </a:r>
            <a:r>
              <a:rPr lang="zh-CN" altLang="en-US" sz="2000" dirty="0">
                <a:solidFill>
                  <a:schemeClr val="tx1"/>
                </a:solidFill>
                <a:latin typeface="华文楷体" panose="02010600040101010101" charset="-122"/>
                <a:ea typeface="华文楷体" panose="02010600040101010101" charset="-122"/>
                <a:cs typeface="华文楷体" panose="02010600040101010101" charset="-122"/>
                <a:sym typeface="+mn-ea"/>
              </a:rPr>
              <a:t>检索结果</a:t>
            </a:r>
            <a:endParaRPr lang="zh-CN" altLang="en-US" sz="2000" dirty="0">
              <a:solidFill>
                <a:schemeClr val="tx1"/>
              </a:solidFill>
              <a:latin typeface="华文楷体" panose="02010600040101010101" charset="-122"/>
              <a:ea typeface="华文楷体" panose="02010600040101010101" charset="-122"/>
              <a:cs typeface="华文楷体" panose="02010600040101010101"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Bottom)">
                                      <p:cBhvr>
                                        <p:cTn id="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custDataLst>
              <p:tags r:id="rId1"/>
            </p:custDataLst>
          </p:nvPr>
        </p:nvPicPr>
        <p:blipFill>
          <a:blip r:embed="rId2"/>
          <a:stretch>
            <a:fillRect/>
          </a:stretch>
        </p:blipFill>
        <p:spPr>
          <a:xfrm>
            <a:off x="755650" y="123190"/>
            <a:ext cx="7273925" cy="488188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 descr="D:\1稻壳模板\ppt\2016.4\小清新水彩花卉毕业答辩模板\未标题-5.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36971" y="-98774"/>
            <a:ext cx="911574" cy="971998"/>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39"/>
          <p:cNvSpPr>
            <a:spLocks noChangeArrowheads="1"/>
          </p:cNvSpPr>
          <p:nvPr/>
        </p:nvSpPr>
        <p:spPr bwMode="auto">
          <a:xfrm>
            <a:off x="971550" y="628015"/>
            <a:ext cx="3892550" cy="307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anose="020B0604020202020204" pitchFamily="34" charset="0"/>
              <a:buNone/>
            </a:pPr>
            <a:r>
              <a:rPr lang="zh-CN" altLang="en-US" sz="2000" dirty="0" smtClean="0">
                <a:solidFill>
                  <a:schemeClr val="bg1">
                    <a:lumMod val="50000"/>
                  </a:schemeClr>
                </a:solidFill>
                <a:latin typeface="微软雅黑 Light" panose="020B0502040204020203" pitchFamily="34" charset="-122"/>
                <a:ea typeface="微软雅黑 Light" panose="020B0502040204020203" pitchFamily="34" charset="-122"/>
                <a:sym typeface="+mn-ea"/>
              </a:rPr>
              <a:t>二、信息检索</a:t>
            </a:r>
            <a:r>
              <a:rPr lang="zh-CN" altLang="en-US" sz="2000" dirty="0" smtClean="0">
                <a:solidFill>
                  <a:schemeClr val="bg1">
                    <a:lumMod val="50000"/>
                  </a:schemeClr>
                </a:solidFill>
                <a:latin typeface="微软雅黑 Light" panose="020B0502040204020203" pitchFamily="34" charset="-122"/>
                <a:ea typeface="微软雅黑 Light" panose="020B0502040204020203" pitchFamily="34" charset="-122"/>
                <a:sym typeface="+mn-ea"/>
              </a:rPr>
              <a:t>原理</a:t>
            </a:r>
            <a:endParaRPr lang="zh-CN" altLang="en-US" sz="2000" dirty="0" smtClean="0">
              <a:solidFill>
                <a:schemeClr val="bg1">
                  <a:lumMod val="50000"/>
                </a:schemeClr>
              </a:solidFill>
              <a:latin typeface="微软雅黑 Light" panose="020B0502040204020203" pitchFamily="34" charset="-122"/>
              <a:ea typeface="微软雅黑 Light" panose="020B0502040204020203" pitchFamily="34" charset="-122"/>
              <a:sym typeface="+mn-ea"/>
            </a:endParaRPr>
          </a:p>
        </p:txBody>
      </p:sp>
      <p:sp>
        <p:nvSpPr>
          <p:cNvPr id="28" name="Rectangle 21"/>
          <p:cNvSpPr>
            <a:spLocks noChangeArrowheads="1"/>
          </p:cNvSpPr>
          <p:nvPr/>
        </p:nvSpPr>
        <p:spPr bwMode="auto">
          <a:xfrm>
            <a:off x="823595" y="1372235"/>
            <a:ext cx="7512050" cy="3119120"/>
          </a:xfrm>
          <a:prstGeom prst="rect">
            <a:avLst/>
          </a:prstGeom>
          <a:solidFill>
            <a:schemeClr val="bg1">
              <a:lumMod val="95000"/>
              <a:alpha val="50000"/>
            </a:schemeClr>
          </a:solidFill>
          <a:ln>
            <a:noFill/>
          </a:ln>
        </p:spPr>
        <p:txBody>
          <a:bodyPr/>
          <a:lstStyle/>
          <a:p>
            <a:endParaRPr lang="zh-CN" altLang="en-US">
              <a:solidFill>
                <a:prstClr val="black"/>
              </a:solidFill>
            </a:endParaRPr>
          </a:p>
        </p:txBody>
      </p:sp>
      <p:sp>
        <p:nvSpPr>
          <p:cNvPr id="29" name="Rectangle 11"/>
          <p:cNvSpPr>
            <a:spLocks noChangeArrowheads="1"/>
          </p:cNvSpPr>
          <p:nvPr/>
        </p:nvSpPr>
        <p:spPr bwMode="auto">
          <a:xfrm>
            <a:off x="1691640" y="1708150"/>
            <a:ext cx="5541645" cy="2292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indent="457200" fontAlgn="auto">
              <a:lnSpc>
                <a:spcPct val="130000"/>
              </a:lnSpc>
              <a:spcBef>
                <a:spcPts val="0"/>
              </a:spcBef>
              <a:spcAft>
                <a:spcPts val="0"/>
              </a:spcAft>
              <a:buClrTx/>
              <a:buNone/>
            </a:pPr>
            <a:r>
              <a:rPr lang="en-US" sz="2000" dirty="0" smtClean="0">
                <a:solidFill>
                  <a:schemeClr val="bg1">
                    <a:lumMod val="50000"/>
                  </a:schemeClr>
                </a:solidFill>
                <a:latin typeface="华文楷体" panose="02010600040101010101" charset="-122"/>
                <a:ea typeface="华文楷体" panose="02010600040101010101" charset="-122"/>
                <a:cs typeface="华文楷体" panose="02010600040101010101" charset="-122"/>
                <a:sym typeface="+mn-ea"/>
              </a:rPr>
              <a:t>2</a:t>
            </a:r>
            <a:r>
              <a:rPr lang="zh-CN" altLang="en-US" sz="2000" dirty="0" smtClean="0">
                <a:solidFill>
                  <a:schemeClr val="bg1">
                    <a:lumMod val="50000"/>
                  </a:schemeClr>
                </a:solidFill>
                <a:latin typeface="华文楷体" panose="02010600040101010101" charset="-122"/>
                <a:ea typeface="华文楷体" panose="02010600040101010101" charset="-122"/>
                <a:cs typeface="华文楷体" panose="02010600040101010101" charset="-122"/>
                <a:sym typeface="+mn-ea"/>
              </a:rPr>
              <a:t>、信息检索的实质</a:t>
            </a:r>
            <a:r>
              <a:rPr lang="en-US" altLang="zh-CN" sz="2000" dirty="0" smtClean="0">
                <a:solidFill>
                  <a:schemeClr val="bg1">
                    <a:lumMod val="50000"/>
                  </a:schemeClr>
                </a:solidFill>
                <a:latin typeface="华文楷体" panose="02010600040101010101" charset="-122"/>
                <a:ea typeface="华文楷体" panose="02010600040101010101" charset="-122"/>
                <a:cs typeface="华文楷体" panose="02010600040101010101" charset="-122"/>
                <a:sym typeface="+mn-ea"/>
              </a:rPr>
              <a:t> </a:t>
            </a:r>
            <a:endParaRPr lang="en-US" altLang="zh-CN" sz="2000" b="1" dirty="0">
              <a:solidFill>
                <a:schemeClr val="tx1"/>
              </a:solidFill>
              <a:latin typeface="华文楷体" panose="02010600040101010101" charset="-122"/>
              <a:ea typeface="华文楷体" panose="02010600040101010101" charset="-122"/>
              <a:cs typeface="华文楷体" panose="02010600040101010101" charset="-122"/>
              <a:sym typeface="+mn-ea"/>
            </a:endParaRPr>
          </a:p>
          <a:p>
            <a:pPr indent="457200" fontAlgn="auto">
              <a:lnSpc>
                <a:spcPct val="125000"/>
              </a:lnSpc>
              <a:buNone/>
            </a:pPr>
            <a:endParaRPr lang="zh-CN" altLang="zh-CN" sz="2000" b="1" dirty="0">
              <a:solidFill>
                <a:srgbClr val="FF0000"/>
              </a:solidFill>
              <a:latin typeface="华文楷体" panose="02010600040101010101" charset="-122"/>
              <a:ea typeface="华文楷体" panose="02010600040101010101" charset="-122"/>
              <a:cs typeface="华文楷体" panose="02010600040101010101" charset="-122"/>
              <a:sym typeface="+mn-ea"/>
            </a:endParaRPr>
          </a:p>
          <a:p>
            <a:pPr indent="457200" fontAlgn="auto">
              <a:lnSpc>
                <a:spcPct val="130000"/>
              </a:lnSpc>
              <a:spcAft>
                <a:spcPts val="0"/>
              </a:spcAft>
              <a:buClr>
                <a:srgbClr val="FF6BB5"/>
              </a:buClr>
              <a:buFont typeface="Wingdings" panose="05000000000000000000" pitchFamily="2" charset="2"/>
              <a:buNone/>
            </a:pPr>
            <a:r>
              <a:rPr lang="zh-CN" altLang="en-US" sz="2000" dirty="0">
                <a:solidFill>
                  <a:schemeClr val="tx1"/>
                </a:solidFill>
                <a:latin typeface="华文楷体" panose="02010600040101010101" charset="-122"/>
                <a:ea typeface="华文楷体" panose="02010600040101010101" charset="-122"/>
                <a:sym typeface="+mn-ea"/>
              </a:rPr>
              <a:t>简单地讲，就是文献的</a:t>
            </a:r>
            <a:r>
              <a:rPr lang="zh-CN" altLang="en-US" sz="2000" b="1" dirty="0">
                <a:solidFill>
                  <a:schemeClr val="tx1"/>
                </a:solidFill>
                <a:latin typeface="华文楷体" panose="02010600040101010101" charset="-122"/>
                <a:ea typeface="华文楷体" panose="02010600040101010101" charset="-122"/>
                <a:sym typeface="+mn-ea"/>
              </a:rPr>
              <a:t>内容特征标识</a:t>
            </a:r>
            <a:r>
              <a:rPr lang="zh-CN" altLang="en-US" sz="2000" dirty="0">
                <a:solidFill>
                  <a:schemeClr val="tx1"/>
                </a:solidFill>
                <a:latin typeface="华文楷体" panose="02010600040101010101" charset="-122"/>
                <a:ea typeface="华文楷体" panose="02010600040101010101" charset="-122"/>
                <a:sym typeface="+mn-ea"/>
              </a:rPr>
              <a:t>（主题词、分类号等）或</a:t>
            </a:r>
            <a:r>
              <a:rPr lang="zh-CN" altLang="en-US" sz="2000" b="1" dirty="0">
                <a:solidFill>
                  <a:schemeClr val="tx1"/>
                </a:solidFill>
                <a:latin typeface="华文楷体" panose="02010600040101010101" charset="-122"/>
                <a:ea typeface="华文楷体" panose="02010600040101010101" charset="-122"/>
                <a:sym typeface="+mn-ea"/>
              </a:rPr>
              <a:t>外部特征标识</a:t>
            </a:r>
            <a:r>
              <a:rPr lang="zh-CN" altLang="en-US" sz="2000" dirty="0">
                <a:solidFill>
                  <a:schemeClr val="tx1"/>
                </a:solidFill>
                <a:latin typeface="华文楷体" panose="02010600040101010101" charset="-122"/>
                <a:ea typeface="华文楷体" panose="02010600040101010101" charset="-122"/>
                <a:sym typeface="+mn-ea"/>
              </a:rPr>
              <a:t>（文献题名、作者姓名等）与提问特征标识的相互匹配。</a:t>
            </a:r>
            <a:endParaRPr lang="zh-CN" altLang="en-US" sz="2000" dirty="0">
              <a:solidFill>
                <a:schemeClr val="tx1"/>
              </a:solidFill>
              <a:latin typeface="华文楷体" panose="02010600040101010101" charset="-122"/>
              <a:ea typeface="华文楷体" panose="02010600040101010101" charset="-122"/>
            </a:endParaRPr>
          </a:p>
          <a:p>
            <a:pPr indent="0" fontAlgn="auto">
              <a:spcAft>
                <a:spcPts val="0"/>
              </a:spcAft>
              <a:buClr>
                <a:srgbClr val="FF6BB5"/>
              </a:buClr>
              <a:buFont typeface="Wingdings" panose="05000000000000000000" pitchFamily="2" charset="2"/>
              <a:buNone/>
            </a:pPr>
            <a:endParaRPr lang="zh-CN" altLang="en-US" sz="2000" dirty="0">
              <a:solidFill>
                <a:schemeClr val="tx1"/>
              </a:solidFill>
              <a:latin typeface="华文楷体" panose="02010600040101010101" charset="-122"/>
              <a:ea typeface="华文楷体" panose="02010600040101010101" charset="-122"/>
              <a:cs typeface="华文楷体" panose="02010600040101010101"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Bottom)">
                                      <p:cBhvr>
                                        <p:cTn id="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 descr="D:\1稻壳模板\ppt\2016.4\小清新水彩花卉毕业答辩模板\未标题-5.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36971" y="-98774"/>
            <a:ext cx="911574" cy="971998"/>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39"/>
          <p:cNvSpPr>
            <a:spLocks noChangeArrowheads="1"/>
          </p:cNvSpPr>
          <p:nvPr/>
        </p:nvSpPr>
        <p:spPr bwMode="auto">
          <a:xfrm>
            <a:off x="971550" y="628015"/>
            <a:ext cx="3892550" cy="307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anose="020B0604020202020204" pitchFamily="34" charset="0"/>
              <a:buNone/>
            </a:pPr>
            <a:r>
              <a:rPr lang="zh-CN" altLang="en-US" sz="2000" dirty="0" smtClean="0">
                <a:solidFill>
                  <a:schemeClr val="bg1">
                    <a:lumMod val="50000"/>
                  </a:schemeClr>
                </a:solidFill>
                <a:latin typeface="微软雅黑 Light" panose="020B0502040204020203" pitchFamily="34" charset="-122"/>
                <a:ea typeface="微软雅黑 Light" panose="020B0502040204020203" pitchFamily="34" charset="-122"/>
                <a:sym typeface="+mn-ea"/>
              </a:rPr>
              <a:t>三、信息检索语言（检索标识</a:t>
            </a:r>
            <a:r>
              <a:rPr lang="zh-CN" altLang="en-US" sz="2000" dirty="0" smtClean="0">
                <a:solidFill>
                  <a:schemeClr val="bg1">
                    <a:lumMod val="50000"/>
                  </a:schemeClr>
                </a:solidFill>
                <a:latin typeface="微软雅黑 Light" panose="020B0502040204020203" pitchFamily="34" charset="-122"/>
                <a:ea typeface="微软雅黑 Light" panose="020B0502040204020203" pitchFamily="34" charset="-122"/>
                <a:sym typeface="+mn-ea"/>
              </a:rPr>
              <a:t>系统）</a:t>
            </a:r>
            <a:endParaRPr lang="zh-CN" altLang="en-US" sz="2000" dirty="0" smtClean="0">
              <a:solidFill>
                <a:schemeClr val="bg1">
                  <a:lumMod val="50000"/>
                </a:schemeClr>
              </a:solidFill>
              <a:latin typeface="微软雅黑 Light" panose="020B0502040204020203" pitchFamily="34" charset="-122"/>
              <a:ea typeface="微软雅黑 Light" panose="020B0502040204020203" pitchFamily="34" charset="-122"/>
              <a:sym typeface="+mn-ea"/>
            </a:endParaRPr>
          </a:p>
        </p:txBody>
      </p:sp>
      <p:sp>
        <p:nvSpPr>
          <p:cNvPr id="28" name="Rectangle 21"/>
          <p:cNvSpPr>
            <a:spLocks noChangeArrowheads="1"/>
          </p:cNvSpPr>
          <p:nvPr/>
        </p:nvSpPr>
        <p:spPr bwMode="auto">
          <a:xfrm>
            <a:off x="822325" y="1198880"/>
            <a:ext cx="7341235" cy="3292475"/>
          </a:xfrm>
          <a:prstGeom prst="rect">
            <a:avLst/>
          </a:prstGeom>
          <a:solidFill>
            <a:schemeClr val="bg1">
              <a:lumMod val="95000"/>
              <a:alpha val="50000"/>
            </a:schemeClr>
          </a:solidFill>
          <a:ln>
            <a:noFill/>
          </a:ln>
        </p:spPr>
        <p:txBody>
          <a:bodyPr/>
          <a:lstStyle/>
          <a:p>
            <a:endParaRPr lang="zh-CN" altLang="en-US">
              <a:solidFill>
                <a:prstClr val="black"/>
              </a:solidFill>
            </a:endParaRPr>
          </a:p>
        </p:txBody>
      </p:sp>
      <p:sp>
        <p:nvSpPr>
          <p:cNvPr id="29" name="Rectangle 11"/>
          <p:cNvSpPr>
            <a:spLocks noChangeArrowheads="1"/>
          </p:cNvSpPr>
          <p:nvPr/>
        </p:nvSpPr>
        <p:spPr bwMode="auto">
          <a:xfrm>
            <a:off x="971550" y="1275715"/>
            <a:ext cx="6731000" cy="3145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oAutofit/>
          </a:bodyPr>
          <a:lstStyle/>
          <a:p>
            <a:pPr indent="457200" fontAlgn="auto">
              <a:lnSpc>
                <a:spcPct val="130000"/>
              </a:lnSpc>
              <a:spcBef>
                <a:spcPts val="0"/>
              </a:spcBef>
              <a:spcAft>
                <a:spcPts val="0"/>
              </a:spcAft>
              <a:buClrTx/>
              <a:buNone/>
            </a:pPr>
            <a:r>
              <a:rPr lang="en-US" sz="2000" dirty="0" smtClean="0">
                <a:solidFill>
                  <a:schemeClr val="bg1">
                    <a:lumMod val="50000"/>
                  </a:schemeClr>
                </a:solidFill>
                <a:latin typeface="华文楷体" panose="02010600040101010101" charset="-122"/>
                <a:ea typeface="华文楷体" panose="02010600040101010101" charset="-122"/>
                <a:cs typeface="华文楷体" panose="02010600040101010101" charset="-122"/>
                <a:sym typeface="+mn-ea"/>
              </a:rPr>
              <a:t>1</a:t>
            </a:r>
            <a:r>
              <a:rPr lang="zh-CN" altLang="en-US" sz="2000" dirty="0" smtClean="0">
                <a:solidFill>
                  <a:schemeClr val="bg1">
                    <a:lumMod val="50000"/>
                  </a:schemeClr>
                </a:solidFill>
                <a:latin typeface="华文楷体" panose="02010600040101010101" charset="-122"/>
                <a:ea typeface="华文楷体" panose="02010600040101010101" charset="-122"/>
                <a:cs typeface="华文楷体" panose="02010600040101010101" charset="-122"/>
                <a:sym typeface="+mn-ea"/>
              </a:rPr>
              <a:t>、概念</a:t>
            </a:r>
            <a:r>
              <a:rPr lang="en-US" altLang="zh-CN" sz="2000" dirty="0" smtClean="0">
                <a:solidFill>
                  <a:schemeClr val="bg1">
                    <a:lumMod val="50000"/>
                  </a:schemeClr>
                </a:solidFill>
                <a:latin typeface="华文楷体" panose="02010600040101010101" charset="-122"/>
                <a:ea typeface="华文楷体" panose="02010600040101010101" charset="-122"/>
                <a:cs typeface="华文楷体" panose="02010600040101010101" charset="-122"/>
                <a:sym typeface="+mn-ea"/>
              </a:rPr>
              <a:t> </a:t>
            </a:r>
            <a:endParaRPr lang="en-US" altLang="zh-CN" sz="2000" b="1" dirty="0">
              <a:solidFill>
                <a:schemeClr val="tx1"/>
              </a:solidFill>
              <a:latin typeface="华文楷体" panose="02010600040101010101" charset="-122"/>
              <a:ea typeface="华文楷体" panose="02010600040101010101" charset="-122"/>
              <a:cs typeface="华文楷体" panose="02010600040101010101" charset="-122"/>
              <a:sym typeface="+mn-ea"/>
            </a:endParaRPr>
          </a:p>
          <a:p>
            <a:pPr indent="457200" fontAlgn="auto">
              <a:lnSpc>
                <a:spcPct val="130000"/>
              </a:lnSpc>
              <a:buNone/>
            </a:pPr>
            <a:endParaRPr lang="zh-CN" altLang="zh-CN" sz="2000" dirty="0">
              <a:solidFill>
                <a:schemeClr val="tx1"/>
              </a:solidFill>
              <a:latin typeface="华文楷体" panose="02010600040101010101" charset="-122"/>
              <a:ea typeface="华文楷体" panose="02010600040101010101" charset="-122"/>
              <a:cs typeface="华文楷体" panose="02010600040101010101" charset="-122"/>
              <a:sym typeface="+mn-ea"/>
            </a:endParaRPr>
          </a:p>
          <a:p>
            <a:pPr marL="609600" indent="457200" fontAlgn="auto">
              <a:lnSpc>
                <a:spcPct val="130000"/>
              </a:lnSpc>
              <a:buNone/>
            </a:pPr>
            <a:r>
              <a:rPr lang="zh-CN" altLang="en-US" sz="2000" dirty="0">
                <a:solidFill>
                  <a:schemeClr val="tx1"/>
                </a:solidFill>
                <a:latin typeface="华文楷体" panose="02010600040101010101" charset="-122"/>
                <a:ea typeface="华文楷体" panose="02010600040101010101" charset="-122"/>
                <a:sym typeface="+mn-ea"/>
              </a:rPr>
              <a:t>检索语言是用来描述文献外部特征、内容特征和表达信息提问，沟通信息存储人员和信息检索者双方思想的一种人工语言。</a:t>
            </a:r>
            <a:endParaRPr lang="zh-CN" altLang="en-US" sz="2000" dirty="0">
              <a:solidFill>
                <a:schemeClr val="tx1"/>
              </a:solidFill>
              <a:latin typeface="华文楷体" panose="02010600040101010101" charset="-122"/>
              <a:ea typeface="华文楷体" panose="02010600040101010101" charset="-122"/>
            </a:endParaRPr>
          </a:p>
          <a:p>
            <a:pPr marL="609600" indent="457200" fontAlgn="auto">
              <a:lnSpc>
                <a:spcPct val="130000"/>
              </a:lnSpc>
              <a:buNone/>
            </a:pPr>
            <a:r>
              <a:rPr lang="zh-CN" altLang="en-US" sz="2000" dirty="0">
                <a:solidFill>
                  <a:schemeClr val="tx1"/>
                </a:solidFill>
                <a:latin typeface="华文楷体" panose="02010600040101010101" charset="-122"/>
                <a:ea typeface="华文楷体" panose="02010600040101010101" charset="-122"/>
                <a:sym typeface="+mn-ea"/>
              </a:rPr>
              <a:t>检索语言来自于自然语言，但又和自然语言有关显著的区别。</a:t>
            </a:r>
            <a:endParaRPr lang="zh-CN" altLang="en-US" sz="2000" dirty="0">
              <a:solidFill>
                <a:schemeClr val="tx1"/>
              </a:solidFill>
              <a:latin typeface="华文楷体" panose="02010600040101010101" charset="-122"/>
              <a:ea typeface="华文楷体" panose="02010600040101010101" charset="-122"/>
            </a:endParaRPr>
          </a:p>
          <a:p>
            <a:pPr indent="457200" fontAlgn="auto">
              <a:lnSpc>
                <a:spcPct val="130000"/>
              </a:lnSpc>
              <a:spcAft>
                <a:spcPts val="0"/>
              </a:spcAft>
              <a:buClr>
                <a:srgbClr val="FF6BB5"/>
              </a:buClr>
              <a:buFont typeface="Wingdings" panose="05000000000000000000" pitchFamily="2" charset="2"/>
              <a:buNone/>
            </a:pPr>
            <a:endParaRPr lang="zh-CN" altLang="en-US" sz="2000" b="1" dirty="0">
              <a:solidFill>
                <a:schemeClr val="tx1"/>
              </a:solidFill>
              <a:latin typeface="华文楷体" panose="02010600040101010101" charset="-122"/>
              <a:ea typeface="华文楷体" panose="02010600040101010101" charset="-122"/>
              <a:cs typeface="华文楷体" panose="02010600040101010101" charset="-122"/>
            </a:endParaRPr>
          </a:p>
          <a:p>
            <a:pPr indent="0" fontAlgn="auto">
              <a:spcAft>
                <a:spcPts val="0"/>
              </a:spcAft>
              <a:buClr>
                <a:srgbClr val="FF6BB5"/>
              </a:buClr>
              <a:buFont typeface="Wingdings" panose="05000000000000000000" pitchFamily="2" charset="2"/>
              <a:buNone/>
            </a:pPr>
            <a:endParaRPr lang="zh-CN" altLang="en-US" sz="2000" b="1" dirty="0">
              <a:solidFill>
                <a:schemeClr val="tx1"/>
              </a:solidFill>
              <a:latin typeface="华文楷体" panose="02010600040101010101" charset="-122"/>
              <a:ea typeface="华文楷体" panose="02010600040101010101" charset="-122"/>
              <a:cs typeface="华文楷体" panose="02010600040101010101"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Bottom)">
                                      <p:cBhvr>
                                        <p:cTn id="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 descr="D:\1稻壳模板\ppt\2016.4\小清新水彩花卉毕业答辩模板\未标题-5.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36971" y="-98774"/>
            <a:ext cx="911574" cy="971998"/>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39"/>
          <p:cNvSpPr>
            <a:spLocks noChangeArrowheads="1"/>
          </p:cNvSpPr>
          <p:nvPr/>
        </p:nvSpPr>
        <p:spPr bwMode="auto">
          <a:xfrm>
            <a:off x="899160" y="268605"/>
            <a:ext cx="3892550" cy="307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anose="020B0604020202020204" pitchFamily="34" charset="0"/>
              <a:buNone/>
            </a:pPr>
            <a:r>
              <a:rPr lang="zh-CN" altLang="en-US" sz="2000" dirty="0" smtClean="0">
                <a:solidFill>
                  <a:schemeClr val="bg1">
                    <a:lumMod val="50000"/>
                  </a:schemeClr>
                </a:solidFill>
                <a:latin typeface="微软雅黑 Light" panose="020B0502040204020203" pitchFamily="34" charset="-122"/>
                <a:ea typeface="微软雅黑 Light" panose="020B0502040204020203" pitchFamily="34" charset="-122"/>
                <a:sym typeface="+mn-ea"/>
              </a:rPr>
              <a:t>三、信息检索语言（检索标识</a:t>
            </a:r>
            <a:r>
              <a:rPr lang="zh-CN" altLang="en-US" sz="2000" dirty="0" smtClean="0">
                <a:solidFill>
                  <a:schemeClr val="bg1">
                    <a:lumMod val="50000"/>
                  </a:schemeClr>
                </a:solidFill>
                <a:latin typeface="微软雅黑 Light" panose="020B0502040204020203" pitchFamily="34" charset="-122"/>
                <a:ea typeface="微软雅黑 Light" panose="020B0502040204020203" pitchFamily="34" charset="-122"/>
                <a:sym typeface="+mn-ea"/>
              </a:rPr>
              <a:t>系统）</a:t>
            </a:r>
            <a:endParaRPr lang="zh-CN" altLang="en-US" sz="2000" dirty="0" smtClean="0">
              <a:solidFill>
                <a:schemeClr val="bg1">
                  <a:lumMod val="50000"/>
                </a:schemeClr>
              </a:solidFill>
              <a:latin typeface="微软雅黑 Light" panose="020B0502040204020203" pitchFamily="34" charset="-122"/>
              <a:ea typeface="微软雅黑 Light" panose="020B0502040204020203" pitchFamily="34" charset="-122"/>
              <a:sym typeface="+mn-ea"/>
            </a:endParaRPr>
          </a:p>
        </p:txBody>
      </p:sp>
      <p:sp>
        <p:nvSpPr>
          <p:cNvPr id="28" name="Rectangle 21"/>
          <p:cNvSpPr>
            <a:spLocks noChangeArrowheads="1"/>
          </p:cNvSpPr>
          <p:nvPr/>
        </p:nvSpPr>
        <p:spPr bwMode="auto">
          <a:xfrm>
            <a:off x="827405" y="771525"/>
            <a:ext cx="6894830" cy="3933825"/>
          </a:xfrm>
          <a:prstGeom prst="rect">
            <a:avLst/>
          </a:prstGeom>
          <a:solidFill>
            <a:schemeClr val="bg1">
              <a:lumMod val="95000"/>
              <a:alpha val="50000"/>
            </a:schemeClr>
          </a:solidFill>
          <a:ln>
            <a:noFill/>
          </a:ln>
        </p:spPr>
        <p:txBody>
          <a:bodyPr/>
          <a:lstStyle/>
          <a:p>
            <a:endParaRPr lang="zh-CN" altLang="en-US">
              <a:solidFill>
                <a:prstClr val="black"/>
              </a:solidFill>
            </a:endParaRPr>
          </a:p>
        </p:txBody>
      </p:sp>
      <p:sp>
        <p:nvSpPr>
          <p:cNvPr id="29" name="Rectangle 11"/>
          <p:cNvSpPr>
            <a:spLocks noChangeArrowheads="1"/>
          </p:cNvSpPr>
          <p:nvPr/>
        </p:nvSpPr>
        <p:spPr bwMode="auto">
          <a:xfrm>
            <a:off x="991235" y="873125"/>
            <a:ext cx="6731000" cy="3145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oAutofit/>
          </a:bodyPr>
          <a:lstStyle/>
          <a:p>
            <a:pPr indent="457200" fontAlgn="auto">
              <a:lnSpc>
                <a:spcPct val="130000"/>
              </a:lnSpc>
              <a:spcBef>
                <a:spcPts val="0"/>
              </a:spcBef>
              <a:spcAft>
                <a:spcPts val="0"/>
              </a:spcAft>
              <a:buClrTx/>
              <a:buNone/>
            </a:pPr>
            <a:r>
              <a:rPr lang="en-US" altLang="zh-CN" sz="2000" dirty="0" smtClean="0">
                <a:solidFill>
                  <a:schemeClr val="bg1">
                    <a:lumMod val="50000"/>
                  </a:schemeClr>
                </a:solidFill>
                <a:latin typeface="华文楷体" panose="02010600040101010101" charset="-122"/>
                <a:ea typeface="华文楷体" panose="02010600040101010101" charset="-122"/>
                <a:cs typeface="华文楷体" panose="02010600040101010101" charset="-122"/>
                <a:sym typeface="+mn-ea"/>
              </a:rPr>
              <a:t>2</a:t>
            </a:r>
            <a:r>
              <a:rPr lang="zh-CN" altLang="en-US" sz="2000" dirty="0" smtClean="0">
                <a:solidFill>
                  <a:schemeClr val="bg1">
                    <a:lumMod val="50000"/>
                  </a:schemeClr>
                </a:solidFill>
                <a:latin typeface="华文楷体" panose="02010600040101010101" charset="-122"/>
                <a:ea typeface="华文楷体" panose="02010600040101010101" charset="-122"/>
                <a:cs typeface="华文楷体" panose="02010600040101010101" charset="-122"/>
                <a:sym typeface="+mn-ea"/>
              </a:rPr>
              <a:t>、</a:t>
            </a:r>
            <a:r>
              <a:rPr lang="zh-CN" altLang="en-US" sz="2000" dirty="0" smtClean="0">
                <a:solidFill>
                  <a:srgbClr val="FF0000"/>
                </a:solidFill>
                <a:latin typeface="华文楷体" panose="02010600040101010101" charset="-122"/>
                <a:ea typeface="华文楷体" panose="02010600040101010101" charset="-122"/>
                <a:cs typeface="华文楷体" panose="02010600040101010101" charset="-122"/>
                <a:sym typeface="+mn-ea"/>
              </a:rPr>
              <a:t>检索语言</a:t>
            </a:r>
            <a:r>
              <a:rPr lang="zh-CN" altLang="en-US" sz="2000" dirty="0" smtClean="0">
                <a:solidFill>
                  <a:schemeClr val="bg1">
                    <a:lumMod val="50000"/>
                  </a:schemeClr>
                </a:solidFill>
                <a:latin typeface="华文楷体" panose="02010600040101010101" charset="-122"/>
                <a:ea typeface="华文楷体" panose="02010600040101010101" charset="-122"/>
                <a:cs typeface="华文楷体" panose="02010600040101010101" charset="-122"/>
                <a:sym typeface="+mn-ea"/>
              </a:rPr>
              <a:t>和</a:t>
            </a:r>
            <a:r>
              <a:rPr lang="zh-CN" altLang="en-US" sz="2000" dirty="0" smtClean="0">
                <a:solidFill>
                  <a:srgbClr val="FF0000"/>
                </a:solidFill>
                <a:latin typeface="华文楷体" panose="02010600040101010101" charset="-122"/>
                <a:ea typeface="华文楷体" panose="02010600040101010101" charset="-122"/>
                <a:cs typeface="华文楷体" panose="02010600040101010101" charset="-122"/>
                <a:sym typeface="+mn-ea"/>
              </a:rPr>
              <a:t>自然语言</a:t>
            </a:r>
            <a:r>
              <a:rPr lang="zh-CN" altLang="en-US" sz="2000" dirty="0" smtClean="0">
                <a:solidFill>
                  <a:schemeClr val="bg1">
                    <a:lumMod val="50000"/>
                  </a:schemeClr>
                </a:solidFill>
                <a:latin typeface="华文楷体" panose="02010600040101010101" charset="-122"/>
                <a:ea typeface="华文楷体" panose="02010600040101010101" charset="-122"/>
                <a:cs typeface="华文楷体" panose="02010600040101010101" charset="-122"/>
                <a:sym typeface="+mn-ea"/>
              </a:rPr>
              <a:t>的区别</a:t>
            </a:r>
            <a:r>
              <a:rPr lang="en-US" altLang="zh-CN" sz="2000" dirty="0" smtClean="0">
                <a:solidFill>
                  <a:schemeClr val="bg1">
                    <a:lumMod val="50000"/>
                  </a:schemeClr>
                </a:solidFill>
                <a:latin typeface="华文楷体" panose="02010600040101010101" charset="-122"/>
                <a:ea typeface="华文楷体" panose="02010600040101010101" charset="-122"/>
                <a:cs typeface="华文楷体" panose="02010600040101010101" charset="-122"/>
                <a:sym typeface="+mn-ea"/>
              </a:rPr>
              <a:t> </a:t>
            </a:r>
            <a:endParaRPr lang="zh-CN" altLang="zh-CN" sz="2000" dirty="0">
              <a:solidFill>
                <a:schemeClr val="tx1"/>
              </a:solidFill>
              <a:latin typeface="华文楷体" panose="02010600040101010101" charset="-122"/>
              <a:ea typeface="华文楷体" panose="02010600040101010101" charset="-122"/>
              <a:cs typeface="华文楷体" panose="02010600040101010101" charset="-122"/>
              <a:sym typeface="+mn-ea"/>
            </a:endParaRPr>
          </a:p>
          <a:p>
            <a:pPr indent="457200" fontAlgn="auto">
              <a:lnSpc>
                <a:spcPct val="120000"/>
              </a:lnSpc>
              <a:spcBef>
                <a:spcPts val="0"/>
              </a:spcBef>
              <a:spcAft>
                <a:spcPts val="0"/>
              </a:spcAft>
              <a:buClr>
                <a:srgbClr val="FF6BB5"/>
              </a:buClr>
              <a:buFont typeface="Wingdings" panose="05000000000000000000" pitchFamily="2" charset="2"/>
              <a:buNone/>
            </a:pPr>
            <a:r>
              <a:rPr lang="zh-CN" altLang="en-US" sz="2000" dirty="0">
                <a:solidFill>
                  <a:schemeClr val="tx1"/>
                </a:solidFill>
                <a:latin typeface="华文楷体" panose="02010600040101010101" charset="-122"/>
                <a:ea typeface="华文楷体" panose="02010600040101010101" charset="-122"/>
                <a:sym typeface="+mn-ea"/>
              </a:rPr>
              <a:t>检索语言来自于自然语言，同自然语言一样有语词、语法和词典，但又与自然语言有很大的区别。</a:t>
            </a:r>
            <a:endParaRPr lang="zh-CN" altLang="en-US" sz="2000" dirty="0">
              <a:solidFill>
                <a:schemeClr val="tx1"/>
              </a:solidFill>
              <a:latin typeface="华文楷体" panose="02010600040101010101" charset="-122"/>
              <a:ea typeface="华文楷体" panose="02010600040101010101" charset="-122"/>
            </a:endParaRPr>
          </a:p>
          <a:p>
            <a:pPr indent="457200" fontAlgn="auto">
              <a:lnSpc>
                <a:spcPct val="120000"/>
              </a:lnSpc>
              <a:spcBef>
                <a:spcPts val="0"/>
              </a:spcBef>
              <a:spcAft>
                <a:spcPts val="0"/>
              </a:spcAft>
              <a:buClr>
                <a:srgbClr val="FF6BB5"/>
              </a:buClr>
              <a:buFont typeface="Wingdings" panose="05000000000000000000" pitchFamily="2" charset="2"/>
              <a:buNone/>
            </a:pPr>
            <a:r>
              <a:rPr lang="zh-CN" altLang="en-US" sz="2000" dirty="0">
                <a:solidFill>
                  <a:schemeClr val="tx1"/>
                </a:solidFill>
                <a:latin typeface="华文楷体" panose="02010600040101010101" charset="-122"/>
                <a:ea typeface="华文楷体" panose="02010600040101010101" charset="-122"/>
                <a:sym typeface="+mn-ea"/>
              </a:rPr>
              <a:t>首先在词类范围上，检索语言主要采用的名词和名词性词组，以及少量的形容词，这比自然语言的</a:t>
            </a:r>
            <a:r>
              <a:rPr lang="zh-CN" altLang="en-US" sz="2000" dirty="0">
                <a:solidFill>
                  <a:srgbClr val="FF0000"/>
                </a:solidFill>
                <a:latin typeface="华文楷体" panose="02010600040101010101" charset="-122"/>
                <a:ea typeface="华文楷体" panose="02010600040101010101" charset="-122"/>
                <a:sym typeface="+mn-ea"/>
              </a:rPr>
              <a:t>词类范围小</a:t>
            </a:r>
            <a:r>
              <a:rPr lang="zh-CN" altLang="en-US" sz="2000" dirty="0">
                <a:solidFill>
                  <a:schemeClr val="tx1"/>
                </a:solidFill>
                <a:latin typeface="华文楷体" panose="02010600040101010101" charset="-122"/>
                <a:ea typeface="华文楷体" panose="02010600040101010101" charset="-122"/>
                <a:sym typeface="+mn-ea"/>
              </a:rPr>
              <a:t>得多。</a:t>
            </a:r>
            <a:endParaRPr lang="zh-CN" altLang="en-US" sz="2000" dirty="0">
              <a:solidFill>
                <a:schemeClr val="tx1"/>
              </a:solidFill>
              <a:latin typeface="华文楷体" panose="02010600040101010101" charset="-122"/>
              <a:ea typeface="华文楷体" panose="02010600040101010101" charset="-122"/>
            </a:endParaRPr>
          </a:p>
          <a:p>
            <a:pPr indent="457200" fontAlgn="auto">
              <a:lnSpc>
                <a:spcPct val="120000"/>
              </a:lnSpc>
              <a:spcBef>
                <a:spcPts val="0"/>
              </a:spcBef>
              <a:spcAft>
                <a:spcPts val="0"/>
              </a:spcAft>
              <a:buClr>
                <a:srgbClr val="FF6BB5"/>
              </a:buClr>
              <a:buFont typeface="Wingdings" panose="05000000000000000000" pitchFamily="2" charset="2"/>
              <a:buNone/>
            </a:pPr>
            <a:r>
              <a:rPr lang="zh-CN" altLang="en-US" sz="2000" dirty="0">
                <a:solidFill>
                  <a:schemeClr val="tx1"/>
                </a:solidFill>
                <a:latin typeface="华文楷体" panose="02010600040101010101" charset="-122"/>
                <a:ea typeface="华文楷体" panose="02010600040101010101" charset="-122"/>
                <a:sym typeface="+mn-ea"/>
              </a:rPr>
              <a:t>其次，检索语言是</a:t>
            </a:r>
            <a:r>
              <a:rPr lang="zh-CN" altLang="en-US" sz="2000" dirty="0">
                <a:solidFill>
                  <a:srgbClr val="FF0000"/>
                </a:solidFill>
                <a:latin typeface="华文楷体" panose="02010600040101010101" charset="-122"/>
                <a:ea typeface="华文楷体" panose="02010600040101010101" charset="-122"/>
                <a:sym typeface="+mn-ea"/>
              </a:rPr>
              <a:t>人为化</a:t>
            </a:r>
            <a:r>
              <a:rPr lang="zh-CN" altLang="en-US" sz="2000" dirty="0">
                <a:solidFill>
                  <a:schemeClr val="tx1"/>
                </a:solidFill>
                <a:latin typeface="华文楷体" panose="02010600040101010101" charset="-122"/>
                <a:ea typeface="华文楷体" panose="02010600040101010101" charset="-122"/>
                <a:sym typeface="+mn-ea"/>
              </a:rPr>
              <a:t>的和</a:t>
            </a:r>
            <a:r>
              <a:rPr lang="zh-CN" altLang="en-US" sz="2000" dirty="0">
                <a:solidFill>
                  <a:srgbClr val="FF0000"/>
                </a:solidFill>
                <a:latin typeface="华文楷体" panose="02010600040101010101" charset="-122"/>
                <a:ea typeface="华文楷体" panose="02010600040101010101" charset="-122"/>
                <a:sym typeface="+mn-ea"/>
              </a:rPr>
              <a:t>规范化</a:t>
            </a:r>
            <a:r>
              <a:rPr lang="zh-CN" altLang="en-US" sz="2000" dirty="0">
                <a:solidFill>
                  <a:schemeClr val="tx1"/>
                </a:solidFill>
                <a:latin typeface="华文楷体" panose="02010600040101010101" charset="-122"/>
                <a:ea typeface="华文楷体" panose="02010600040101010101" charset="-122"/>
                <a:sym typeface="+mn-ea"/>
              </a:rPr>
              <a:t>的。在自然语言中，同义词、多义词、同形异义词等现象普遍存在，而在检索语言中若存在这种现象就会产生误检和漏检，因此必须经过规范化处理，以达到概念的唯一性、排他性。检索语言实际上是规范化了的自然语言。</a:t>
            </a:r>
            <a:endParaRPr lang="zh-CN" altLang="en-US" sz="2000" dirty="0">
              <a:solidFill>
                <a:schemeClr val="tx1"/>
              </a:solidFill>
              <a:latin typeface="华文楷体" panose="02010600040101010101" charset="-122"/>
              <a:ea typeface="华文楷体" panose="02010600040101010101" charset="-122"/>
            </a:endParaRPr>
          </a:p>
          <a:p>
            <a:pPr indent="457200" fontAlgn="auto">
              <a:lnSpc>
                <a:spcPct val="130000"/>
              </a:lnSpc>
              <a:spcAft>
                <a:spcPts val="0"/>
              </a:spcAft>
              <a:buClr>
                <a:srgbClr val="FF6BB5"/>
              </a:buClr>
              <a:buFont typeface="Wingdings" panose="05000000000000000000" pitchFamily="2" charset="2"/>
              <a:buNone/>
            </a:pPr>
            <a:endParaRPr lang="zh-CN" altLang="en-US" sz="2000" b="1" dirty="0">
              <a:solidFill>
                <a:schemeClr val="tx1"/>
              </a:solidFill>
              <a:latin typeface="华文楷体" panose="02010600040101010101" charset="-122"/>
              <a:ea typeface="华文楷体" panose="02010600040101010101" charset="-122"/>
              <a:cs typeface="华文楷体" panose="02010600040101010101" charset="-122"/>
            </a:endParaRPr>
          </a:p>
          <a:p>
            <a:pPr indent="0" fontAlgn="auto">
              <a:spcAft>
                <a:spcPts val="0"/>
              </a:spcAft>
              <a:buClr>
                <a:srgbClr val="FF6BB5"/>
              </a:buClr>
              <a:buFont typeface="Wingdings" panose="05000000000000000000" pitchFamily="2" charset="2"/>
              <a:buNone/>
            </a:pPr>
            <a:endParaRPr lang="zh-CN" altLang="en-US" sz="2000" b="1" dirty="0">
              <a:solidFill>
                <a:schemeClr val="tx1"/>
              </a:solidFill>
              <a:latin typeface="华文楷体" panose="02010600040101010101" charset="-122"/>
              <a:ea typeface="华文楷体" panose="02010600040101010101" charset="-122"/>
              <a:cs typeface="华文楷体" panose="02010600040101010101"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Bottom)">
                                      <p:cBhvr>
                                        <p:cTn id="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1"/>
          <p:cNvSpPr>
            <a:spLocks noChangeArrowheads="1"/>
          </p:cNvSpPr>
          <p:nvPr/>
        </p:nvSpPr>
        <p:spPr bwMode="auto">
          <a:xfrm>
            <a:off x="755650" y="1275715"/>
            <a:ext cx="7625715" cy="3088005"/>
          </a:xfrm>
          <a:prstGeom prst="rect">
            <a:avLst/>
          </a:prstGeom>
          <a:solidFill>
            <a:schemeClr val="bg1">
              <a:lumMod val="95000"/>
              <a:alpha val="50000"/>
            </a:schemeClr>
          </a:solidFill>
          <a:ln>
            <a:noFill/>
          </a:ln>
        </p:spPr>
        <p:txBody>
          <a:bodyPr/>
          <a:lstStyle/>
          <a:p>
            <a:endParaRPr lang="zh-CN" altLang="en-US">
              <a:solidFill>
                <a:prstClr val="black"/>
              </a:solidFill>
            </a:endParaRPr>
          </a:p>
        </p:txBody>
      </p:sp>
      <p:pic>
        <p:nvPicPr>
          <p:cNvPr id="21" name="Picture 2" descr="D:\1稻壳模板\ppt\2016.4\小清新水彩花卉毕业答辩模板\未标题-5.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36971" y="-98774"/>
            <a:ext cx="911574" cy="971998"/>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1"/>
          <p:cNvSpPr>
            <a:spLocks noChangeArrowheads="1"/>
          </p:cNvSpPr>
          <p:nvPr/>
        </p:nvSpPr>
        <p:spPr bwMode="auto">
          <a:xfrm>
            <a:off x="755650" y="1275715"/>
            <a:ext cx="7919085" cy="1590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oAutofit/>
          </a:bodyPr>
          <a:lstStyle/>
          <a:p>
            <a:pPr indent="457200" fontAlgn="auto">
              <a:lnSpc>
                <a:spcPct val="140000"/>
              </a:lnSpc>
              <a:buNone/>
            </a:pPr>
            <a:r>
              <a:rPr lang="zh-CN" altLang="en-US" sz="2000" b="1" dirty="0">
                <a:latin typeface="华文楷体" panose="02010600040101010101" charset="-122"/>
                <a:ea typeface="华文楷体" panose="02010600040101010101" charset="-122"/>
                <a:sym typeface="+mn-ea"/>
              </a:rPr>
              <a:t>信息意识不强，可造成低水平重复研究、财物和时间的浪费。</a:t>
            </a:r>
            <a:endParaRPr lang="zh-CN" altLang="en-US" sz="2000" dirty="0">
              <a:latin typeface="华文楷体" panose="02010600040101010101" charset="-122"/>
              <a:ea typeface="华文楷体" panose="02010600040101010101" charset="-122"/>
            </a:endParaRPr>
          </a:p>
          <a:p>
            <a:pPr>
              <a:lnSpc>
                <a:spcPct val="120000"/>
              </a:lnSpc>
            </a:pPr>
            <a:endParaRPr lang="zh-CN" altLang="en-US" sz="2000" b="1" dirty="0">
              <a:solidFill>
                <a:srgbClr val="FF0000"/>
              </a:solidFill>
              <a:latin typeface="华文楷体" panose="02010600040101010101" charset="-122"/>
              <a:ea typeface="华文楷体" panose="02010600040101010101" charset="-122"/>
            </a:endParaRPr>
          </a:p>
        </p:txBody>
      </p:sp>
      <p:sp>
        <p:nvSpPr>
          <p:cNvPr id="4" name="文本框 3"/>
          <p:cNvSpPr txBox="1"/>
          <p:nvPr/>
        </p:nvSpPr>
        <p:spPr>
          <a:xfrm>
            <a:off x="755650" y="440055"/>
            <a:ext cx="7569835" cy="763270"/>
          </a:xfrm>
          <a:prstGeom prst="rect">
            <a:avLst/>
          </a:prstGeom>
          <a:noFill/>
        </p:spPr>
        <p:txBody>
          <a:bodyPr wrap="square" rtlCol="0">
            <a:noAutofit/>
          </a:bodyPr>
          <a:p>
            <a:r>
              <a:rPr lang="en-US" altLang="zh-CN" sz="3200" noProof="0">
                <a:ln>
                  <a:noFill/>
                </a:ln>
                <a:solidFill>
                  <a:srgbClr val="CC3300"/>
                </a:solidFill>
                <a:effectLst>
                  <a:outerShdw blurRad="38100" dist="38100" dir="2700000" algn="tl">
                    <a:srgbClr val="C0C0C0"/>
                  </a:outerShdw>
                </a:effectLst>
                <a:uLnTx/>
                <a:uFillTx/>
                <a:latin typeface="Arial" panose="020B0604020202020204" pitchFamily="34" charset="0"/>
                <a:ea typeface="隶书" panose="02010509060101010101" pitchFamily="49" charset="-122"/>
                <a:sym typeface="+mn-ea"/>
              </a:rPr>
              <a:t>3</a:t>
            </a:r>
            <a:r>
              <a:rPr lang="zh-CN" altLang="en-US" sz="3200" noProof="0">
                <a:ln>
                  <a:noFill/>
                </a:ln>
                <a:solidFill>
                  <a:srgbClr val="CC3300"/>
                </a:solidFill>
                <a:effectLst>
                  <a:outerShdw blurRad="38100" dist="38100" dir="2700000" algn="tl">
                    <a:srgbClr val="C0C0C0"/>
                  </a:outerShdw>
                </a:effectLst>
                <a:uLnTx/>
                <a:uFillTx/>
                <a:latin typeface="Arial" panose="020B0604020202020204" pitchFamily="34" charset="0"/>
                <a:ea typeface="隶书" panose="02010509060101010101" pitchFamily="49" charset="-122"/>
                <a:sym typeface="+mn-ea"/>
              </a:rPr>
              <a:t>、</a:t>
            </a:r>
            <a:r>
              <a:rPr lang="zh-CN" sz="3200" noProof="0">
                <a:ln>
                  <a:noFill/>
                </a:ln>
                <a:solidFill>
                  <a:srgbClr val="CC3300"/>
                </a:solidFill>
                <a:effectLst>
                  <a:outerShdw blurRad="38100" dist="38100" dir="2700000" algn="tl">
                    <a:srgbClr val="C0C0C0"/>
                  </a:outerShdw>
                </a:effectLst>
                <a:uLnTx/>
                <a:uFillTx/>
                <a:latin typeface="Arial" panose="020B0604020202020204" pitchFamily="34" charset="0"/>
                <a:ea typeface="隶书" panose="02010509060101010101" pitchFamily="49" charset="-122"/>
                <a:sym typeface="+mn-ea"/>
              </a:rPr>
              <a:t>信息检索课的</a:t>
            </a:r>
            <a:r>
              <a:rPr lang="zh-CN" sz="3200" noProof="0">
                <a:ln>
                  <a:noFill/>
                </a:ln>
                <a:solidFill>
                  <a:srgbClr val="CC3300"/>
                </a:solidFill>
                <a:effectLst>
                  <a:outerShdw blurRad="38100" dist="38100" dir="2700000" algn="tl">
                    <a:srgbClr val="C0C0C0"/>
                  </a:outerShdw>
                </a:effectLst>
                <a:uLnTx/>
                <a:uFillTx/>
                <a:latin typeface="Arial" panose="020B0604020202020204" pitchFamily="34" charset="0"/>
                <a:ea typeface="隶书" panose="02010509060101010101" pitchFamily="49" charset="-122"/>
                <a:sym typeface="+mn-ea"/>
              </a:rPr>
              <a:t>意义</a:t>
            </a:r>
            <a:endParaRPr lang="zh-CN" sz="3200" noProof="0">
              <a:ln>
                <a:noFill/>
              </a:ln>
              <a:solidFill>
                <a:srgbClr val="CC3300"/>
              </a:solidFill>
              <a:effectLst>
                <a:outerShdw blurRad="38100" dist="38100" dir="2700000" algn="tl">
                  <a:srgbClr val="C0C0C0"/>
                </a:outerShdw>
              </a:effectLst>
              <a:uLnTx/>
              <a:uFillTx/>
              <a:latin typeface="Arial" panose="020B0604020202020204" pitchFamily="34" charset="0"/>
              <a:ea typeface="隶书" panose="02010509060101010101" pitchFamily="49" charset="-122"/>
              <a:sym typeface="+mn-ea"/>
            </a:endParaRPr>
          </a:p>
        </p:txBody>
      </p:sp>
      <p:sp>
        <p:nvSpPr>
          <p:cNvPr id="207875" name="文本框 207874"/>
          <p:cNvSpPr txBox="1"/>
          <p:nvPr/>
        </p:nvSpPr>
        <p:spPr>
          <a:xfrm>
            <a:off x="1024890" y="2067560"/>
            <a:ext cx="7086600" cy="645160"/>
          </a:xfrm>
          <a:prstGeom prst="rect">
            <a:avLst/>
          </a:prstGeom>
          <a:solidFill>
            <a:schemeClr val="accent2"/>
          </a:solidFill>
          <a:ln w="9525">
            <a:noFill/>
          </a:ln>
          <a:effectLst>
            <a:outerShdw dist="107763" dir="18900000" algn="ctr" rotWithShape="0">
              <a:schemeClr val="bg2"/>
            </a:outerShdw>
          </a:effectLst>
        </p:spPr>
        <p:txBody>
          <a:bodyPr>
            <a:spAutoFit/>
          </a:bodyPr>
          <a:p>
            <a:pPr>
              <a:spcBef>
                <a:spcPct val="50000"/>
              </a:spcBef>
              <a:buClr>
                <a:schemeClr val="bg1"/>
              </a:buClr>
            </a:pPr>
            <a:r>
              <a:rPr lang="zh-CN" altLang="en-US" b="1" dirty="0">
                <a:latin typeface="Times New Roman" panose="02020603050405020304" pitchFamily="18" charset="0"/>
                <a:ea typeface="宋体" panose="02010600030101010101" pitchFamily="2" charset="-122"/>
              </a:rPr>
              <a:t>科研人员收集信息在整个科研工作中所占的工作和时间比例为</a:t>
            </a:r>
            <a:r>
              <a:rPr lang="en-US" altLang="zh-CN" b="1" dirty="0">
                <a:latin typeface="Times New Roman" panose="02020603050405020304" pitchFamily="18" charset="0"/>
                <a:ea typeface="宋体" panose="02010600030101010101" pitchFamily="2" charset="-122"/>
              </a:rPr>
              <a:t>5-15%</a:t>
            </a:r>
            <a:r>
              <a:rPr lang="zh-CN" altLang="en-US" b="1" dirty="0">
                <a:latin typeface="Times New Roman" panose="02020603050405020304" pitchFamily="18" charset="0"/>
                <a:ea typeface="宋体" panose="02010600030101010101" pitchFamily="2" charset="-122"/>
              </a:rPr>
              <a:t>，而美国为</a:t>
            </a:r>
            <a:r>
              <a:rPr lang="en-US" altLang="zh-CN" b="1">
                <a:latin typeface="Times New Roman" panose="02020603050405020304" pitchFamily="18" charset="0"/>
                <a:ea typeface="宋体" panose="02010600030101010101" pitchFamily="2" charset="-122"/>
              </a:rPr>
              <a:t>59%</a:t>
            </a:r>
            <a:endParaRPr lang="en-US" altLang="zh-CN" b="1">
              <a:latin typeface="Times New Roman" panose="02020603050405020304" pitchFamily="18" charset="0"/>
              <a:ea typeface="宋体" panose="02010600030101010101" pitchFamily="2" charset="-122"/>
            </a:endParaRPr>
          </a:p>
        </p:txBody>
      </p:sp>
      <p:sp>
        <p:nvSpPr>
          <p:cNvPr id="207874" name="文本框 207873"/>
          <p:cNvSpPr txBox="1"/>
          <p:nvPr/>
        </p:nvSpPr>
        <p:spPr>
          <a:xfrm>
            <a:off x="1024890" y="3075940"/>
            <a:ext cx="7010400" cy="645160"/>
          </a:xfrm>
          <a:prstGeom prst="rect">
            <a:avLst/>
          </a:prstGeom>
          <a:solidFill>
            <a:schemeClr val="accent2"/>
          </a:solidFill>
          <a:ln w="9525">
            <a:noFill/>
          </a:ln>
          <a:effectLst>
            <a:outerShdw dist="107763" dir="18900000" algn="ctr" rotWithShape="0">
              <a:schemeClr val="bg2"/>
            </a:outerShdw>
          </a:effectLst>
        </p:spPr>
        <p:txBody>
          <a:bodyPr>
            <a:spAutoFit/>
          </a:bodyPr>
          <a:p>
            <a:pPr>
              <a:spcBef>
                <a:spcPct val="50000"/>
              </a:spcBef>
              <a:buClr>
                <a:schemeClr val="bg1"/>
              </a:buClr>
            </a:pPr>
            <a:r>
              <a:rPr lang="zh-CN" altLang="en-US" b="1" dirty="0">
                <a:latin typeface="Times New Roman" panose="02020603050405020304" pitchFamily="18" charset="0"/>
                <a:ea typeface="宋体" panose="02010600030101010101" pitchFamily="2" charset="-122"/>
              </a:rPr>
              <a:t>我国科研人员中能阅读外文资料者占</a:t>
            </a:r>
            <a:r>
              <a:rPr lang="en-US" altLang="zh-CN" b="1" dirty="0">
                <a:latin typeface="Times New Roman" panose="02020603050405020304" pitchFamily="18" charset="0"/>
                <a:ea typeface="宋体" panose="02010600030101010101" pitchFamily="2" charset="-122"/>
              </a:rPr>
              <a:t>30%</a:t>
            </a:r>
            <a:r>
              <a:rPr lang="zh-CN" altLang="en-US" b="1" dirty="0">
                <a:latin typeface="Times New Roman" panose="02020603050405020304" pitchFamily="18" charset="0"/>
                <a:ea typeface="宋体" panose="02010600030101010101" pitchFamily="2" charset="-122"/>
              </a:rPr>
              <a:t>左右，</a:t>
            </a:r>
            <a:r>
              <a:rPr lang="en-US" altLang="zh-CN" b="1" dirty="0">
                <a:latin typeface="Times New Roman" panose="02020603050405020304" pitchFamily="18" charset="0"/>
                <a:ea typeface="宋体" panose="02010600030101010101" pitchFamily="2" charset="-122"/>
              </a:rPr>
              <a:t>90%</a:t>
            </a:r>
            <a:r>
              <a:rPr lang="zh-CN" altLang="en-US" b="1" dirty="0">
                <a:latin typeface="Times New Roman" panose="02020603050405020304" pitchFamily="18" charset="0"/>
                <a:ea typeface="宋体" panose="02010600030101010101" pitchFamily="2" charset="-122"/>
              </a:rPr>
              <a:t>的人从未受过信息培训，近</a:t>
            </a:r>
            <a:r>
              <a:rPr lang="en-US" altLang="zh-CN" b="1" dirty="0">
                <a:latin typeface="Times New Roman" panose="02020603050405020304" pitchFamily="18" charset="0"/>
                <a:ea typeface="宋体" panose="02010600030101010101" pitchFamily="2" charset="-122"/>
              </a:rPr>
              <a:t>20%</a:t>
            </a:r>
            <a:r>
              <a:rPr lang="zh-CN" altLang="en-US" b="1" dirty="0">
                <a:latin typeface="Times New Roman" panose="02020603050405020304" pitchFamily="18" charset="0"/>
                <a:ea typeface="宋体" panose="02010600030101010101" pitchFamily="2" charset="-122"/>
              </a:rPr>
              <a:t>的人对信息检索还一无所知</a:t>
            </a:r>
            <a:endParaRPr lang="zh-CN" altLang="en-US" b="1">
              <a:latin typeface="Times New Roman" panose="02020603050405020304" pitchFamily="18" charset="0"/>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slide(fromBottom)">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grpId="0" nodeType="clickEffect">
                                  <p:stCondLst>
                                    <p:cond delay="0"/>
                                  </p:stCondLst>
                                  <p:childTnLst>
                                    <p:set>
                                      <p:cBhvr>
                                        <p:cTn id="11" dur="1" fill="hold">
                                          <p:stCondLst>
                                            <p:cond delay="0"/>
                                          </p:stCondLst>
                                        </p:cTn>
                                        <p:tgtEl>
                                          <p:spTgt spid="207875"/>
                                        </p:tgtEl>
                                        <p:attrNameLst>
                                          <p:attrName>style.visibility</p:attrName>
                                        </p:attrNameLst>
                                      </p:cBhvr>
                                      <p:to>
                                        <p:strVal val="visible"/>
                                      </p:to>
                                    </p:set>
                                    <p:anim calcmode="lin" valueType="num">
                                      <p:cBhvr additive="base">
                                        <p:cTn id="12" dur="500" fill="hold"/>
                                        <p:tgtEl>
                                          <p:spTgt spid="207875"/>
                                        </p:tgtEl>
                                        <p:attrNameLst>
                                          <p:attrName>ppt_x</p:attrName>
                                        </p:attrNameLst>
                                      </p:cBhvr>
                                      <p:tavLst>
                                        <p:tav tm="0">
                                          <p:val>
                                            <p:strVal val="#ppt_x"/>
                                          </p:val>
                                        </p:tav>
                                        <p:tav tm="100000">
                                          <p:val>
                                            <p:strVal val="#ppt_x"/>
                                          </p:val>
                                        </p:tav>
                                      </p:tavLst>
                                    </p:anim>
                                    <p:anim calcmode="lin" valueType="num">
                                      <p:cBhvr additive="base">
                                        <p:cTn id="13" dur="500" fill="hold"/>
                                        <p:tgtEl>
                                          <p:spTgt spid="207875"/>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07874"/>
                                        </p:tgtEl>
                                        <p:attrNameLst>
                                          <p:attrName>style.visibility</p:attrName>
                                        </p:attrNameLst>
                                      </p:cBhvr>
                                      <p:to>
                                        <p:strVal val="visible"/>
                                      </p:to>
                                    </p:set>
                                    <p:anim calcmode="lin" valueType="num">
                                      <p:cBhvr additive="base">
                                        <p:cTn id="18" dur="500" fill="hold"/>
                                        <p:tgtEl>
                                          <p:spTgt spid="207874"/>
                                        </p:tgtEl>
                                        <p:attrNameLst>
                                          <p:attrName>ppt_x</p:attrName>
                                        </p:attrNameLst>
                                      </p:cBhvr>
                                      <p:tavLst>
                                        <p:tav tm="0">
                                          <p:val>
                                            <p:strVal val="#ppt_x"/>
                                          </p:val>
                                        </p:tav>
                                        <p:tav tm="100000">
                                          <p:val>
                                            <p:strVal val="#ppt_x"/>
                                          </p:val>
                                        </p:tav>
                                      </p:tavLst>
                                    </p:anim>
                                    <p:anim calcmode="lin" valueType="num">
                                      <p:cBhvr additive="base">
                                        <p:cTn id="19" dur="500" fill="hold"/>
                                        <p:tgtEl>
                                          <p:spTgt spid="2078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07875" grpId="0" bldLvl="0" animBg="1"/>
      <p:bldP spid="207874" grpId="0" bldLvl="0"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 descr="D:\1稻壳模板\ppt\2016.4\小清新水彩花卉毕业答辩模板\未标题-5.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36971" y="-98774"/>
            <a:ext cx="911574" cy="971998"/>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39"/>
          <p:cNvSpPr>
            <a:spLocks noChangeArrowheads="1"/>
          </p:cNvSpPr>
          <p:nvPr/>
        </p:nvSpPr>
        <p:spPr bwMode="auto">
          <a:xfrm>
            <a:off x="971550" y="628015"/>
            <a:ext cx="3892550" cy="307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anose="020B0604020202020204" pitchFamily="34" charset="0"/>
              <a:buNone/>
            </a:pPr>
            <a:r>
              <a:rPr lang="zh-CN" altLang="en-US" sz="2000" dirty="0" smtClean="0">
                <a:solidFill>
                  <a:schemeClr val="bg1">
                    <a:lumMod val="50000"/>
                  </a:schemeClr>
                </a:solidFill>
                <a:latin typeface="微软雅黑 Light" panose="020B0502040204020203" pitchFamily="34" charset="-122"/>
                <a:ea typeface="微软雅黑 Light" panose="020B0502040204020203" pitchFamily="34" charset="-122"/>
                <a:sym typeface="+mn-ea"/>
              </a:rPr>
              <a:t>三、信息检索语言（检索标识</a:t>
            </a:r>
            <a:r>
              <a:rPr lang="zh-CN" altLang="en-US" sz="2000" dirty="0" smtClean="0">
                <a:solidFill>
                  <a:schemeClr val="bg1">
                    <a:lumMod val="50000"/>
                  </a:schemeClr>
                </a:solidFill>
                <a:latin typeface="微软雅黑 Light" panose="020B0502040204020203" pitchFamily="34" charset="-122"/>
                <a:ea typeface="微软雅黑 Light" panose="020B0502040204020203" pitchFamily="34" charset="-122"/>
                <a:sym typeface="+mn-ea"/>
              </a:rPr>
              <a:t>系统）</a:t>
            </a:r>
            <a:endParaRPr lang="zh-CN" altLang="en-US" sz="2000" dirty="0" smtClean="0">
              <a:solidFill>
                <a:schemeClr val="bg1">
                  <a:lumMod val="50000"/>
                </a:schemeClr>
              </a:solidFill>
              <a:latin typeface="微软雅黑 Light" panose="020B0502040204020203" pitchFamily="34" charset="-122"/>
              <a:ea typeface="微软雅黑 Light" panose="020B0502040204020203" pitchFamily="34" charset="-122"/>
              <a:sym typeface="+mn-ea"/>
            </a:endParaRPr>
          </a:p>
        </p:txBody>
      </p:sp>
      <p:sp>
        <p:nvSpPr>
          <p:cNvPr id="28" name="Rectangle 21"/>
          <p:cNvSpPr>
            <a:spLocks noChangeArrowheads="1"/>
          </p:cNvSpPr>
          <p:nvPr/>
        </p:nvSpPr>
        <p:spPr bwMode="auto">
          <a:xfrm>
            <a:off x="810260" y="1198880"/>
            <a:ext cx="7353300" cy="3451860"/>
          </a:xfrm>
          <a:prstGeom prst="rect">
            <a:avLst/>
          </a:prstGeom>
          <a:solidFill>
            <a:schemeClr val="bg1">
              <a:lumMod val="95000"/>
              <a:alpha val="50000"/>
            </a:schemeClr>
          </a:solidFill>
          <a:ln>
            <a:noFill/>
          </a:ln>
        </p:spPr>
        <p:txBody>
          <a:bodyPr/>
          <a:lstStyle/>
          <a:p>
            <a:endParaRPr lang="zh-CN" altLang="en-US">
              <a:solidFill>
                <a:prstClr val="black"/>
              </a:solidFill>
            </a:endParaRPr>
          </a:p>
        </p:txBody>
      </p:sp>
      <p:sp>
        <p:nvSpPr>
          <p:cNvPr id="29" name="Rectangle 11"/>
          <p:cNvSpPr>
            <a:spLocks noChangeArrowheads="1"/>
          </p:cNvSpPr>
          <p:nvPr/>
        </p:nvSpPr>
        <p:spPr bwMode="auto">
          <a:xfrm>
            <a:off x="971550" y="1275715"/>
            <a:ext cx="7005955" cy="3145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oAutofit/>
          </a:bodyPr>
          <a:lstStyle/>
          <a:p>
            <a:pPr indent="457200" fontAlgn="auto">
              <a:lnSpc>
                <a:spcPct val="130000"/>
              </a:lnSpc>
              <a:spcBef>
                <a:spcPts val="0"/>
              </a:spcBef>
              <a:spcAft>
                <a:spcPts val="0"/>
              </a:spcAft>
              <a:buClrTx/>
              <a:buNone/>
            </a:pPr>
            <a:r>
              <a:rPr lang="en-US" sz="2000" dirty="0" smtClean="0">
                <a:solidFill>
                  <a:schemeClr val="bg1">
                    <a:lumMod val="50000"/>
                  </a:schemeClr>
                </a:solidFill>
                <a:latin typeface="华文楷体" panose="02010600040101010101" charset="-122"/>
                <a:ea typeface="华文楷体" panose="02010600040101010101" charset="-122"/>
                <a:cs typeface="华文楷体" panose="02010600040101010101" charset="-122"/>
                <a:sym typeface="+mn-ea"/>
              </a:rPr>
              <a:t>3</a:t>
            </a:r>
            <a:r>
              <a:rPr lang="zh-CN" altLang="en-US" sz="2000" dirty="0" smtClean="0">
                <a:solidFill>
                  <a:schemeClr val="bg1">
                    <a:lumMod val="50000"/>
                  </a:schemeClr>
                </a:solidFill>
                <a:latin typeface="华文楷体" panose="02010600040101010101" charset="-122"/>
                <a:ea typeface="华文楷体" panose="02010600040101010101" charset="-122"/>
                <a:cs typeface="华文楷体" panose="02010600040101010101" charset="-122"/>
                <a:sym typeface="+mn-ea"/>
              </a:rPr>
              <a:t>、检索语言的分类</a:t>
            </a:r>
            <a:endParaRPr lang="en-US" altLang="zh-CN" sz="2000" b="1" dirty="0">
              <a:solidFill>
                <a:schemeClr val="tx1"/>
              </a:solidFill>
              <a:latin typeface="华文楷体" panose="02010600040101010101" charset="-122"/>
              <a:ea typeface="华文楷体" panose="02010600040101010101" charset="-122"/>
              <a:cs typeface="华文楷体" panose="02010600040101010101" charset="-122"/>
              <a:sym typeface="+mn-ea"/>
            </a:endParaRPr>
          </a:p>
          <a:p>
            <a:pPr indent="457200" fontAlgn="auto">
              <a:lnSpc>
                <a:spcPct val="130000"/>
              </a:lnSpc>
              <a:buNone/>
            </a:pPr>
            <a:endParaRPr lang="zh-CN" altLang="zh-CN" sz="2000" dirty="0">
              <a:solidFill>
                <a:schemeClr val="tx1"/>
              </a:solidFill>
              <a:latin typeface="华文楷体" panose="02010600040101010101" charset="-122"/>
              <a:ea typeface="华文楷体" panose="02010600040101010101" charset="-122"/>
              <a:cs typeface="华文楷体" panose="02010600040101010101" charset="-122"/>
              <a:sym typeface="+mn-ea"/>
            </a:endParaRPr>
          </a:p>
          <a:p>
            <a:pPr indent="457200" fontAlgn="auto">
              <a:lnSpc>
                <a:spcPct val="130000"/>
              </a:lnSpc>
              <a:spcAft>
                <a:spcPts val="0"/>
              </a:spcAft>
              <a:buNone/>
            </a:pPr>
            <a:r>
              <a:rPr lang="zh-CN" altLang="en-US" sz="2000" dirty="0">
                <a:solidFill>
                  <a:srgbClr val="FF0000"/>
                </a:solidFill>
                <a:latin typeface="华文楷体" panose="02010600040101010101" charset="-122"/>
                <a:ea typeface="华文楷体" panose="02010600040101010101" charset="-122"/>
                <a:cs typeface="华文楷体" panose="02010600040101010101" charset="-122"/>
                <a:sym typeface="+mn-ea"/>
              </a:rPr>
              <a:t>按描述文献特征分为：</a:t>
            </a:r>
            <a:endParaRPr lang="zh-CN" altLang="en-US" sz="2000" dirty="0">
              <a:solidFill>
                <a:srgbClr val="FF0000"/>
              </a:solidFill>
              <a:latin typeface="华文楷体" panose="02010600040101010101" charset="-122"/>
              <a:ea typeface="华文楷体" panose="02010600040101010101" charset="-122"/>
              <a:cs typeface="华文楷体" panose="02010600040101010101" charset="-122"/>
            </a:endParaRPr>
          </a:p>
          <a:p>
            <a:pPr indent="457200" fontAlgn="auto">
              <a:lnSpc>
                <a:spcPct val="130000"/>
              </a:lnSpc>
              <a:spcAft>
                <a:spcPts val="0"/>
              </a:spcAft>
              <a:buNone/>
            </a:pPr>
            <a:r>
              <a:rPr lang="zh-CN" altLang="zh-CN" sz="2000" dirty="0">
                <a:solidFill>
                  <a:schemeClr val="tx1"/>
                </a:solidFill>
                <a:latin typeface="华文楷体" panose="02010600040101010101" charset="-122"/>
                <a:ea typeface="华文楷体" panose="02010600040101010101" charset="-122"/>
                <a:cs typeface="华文楷体" panose="02010600040101010101" charset="-122"/>
                <a:sym typeface="+mn-ea"/>
              </a:rPr>
              <a:t>  ①</a:t>
            </a:r>
            <a:r>
              <a:rPr lang="zh-CN" altLang="en-US" sz="2000" dirty="0">
                <a:solidFill>
                  <a:schemeClr val="tx1"/>
                </a:solidFill>
                <a:latin typeface="华文楷体" panose="02010600040101010101" charset="-122"/>
                <a:ea typeface="华文楷体" panose="02010600040101010101" charset="-122"/>
                <a:cs typeface="华文楷体" panose="02010600040101010101" charset="-122"/>
                <a:sym typeface="+mn-ea"/>
              </a:rPr>
              <a:t>描述文献</a:t>
            </a:r>
            <a:r>
              <a:rPr lang="zh-CN" altLang="en-US" sz="2000" dirty="0">
                <a:solidFill>
                  <a:srgbClr val="FF0000"/>
                </a:solidFill>
                <a:latin typeface="华文楷体" panose="02010600040101010101" charset="-122"/>
                <a:ea typeface="华文楷体" panose="02010600040101010101" charset="-122"/>
                <a:cs typeface="华文楷体" panose="02010600040101010101" charset="-122"/>
                <a:sym typeface="+mn-ea"/>
              </a:rPr>
              <a:t>外部特征</a:t>
            </a:r>
            <a:r>
              <a:rPr lang="zh-CN" altLang="en-US" sz="2000" dirty="0">
                <a:solidFill>
                  <a:schemeClr val="tx1"/>
                </a:solidFill>
                <a:latin typeface="华文楷体" panose="02010600040101010101" charset="-122"/>
                <a:ea typeface="华文楷体" panose="02010600040101010101" charset="-122"/>
                <a:cs typeface="华文楷体" panose="02010600040101010101" charset="-122"/>
                <a:sym typeface="+mn-ea"/>
              </a:rPr>
              <a:t>的检索语言：如题名（书名、篇名）、著者、代码（标准号、报告号、专利号）、机构名称、引文（被引著者姓名和被引用文献的出处）等。</a:t>
            </a:r>
            <a:endParaRPr lang="zh-CN" altLang="en-US" sz="2000" dirty="0">
              <a:solidFill>
                <a:schemeClr val="tx1"/>
              </a:solidFill>
              <a:latin typeface="华文楷体" panose="02010600040101010101" charset="-122"/>
              <a:ea typeface="华文楷体" panose="02010600040101010101" charset="-122"/>
              <a:cs typeface="华文楷体" panose="02010600040101010101" charset="-122"/>
            </a:endParaRPr>
          </a:p>
          <a:p>
            <a:pPr indent="457200" fontAlgn="auto">
              <a:lnSpc>
                <a:spcPct val="130000"/>
              </a:lnSpc>
              <a:spcAft>
                <a:spcPts val="0"/>
              </a:spcAft>
              <a:buNone/>
            </a:pPr>
            <a:r>
              <a:rPr lang="zh-CN" altLang="en-US" sz="2000" dirty="0">
                <a:solidFill>
                  <a:schemeClr val="tx1"/>
                </a:solidFill>
                <a:latin typeface="华文楷体" panose="02010600040101010101" charset="-122"/>
                <a:ea typeface="华文楷体" panose="02010600040101010101" charset="-122"/>
                <a:cs typeface="华文楷体" panose="02010600040101010101" charset="-122"/>
                <a:sym typeface="+mn-ea"/>
              </a:rPr>
              <a:t>  </a:t>
            </a:r>
            <a:r>
              <a:rPr lang="en-US" altLang="zh-CN" sz="2000" dirty="0">
                <a:solidFill>
                  <a:schemeClr val="tx1"/>
                </a:solidFill>
                <a:latin typeface="华文楷体" panose="02010600040101010101" charset="-122"/>
                <a:ea typeface="华文楷体" panose="02010600040101010101" charset="-122"/>
                <a:cs typeface="华文楷体" panose="02010600040101010101" charset="-122"/>
                <a:sym typeface="+mn-ea"/>
              </a:rPr>
              <a:t>②</a:t>
            </a:r>
            <a:r>
              <a:rPr lang="zh-CN" altLang="en-US" sz="2000" dirty="0">
                <a:solidFill>
                  <a:schemeClr val="tx1"/>
                </a:solidFill>
                <a:latin typeface="华文楷体" panose="02010600040101010101" charset="-122"/>
                <a:ea typeface="华文楷体" panose="02010600040101010101" charset="-122"/>
                <a:cs typeface="华文楷体" panose="02010600040101010101" charset="-122"/>
                <a:sym typeface="+mn-ea"/>
              </a:rPr>
              <a:t>描述文献</a:t>
            </a:r>
            <a:r>
              <a:rPr lang="zh-CN" altLang="en-US" sz="2000" dirty="0">
                <a:solidFill>
                  <a:srgbClr val="FF0000"/>
                </a:solidFill>
                <a:latin typeface="华文楷体" panose="02010600040101010101" charset="-122"/>
                <a:ea typeface="华文楷体" panose="02010600040101010101" charset="-122"/>
                <a:cs typeface="华文楷体" panose="02010600040101010101" charset="-122"/>
                <a:sym typeface="+mn-ea"/>
              </a:rPr>
              <a:t>内部特征</a:t>
            </a:r>
            <a:r>
              <a:rPr lang="zh-CN" altLang="en-US" sz="2000" dirty="0">
                <a:solidFill>
                  <a:schemeClr val="tx1"/>
                </a:solidFill>
                <a:latin typeface="华文楷体" panose="02010600040101010101" charset="-122"/>
                <a:ea typeface="华文楷体" panose="02010600040101010101" charset="-122"/>
                <a:cs typeface="华文楷体" panose="02010600040101010101" charset="-122"/>
                <a:sym typeface="+mn-ea"/>
              </a:rPr>
              <a:t>的检索语言：如分类语言、主题语言。</a:t>
            </a:r>
            <a:endParaRPr lang="zh-CN" altLang="en-US" sz="2000" dirty="0">
              <a:solidFill>
                <a:schemeClr val="tx1"/>
              </a:solidFill>
              <a:latin typeface="华文楷体" panose="02010600040101010101" charset="-122"/>
              <a:ea typeface="华文楷体" panose="02010600040101010101" charset="-122"/>
              <a:cs typeface="华文楷体" panose="02010600040101010101" charset="-122"/>
            </a:endParaRPr>
          </a:p>
          <a:p>
            <a:pPr indent="457200" fontAlgn="auto">
              <a:lnSpc>
                <a:spcPct val="130000"/>
              </a:lnSpc>
              <a:spcAft>
                <a:spcPts val="0"/>
              </a:spcAft>
              <a:buClr>
                <a:srgbClr val="FF6BB5"/>
              </a:buClr>
              <a:buFont typeface="Wingdings" panose="05000000000000000000" pitchFamily="2" charset="2"/>
              <a:buNone/>
            </a:pPr>
            <a:endParaRPr lang="zh-CN" altLang="en-US" sz="2000" b="1" dirty="0">
              <a:solidFill>
                <a:schemeClr val="tx1"/>
              </a:solidFill>
              <a:latin typeface="华文楷体" panose="02010600040101010101" charset="-122"/>
              <a:ea typeface="华文楷体" panose="02010600040101010101" charset="-122"/>
              <a:cs typeface="华文楷体" panose="02010600040101010101" charset="-122"/>
            </a:endParaRPr>
          </a:p>
          <a:p>
            <a:pPr indent="0" fontAlgn="auto">
              <a:spcAft>
                <a:spcPts val="0"/>
              </a:spcAft>
              <a:buClr>
                <a:srgbClr val="FF6BB5"/>
              </a:buClr>
              <a:buFont typeface="Wingdings" panose="05000000000000000000" pitchFamily="2" charset="2"/>
              <a:buNone/>
            </a:pPr>
            <a:endParaRPr lang="zh-CN" altLang="en-US" sz="2000" b="1" dirty="0">
              <a:solidFill>
                <a:schemeClr val="tx1"/>
              </a:solidFill>
              <a:latin typeface="华文楷体" panose="02010600040101010101" charset="-122"/>
              <a:ea typeface="华文楷体" panose="02010600040101010101" charset="-122"/>
              <a:cs typeface="华文楷体" panose="02010600040101010101"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Bottom)">
                                      <p:cBhvr>
                                        <p:cTn id="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 descr="D:\1稻壳模板\ppt\2016.4\小清新水彩花卉毕业答辩模板\未标题-5.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36971" y="-98774"/>
            <a:ext cx="911574" cy="971998"/>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39"/>
          <p:cNvSpPr>
            <a:spLocks noChangeArrowheads="1"/>
          </p:cNvSpPr>
          <p:nvPr/>
        </p:nvSpPr>
        <p:spPr bwMode="auto">
          <a:xfrm>
            <a:off x="971550" y="628015"/>
            <a:ext cx="3892550" cy="307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anose="020B0604020202020204" pitchFamily="34" charset="0"/>
              <a:buNone/>
            </a:pPr>
            <a:r>
              <a:rPr lang="zh-CN" altLang="en-US" sz="2000" dirty="0" smtClean="0">
                <a:solidFill>
                  <a:schemeClr val="bg1">
                    <a:lumMod val="50000"/>
                  </a:schemeClr>
                </a:solidFill>
                <a:latin typeface="微软雅黑 Light" panose="020B0502040204020203" pitchFamily="34" charset="-122"/>
                <a:ea typeface="微软雅黑 Light" panose="020B0502040204020203" pitchFamily="34" charset="-122"/>
                <a:sym typeface="+mn-ea"/>
              </a:rPr>
              <a:t>三、信息检索语言（检索标识</a:t>
            </a:r>
            <a:r>
              <a:rPr lang="zh-CN" altLang="en-US" sz="2000" dirty="0" smtClean="0">
                <a:solidFill>
                  <a:schemeClr val="bg1">
                    <a:lumMod val="50000"/>
                  </a:schemeClr>
                </a:solidFill>
                <a:latin typeface="微软雅黑 Light" panose="020B0502040204020203" pitchFamily="34" charset="-122"/>
                <a:ea typeface="微软雅黑 Light" panose="020B0502040204020203" pitchFamily="34" charset="-122"/>
                <a:sym typeface="+mn-ea"/>
              </a:rPr>
              <a:t>系统）</a:t>
            </a:r>
            <a:endParaRPr lang="zh-CN" altLang="en-US" sz="2000" dirty="0" smtClean="0">
              <a:solidFill>
                <a:schemeClr val="bg1">
                  <a:lumMod val="50000"/>
                </a:schemeClr>
              </a:solidFill>
              <a:latin typeface="微软雅黑 Light" panose="020B0502040204020203" pitchFamily="34" charset="-122"/>
              <a:ea typeface="微软雅黑 Light" panose="020B0502040204020203" pitchFamily="34" charset="-122"/>
              <a:sym typeface="+mn-ea"/>
            </a:endParaRPr>
          </a:p>
        </p:txBody>
      </p:sp>
      <p:sp>
        <p:nvSpPr>
          <p:cNvPr id="28" name="Rectangle 21"/>
          <p:cNvSpPr>
            <a:spLocks noChangeArrowheads="1"/>
          </p:cNvSpPr>
          <p:nvPr/>
        </p:nvSpPr>
        <p:spPr bwMode="auto">
          <a:xfrm>
            <a:off x="810260" y="1198880"/>
            <a:ext cx="7353300" cy="3451860"/>
          </a:xfrm>
          <a:prstGeom prst="rect">
            <a:avLst/>
          </a:prstGeom>
          <a:solidFill>
            <a:schemeClr val="bg1">
              <a:lumMod val="95000"/>
              <a:alpha val="50000"/>
            </a:schemeClr>
          </a:solidFill>
          <a:ln>
            <a:noFill/>
          </a:ln>
        </p:spPr>
        <p:txBody>
          <a:bodyPr/>
          <a:lstStyle/>
          <a:p>
            <a:endParaRPr lang="zh-CN" altLang="en-US">
              <a:solidFill>
                <a:prstClr val="black"/>
              </a:solidFill>
            </a:endParaRPr>
          </a:p>
        </p:txBody>
      </p:sp>
      <p:sp>
        <p:nvSpPr>
          <p:cNvPr id="29" name="Rectangle 11"/>
          <p:cNvSpPr>
            <a:spLocks noChangeArrowheads="1"/>
          </p:cNvSpPr>
          <p:nvPr/>
        </p:nvSpPr>
        <p:spPr bwMode="auto">
          <a:xfrm>
            <a:off x="971550" y="1275715"/>
            <a:ext cx="7005955" cy="3145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oAutofit/>
          </a:bodyPr>
          <a:lstStyle/>
          <a:p>
            <a:pPr indent="457200" fontAlgn="auto">
              <a:lnSpc>
                <a:spcPct val="130000"/>
              </a:lnSpc>
              <a:buNone/>
            </a:pPr>
            <a:r>
              <a:rPr lang="zh-CN" altLang="zh-CN" sz="2000" dirty="0">
                <a:solidFill>
                  <a:schemeClr val="tx1"/>
                </a:solidFill>
                <a:latin typeface="华文楷体" panose="02010600040101010101" charset="-122"/>
                <a:ea typeface="华文楷体" panose="02010600040101010101" charset="-122"/>
                <a:cs typeface="华文楷体" panose="02010600040101010101" charset="-122"/>
                <a:sym typeface="+mn-ea"/>
              </a:rPr>
              <a:t>例子：关键词</a:t>
            </a:r>
            <a:r>
              <a:rPr lang="zh-CN" altLang="zh-CN" sz="2000" dirty="0">
                <a:solidFill>
                  <a:schemeClr val="tx1"/>
                </a:solidFill>
                <a:latin typeface="华文楷体" panose="02010600040101010101" charset="-122"/>
                <a:ea typeface="华文楷体" panose="02010600040101010101" charset="-122"/>
                <a:cs typeface="华文楷体" panose="02010600040101010101" charset="-122"/>
                <a:sym typeface="+mn-ea"/>
              </a:rPr>
              <a:t>语言</a:t>
            </a:r>
            <a:endParaRPr lang="zh-CN" altLang="zh-CN" sz="2000" dirty="0">
              <a:solidFill>
                <a:schemeClr val="tx1"/>
              </a:solidFill>
              <a:latin typeface="华文楷体" panose="02010600040101010101" charset="-122"/>
              <a:ea typeface="华文楷体" panose="02010600040101010101" charset="-122"/>
              <a:cs typeface="华文楷体" panose="02010600040101010101" charset="-122"/>
              <a:sym typeface="+mn-ea"/>
            </a:endParaRPr>
          </a:p>
          <a:p>
            <a:pPr indent="457200" fontAlgn="auto">
              <a:lnSpc>
                <a:spcPct val="125000"/>
              </a:lnSpc>
              <a:spcAft>
                <a:spcPts val="0"/>
              </a:spcAft>
              <a:buNone/>
            </a:pPr>
            <a:endParaRPr lang="zh-CN" altLang="en-US" sz="2000" dirty="0">
              <a:solidFill>
                <a:schemeClr val="tx1"/>
              </a:solidFill>
              <a:latin typeface="华文楷体" panose="02010600040101010101" charset="-122"/>
              <a:ea typeface="华文楷体" panose="02010600040101010101" charset="-122"/>
              <a:sym typeface="+mn-ea"/>
            </a:endParaRPr>
          </a:p>
          <a:p>
            <a:pPr indent="457200" fontAlgn="auto">
              <a:lnSpc>
                <a:spcPct val="125000"/>
              </a:lnSpc>
              <a:spcAft>
                <a:spcPts val="0"/>
              </a:spcAft>
              <a:buNone/>
            </a:pPr>
            <a:r>
              <a:rPr lang="zh-CN" altLang="en-US" sz="2000" dirty="0">
                <a:solidFill>
                  <a:schemeClr val="tx1"/>
                </a:solidFill>
                <a:latin typeface="华文楷体" panose="02010600040101010101" charset="-122"/>
                <a:ea typeface="华文楷体" panose="02010600040101010101" charset="-122"/>
                <a:sym typeface="+mn-ea"/>
              </a:rPr>
              <a:t>（</a:t>
            </a:r>
            <a:r>
              <a:rPr lang="en-US" altLang="zh-CN" sz="2000" dirty="0">
                <a:solidFill>
                  <a:schemeClr val="tx1"/>
                </a:solidFill>
                <a:latin typeface="华文楷体" panose="02010600040101010101" charset="-122"/>
                <a:ea typeface="华文楷体" panose="02010600040101010101" charset="-122"/>
                <a:sym typeface="+mn-ea"/>
              </a:rPr>
              <a:t>1</a:t>
            </a:r>
            <a:r>
              <a:rPr lang="zh-CN" altLang="en-US" sz="2000" dirty="0">
                <a:solidFill>
                  <a:schemeClr val="tx1"/>
                </a:solidFill>
                <a:latin typeface="华文楷体" panose="02010600040101010101" charset="-122"/>
                <a:ea typeface="华文楷体" panose="02010600040101010101" charset="-122"/>
                <a:sym typeface="+mn-ea"/>
              </a:rPr>
              <a:t>）</a:t>
            </a:r>
            <a:r>
              <a:rPr lang="zh-CN" altLang="en-US" sz="2000" dirty="0">
                <a:solidFill>
                  <a:schemeClr val="tx1"/>
                </a:solidFill>
                <a:latin typeface="华文楷体" panose="02010600040101010101" charset="-122"/>
                <a:ea typeface="华文楷体" panose="02010600040101010101" charset="-122"/>
                <a:sym typeface="+mn-ea"/>
              </a:rPr>
              <a:t>概念</a:t>
            </a:r>
            <a:endParaRPr lang="zh-CN" altLang="en-US" sz="2000" dirty="0">
              <a:solidFill>
                <a:schemeClr val="tx1"/>
              </a:solidFill>
              <a:latin typeface="华文楷体" panose="02010600040101010101" charset="-122"/>
              <a:ea typeface="华文楷体" panose="02010600040101010101" charset="-122"/>
              <a:sym typeface="+mn-ea"/>
            </a:endParaRPr>
          </a:p>
          <a:p>
            <a:pPr indent="457200" fontAlgn="auto">
              <a:lnSpc>
                <a:spcPct val="125000"/>
              </a:lnSpc>
              <a:spcAft>
                <a:spcPts val="0"/>
              </a:spcAft>
              <a:buNone/>
            </a:pPr>
            <a:r>
              <a:rPr lang="zh-CN" altLang="en-US" sz="2000" b="1" dirty="0">
                <a:solidFill>
                  <a:schemeClr val="tx1"/>
                </a:solidFill>
                <a:latin typeface="华文楷体" panose="02010600040101010101" charset="-122"/>
                <a:ea typeface="华文楷体" panose="02010600040101010101" charset="-122"/>
                <a:sym typeface="+mn-ea"/>
              </a:rPr>
              <a:t>关键词</a:t>
            </a:r>
            <a:r>
              <a:rPr lang="zh-CN" altLang="en-US" sz="2000" dirty="0">
                <a:solidFill>
                  <a:schemeClr val="tx1"/>
                </a:solidFill>
                <a:latin typeface="华文楷体" panose="02010600040101010101" charset="-122"/>
                <a:ea typeface="华文楷体" panose="02010600040101010101" charset="-122"/>
                <a:sym typeface="+mn-ea"/>
              </a:rPr>
              <a:t>是指从文献的篇名、文摘和正文中抽出的对表达文献主题有实质意义并在提示和描述文献主题内容上起关键作用的词和词组。</a:t>
            </a:r>
            <a:endParaRPr lang="zh-CN" altLang="en-US" sz="2000" dirty="0">
              <a:solidFill>
                <a:schemeClr val="tx1"/>
              </a:solidFill>
              <a:latin typeface="华文楷体" panose="02010600040101010101" charset="-122"/>
              <a:ea typeface="华文楷体" panose="02010600040101010101" charset="-122"/>
              <a:sym typeface="+mn-ea"/>
            </a:endParaRPr>
          </a:p>
          <a:p>
            <a:pPr indent="457200" fontAlgn="auto">
              <a:lnSpc>
                <a:spcPct val="125000"/>
              </a:lnSpc>
              <a:spcAft>
                <a:spcPts val="0"/>
              </a:spcAft>
              <a:buNone/>
            </a:pPr>
            <a:r>
              <a:rPr lang="zh-CN" altLang="en-US" sz="2000" dirty="0">
                <a:solidFill>
                  <a:schemeClr val="tx1"/>
                </a:solidFill>
                <a:latin typeface="华文楷体" panose="02010600040101010101" charset="-122"/>
                <a:ea typeface="华文楷体" panose="02010600040101010101" charset="-122"/>
                <a:sym typeface="+mn-ea"/>
              </a:rPr>
              <a:t>以关键词为标识来存储和检索文献的信息标识系统称为</a:t>
            </a:r>
            <a:r>
              <a:rPr lang="zh-CN" altLang="en-US" sz="2000" b="1" dirty="0">
                <a:solidFill>
                  <a:schemeClr val="tx1"/>
                </a:solidFill>
                <a:latin typeface="华文楷体" panose="02010600040101010101" charset="-122"/>
                <a:ea typeface="华文楷体" panose="02010600040101010101" charset="-122"/>
                <a:sym typeface="+mn-ea"/>
              </a:rPr>
              <a:t>关键词语言。</a:t>
            </a:r>
            <a:endParaRPr lang="zh-CN" altLang="en-US" sz="2000" b="1" dirty="0">
              <a:solidFill>
                <a:schemeClr val="tx1"/>
              </a:solidFill>
              <a:latin typeface="华文楷体" panose="02010600040101010101" charset="-122"/>
              <a:ea typeface="华文楷体" panose="02010600040101010101" charset="-122"/>
              <a:cs typeface="华文楷体" panose="02010600040101010101" charset="-122"/>
            </a:endParaRPr>
          </a:p>
          <a:p>
            <a:pPr indent="457200" fontAlgn="auto">
              <a:lnSpc>
                <a:spcPct val="130000"/>
              </a:lnSpc>
              <a:spcAft>
                <a:spcPts val="0"/>
              </a:spcAft>
              <a:buClr>
                <a:srgbClr val="FF6BB5"/>
              </a:buClr>
              <a:buFont typeface="Wingdings" panose="05000000000000000000" pitchFamily="2" charset="2"/>
              <a:buNone/>
            </a:pPr>
            <a:endParaRPr lang="zh-CN" altLang="en-US" sz="2000" b="1" dirty="0">
              <a:solidFill>
                <a:schemeClr val="tx1"/>
              </a:solidFill>
              <a:latin typeface="华文楷体" panose="02010600040101010101" charset="-122"/>
              <a:ea typeface="华文楷体" panose="02010600040101010101" charset="-122"/>
              <a:cs typeface="华文楷体" panose="02010600040101010101" charset="-122"/>
            </a:endParaRPr>
          </a:p>
          <a:p>
            <a:pPr indent="0" fontAlgn="auto">
              <a:spcAft>
                <a:spcPts val="0"/>
              </a:spcAft>
              <a:buClr>
                <a:srgbClr val="FF6BB5"/>
              </a:buClr>
              <a:buFont typeface="Wingdings" panose="05000000000000000000" pitchFamily="2" charset="2"/>
              <a:buNone/>
            </a:pPr>
            <a:endParaRPr lang="zh-CN" altLang="en-US" sz="2000" b="1" dirty="0">
              <a:solidFill>
                <a:schemeClr val="tx1"/>
              </a:solidFill>
              <a:latin typeface="华文楷体" panose="02010600040101010101" charset="-122"/>
              <a:ea typeface="华文楷体" panose="02010600040101010101" charset="-122"/>
              <a:cs typeface="华文楷体" panose="02010600040101010101"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Bottom)">
                                      <p:cBhvr>
                                        <p:cTn id="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 descr="D:\1稻壳模板\ppt\2016.4\小清新水彩花卉毕业答辩模板\未标题-5.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36971" y="-98774"/>
            <a:ext cx="911574" cy="971998"/>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39"/>
          <p:cNvSpPr>
            <a:spLocks noChangeArrowheads="1"/>
          </p:cNvSpPr>
          <p:nvPr/>
        </p:nvSpPr>
        <p:spPr bwMode="auto">
          <a:xfrm>
            <a:off x="971550" y="628015"/>
            <a:ext cx="3892550" cy="307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anose="020B0604020202020204" pitchFamily="34" charset="0"/>
              <a:buNone/>
            </a:pPr>
            <a:r>
              <a:rPr lang="zh-CN" altLang="en-US" sz="2000" dirty="0" smtClean="0">
                <a:solidFill>
                  <a:schemeClr val="bg1">
                    <a:lumMod val="50000"/>
                  </a:schemeClr>
                </a:solidFill>
                <a:latin typeface="微软雅黑 Light" panose="020B0502040204020203" pitchFamily="34" charset="-122"/>
                <a:ea typeface="微软雅黑 Light" panose="020B0502040204020203" pitchFamily="34" charset="-122"/>
                <a:sym typeface="+mn-ea"/>
              </a:rPr>
              <a:t>三、信息检索语言（检索标识</a:t>
            </a:r>
            <a:r>
              <a:rPr lang="zh-CN" altLang="en-US" sz="2000" dirty="0" smtClean="0">
                <a:solidFill>
                  <a:schemeClr val="bg1">
                    <a:lumMod val="50000"/>
                  </a:schemeClr>
                </a:solidFill>
                <a:latin typeface="微软雅黑 Light" panose="020B0502040204020203" pitchFamily="34" charset="-122"/>
                <a:ea typeface="微软雅黑 Light" panose="020B0502040204020203" pitchFamily="34" charset="-122"/>
                <a:sym typeface="+mn-ea"/>
              </a:rPr>
              <a:t>系统）</a:t>
            </a:r>
            <a:endParaRPr lang="zh-CN" altLang="en-US" sz="2000" dirty="0" smtClean="0">
              <a:solidFill>
                <a:schemeClr val="bg1">
                  <a:lumMod val="50000"/>
                </a:schemeClr>
              </a:solidFill>
              <a:latin typeface="微软雅黑 Light" panose="020B0502040204020203" pitchFamily="34" charset="-122"/>
              <a:ea typeface="微软雅黑 Light" panose="020B0502040204020203" pitchFamily="34" charset="-122"/>
              <a:sym typeface="+mn-ea"/>
            </a:endParaRPr>
          </a:p>
        </p:txBody>
      </p:sp>
      <p:sp>
        <p:nvSpPr>
          <p:cNvPr id="28" name="Rectangle 21"/>
          <p:cNvSpPr>
            <a:spLocks noChangeArrowheads="1"/>
          </p:cNvSpPr>
          <p:nvPr/>
        </p:nvSpPr>
        <p:spPr bwMode="auto">
          <a:xfrm>
            <a:off x="810260" y="1198880"/>
            <a:ext cx="7353300" cy="3451860"/>
          </a:xfrm>
          <a:prstGeom prst="rect">
            <a:avLst/>
          </a:prstGeom>
          <a:solidFill>
            <a:schemeClr val="bg1">
              <a:lumMod val="95000"/>
              <a:alpha val="50000"/>
            </a:schemeClr>
          </a:solidFill>
          <a:ln>
            <a:noFill/>
          </a:ln>
        </p:spPr>
        <p:txBody>
          <a:bodyPr/>
          <a:lstStyle/>
          <a:p>
            <a:endParaRPr lang="zh-CN" altLang="en-US">
              <a:solidFill>
                <a:prstClr val="black"/>
              </a:solidFill>
            </a:endParaRPr>
          </a:p>
        </p:txBody>
      </p:sp>
      <p:sp>
        <p:nvSpPr>
          <p:cNvPr id="29" name="Rectangle 11"/>
          <p:cNvSpPr>
            <a:spLocks noChangeArrowheads="1"/>
          </p:cNvSpPr>
          <p:nvPr/>
        </p:nvSpPr>
        <p:spPr bwMode="auto">
          <a:xfrm>
            <a:off x="971550" y="1275715"/>
            <a:ext cx="7005955" cy="3145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oAutofit/>
          </a:bodyPr>
          <a:lstStyle/>
          <a:p>
            <a:pPr indent="457200" fontAlgn="auto">
              <a:lnSpc>
                <a:spcPct val="130000"/>
              </a:lnSpc>
              <a:buNone/>
            </a:pPr>
            <a:r>
              <a:rPr lang="zh-CN" altLang="zh-CN" sz="2000" dirty="0">
                <a:solidFill>
                  <a:schemeClr val="tx1"/>
                </a:solidFill>
                <a:latin typeface="华文楷体" panose="02010600040101010101" charset="-122"/>
                <a:ea typeface="华文楷体" panose="02010600040101010101" charset="-122"/>
                <a:cs typeface="华文楷体" panose="02010600040101010101" charset="-122"/>
                <a:sym typeface="+mn-ea"/>
              </a:rPr>
              <a:t>例子：关键词</a:t>
            </a:r>
            <a:r>
              <a:rPr lang="zh-CN" altLang="zh-CN" sz="2000" dirty="0">
                <a:solidFill>
                  <a:schemeClr val="tx1"/>
                </a:solidFill>
                <a:latin typeface="华文楷体" panose="02010600040101010101" charset="-122"/>
                <a:ea typeface="华文楷体" panose="02010600040101010101" charset="-122"/>
                <a:cs typeface="华文楷体" panose="02010600040101010101" charset="-122"/>
                <a:sym typeface="+mn-ea"/>
              </a:rPr>
              <a:t>语言</a:t>
            </a:r>
            <a:endParaRPr lang="zh-CN" altLang="zh-CN" sz="2000" dirty="0">
              <a:solidFill>
                <a:schemeClr val="tx1"/>
              </a:solidFill>
              <a:latin typeface="华文楷体" panose="02010600040101010101" charset="-122"/>
              <a:ea typeface="华文楷体" panose="02010600040101010101" charset="-122"/>
              <a:cs typeface="华文楷体" panose="02010600040101010101" charset="-122"/>
              <a:sym typeface="+mn-ea"/>
            </a:endParaRPr>
          </a:p>
          <a:p>
            <a:pPr indent="457200" fontAlgn="auto">
              <a:lnSpc>
                <a:spcPct val="125000"/>
              </a:lnSpc>
              <a:spcAft>
                <a:spcPts val="0"/>
              </a:spcAft>
              <a:buNone/>
            </a:pPr>
            <a:endParaRPr lang="zh-CN" altLang="en-US" sz="2000" dirty="0">
              <a:solidFill>
                <a:schemeClr val="tx1"/>
              </a:solidFill>
              <a:latin typeface="华文楷体" panose="02010600040101010101" charset="-122"/>
              <a:ea typeface="华文楷体" panose="02010600040101010101" charset="-122"/>
              <a:sym typeface="+mn-ea"/>
            </a:endParaRPr>
          </a:p>
          <a:p>
            <a:pPr indent="457200" fontAlgn="auto">
              <a:lnSpc>
                <a:spcPct val="125000"/>
              </a:lnSpc>
              <a:spcAft>
                <a:spcPts val="0"/>
              </a:spcAft>
              <a:buNone/>
            </a:pPr>
            <a:r>
              <a:rPr lang="zh-CN" altLang="en-US" sz="2000" dirty="0">
                <a:solidFill>
                  <a:schemeClr val="tx1"/>
                </a:solidFill>
                <a:latin typeface="华文楷体" panose="02010600040101010101" charset="-122"/>
                <a:ea typeface="华文楷体" panose="02010600040101010101" charset="-122"/>
                <a:sym typeface="+mn-ea"/>
              </a:rPr>
              <a:t>（</a:t>
            </a:r>
            <a:r>
              <a:rPr lang="en-US" altLang="zh-CN" sz="2000" dirty="0">
                <a:solidFill>
                  <a:schemeClr val="tx1"/>
                </a:solidFill>
                <a:latin typeface="华文楷体" panose="02010600040101010101" charset="-122"/>
                <a:ea typeface="华文楷体" panose="02010600040101010101" charset="-122"/>
                <a:sym typeface="+mn-ea"/>
              </a:rPr>
              <a:t>2</a:t>
            </a:r>
            <a:r>
              <a:rPr lang="zh-CN" altLang="en-US" sz="2000" dirty="0">
                <a:solidFill>
                  <a:schemeClr val="tx1"/>
                </a:solidFill>
                <a:latin typeface="华文楷体" panose="02010600040101010101" charset="-122"/>
                <a:ea typeface="华文楷体" panose="02010600040101010101" charset="-122"/>
                <a:sym typeface="+mn-ea"/>
              </a:rPr>
              <a:t>）特点</a:t>
            </a:r>
            <a:endParaRPr lang="zh-CN" altLang="en-US" sz="2000" dirty="0">
              <a:solidFill>
                <a:schemeClr val="tx1"/>
              </a:solidFill>
              <a:latin typeface="华文楷体" panose="02010600040101010101" charset="-122"/>
              <a:ea typeface="华文楷体" panose="02010600040101010101" charset="-122"/>
              <a:sym typeface="+mn-ea"/>
            </a:endParaRPr>
          </a:p>
          <a:p>
            <a:pPr indent="457200" fontAlgn="auto">
              <a:lnSpc>
                <a:spcPct val="125000"/>
              </a:lnSpc>
              <a:spcAft>
                <a:spcPts val="0"/>
              </a:spcAft>
              <a:buClr>
                <a:srgbClr val="FF6BB5"/>
              </a:buClr>
              <a:buFont typeface="Wingdings" panose="05000000000000000000" pitchFamily="2" charset="2"/>
              <a:buNone/>
            </a:pPr>
            <a:r>
              <a:rPr lang="zh-CN" altLang="en-US" sz="2000" dirty="0">
                <a:solidFill>
                  <a:schemeClr val="tx1"/>
                </a:solidFill>
                <a:latin typeface="华文楷体" panose="02010600040101010101" charset="-122"/>
                <a:ea typeface="华文楷体" panose="02010600040101010101" charset="-122"/>
                <a:sym typeface="+mn-ea"/>
              </a:rPr>
              <a:t>该语言是自然语言，是科技人员常用的各种科技词汇，未经规范化处理。直接用这些词汇做检索，既方便又容易掌握。</a:t>
            </a:r>
            <a:endParaRPr lang="zh-CN" altLang="en-US" sz="2000" dirty="0">
              <a:solidFill>
                <a:schemeClr val="tx1"/>
              </a:solidFill>
              <a:latin typeface="华文楷体" panose="02010600040101010101" charset="-122"/>
              <a:ea typeface="华文楷体" panose="02010600040101010101" charset="-122"/>
            </a:endParaRPr>
          </a:p>
          <a:p>
            <a:pPr indent="457200" fontAlgn="auto">
              <a:lnSpc>
                <a:spcPct val="125000"/>
              </a:lnSpc>
              <a:spcAft>
                <a:spcPts val="0"/>
              </a:spcAft>
              <a:buClr>
                <a:srgbClr val="FF6BB5"/>
              </a:buClr>
              <a:buFont typeface="Wingdings" panose="05000000000000000000" pitchFamily="2" charset="2"/>
              <a:buNone/>
            </a:pPr>
            <a:r>
              <a:rPr lang="zh-CN" altLang="en-US" sz="2000" dirty="0">
                <a:solidFill>
                  <a:schemeClr val="tx1"/>
                </a:solidFill>
                <a:latin typeface="华文楷体" panose="02010600040101010101" charset="-122"/>
                <a:ea typeface="华文楷体" panose="02010600040101010101" charset="-122"/>
                <a:sym typeface="+mn-ea"/>
              </a:rPr>
              <a:t>关键词来自文献标题、文摘、正文中，专指度高，用其检索，准确程度高。</a:t>
            </a:r>
            <a:endParaRPr lang="zh-CN" altLang="en-US" sz="2000" dirty="0">
              <a:solidFill>
                <a:schemeClr val="tx1"/>
              </a:solidFill>
              <a:latin typeface="华文楷体" panose="02010600040101010101" charset="-122"/>
              <a:ea typeface="华文楷体" panose="02010600040101010101" charset="-122"/>
            </a:endParaRPr>
          </a:p>
          <a:p>
            <a:pPr indent="457200" fontAlgn="auto">
              <a:lnSpc>
                <a:spcPct val="130000"/>
              </a:lnSpc>
              <a:spcAft>
                <a:spcPts val="0"/>
              </a:spcAft>
              <a:buClr>
                <a:srgbClr val="FF6BB5"/>
              </a:buClr>
              <a:buFont typeface="Wingdings" panose="05000000000000000000" pitchFamily="2" charset="2"/>
              <a:buNone/>
            </a:pPr>
            <a:endParaRPr lang="zh-CN" altLang="en-US" sz="2000" b="1" dirty="0">
              <a:solidFill>
                <a:schemeClr val="tx1"/>
              </a:solidFill>
              <a:latin typeface="华文楷体" panose="02010600040101010101" charset="-122"/>
              <a:ea typeface="华文楷体" panose="02010600040101010101" charset="-122"/>
              <a:cs typeface="华文楷体" panose="02010600040101010101" charset="-122"/>
            </a:endParaRPr>
          </a:p>
          <a:p>
            <a:pPr indent="0" fontAlgn="auto">
              <a:spcAft>
                <a:spcPts val="0"/>
              </a:spcAft>
              <a:buClr>
                <a:srgbClr val="FF6BB5"/>
              </a:buClr>
              <a:buFont typeface="Wingdings" panose="05000000000000000000" pitchFamily="2" charset="2"/>
              <a:buNone/>
            </a:pPr>
            <a:endParaRPr lang="zh-CN" altLang="en-US" sz="2000" b="1" dirty="0">
              <a:solidFill>
                <a:schemeClr val="tx1"/>
              </a:solidFill>
              <a:latin typeface="华文楷体" panose="02010600040101010101" charset="-122"/>
              <a:ea typeface="华文楷体" panose="02010600040101010101" charset="-122"/>
              <a:cs typeface="华文楷体" panose="02010600040101010101"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Bottom)">
                                      <p:cBhvr>
                                        <p:cTn id="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 descr="D:\1稻壳模板\ppt\2016.4\小清新水彩花卉毕业答辩模板\未标题-5.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36971" y="-98774"/>
            <a:ext cx="911574" cy="971998"/>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39"/>
          <p:cNvSpPr>
            <a:spLocks noChangeArrowheads="1"/>
          </p:cNvSpPr>
          <p:nvPr/>
        </p:nvSpPr>
        <p:spPr bwMode="auto">
          <a:xfrm>
            <a:off x="971550" y="628015"/>
            <a:ext cx="3892550" cy="307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anose="020B0604020202020204" pitchFamily="34" charset="0"/>
              <a:buNone/>
            </a:pPr>
            <a:r>
              <a:rPr lang="zh-CN" altLang="en-US" sz="2000" dirty="0" smtClean="0">
                <a:solidFill>
                  <a:schemeClr val="bg1">
                    <a:lumMod val="50000"/>
                  </a:schemeClr>
                </a:solidFill>
                <a:latin typeface="微软雅黑 Light" panose="020B0502040204020203" pitchFamily="34" charset="-122"/>
                <a:ea typeface="微软雅黑 Light" panose="020B0502040204020203" pitchFamily="34" charset="-122"/>
                <a:sym typeface="+mn-ea"/>
              </a:rPr>
              <a:t>三、信息检索语言（检索标识</a:t>
            </a:r>
            <a:r>
              <a:rPr lang="zh-CN" altLang="en-US" sz="2000" dirty="0" smtClean="0">
                <a:solidFill>
                  <a:schemeClr val="bg1">
                    <a:lumMod val="50000"/>
                  </a:schemeClr>
                </a:solidFill>
                <a:latin typeface="微软雅黑 Light" panose="020B0502040204020203" pitchFamily="34" charset="-122"/>
                <a:ea typeface="微软雅黑 Light" panose="020B0502040204020203" pitchFamily="34" charset="-122"/>
                <a:sym typeface="+mn-ea"/>
              </a:rPr>
              <a:t>系统）</a:t>
            </a:r>
            <a:endParaRPr lang="zh-CN" altLang="en-US" sz="2000" dirty="0" smtClean="0">
              <a:solidFill>
                <a:schemeClr val="bg1">
                  <a:lumMod val="50000"/>
                </a:schemeClr>
              </a:solidFill>
              <a:latin typeface="微软雅黑 Light" panose="020B0502040204020203" pitchFamily="34" charset="-122"/>
              <a:ea typeface="微软雅黑 Light" panose="020B0502040204020203" pitchFamily="34" charset="-122"/>
              <a:sym typeface="+mn-ea"/>
            </a:endParaRPr>
          </a:p>
        </p:txBody>
      </p:sp>
      <p:sp>
        <p:nvSpPr>
          <p:cNvPr id="28" name="Rectangle 21"/>
          <p:cNvSpPr>
            <a:spLocks noChangeArrowheads="1"/>
          </p:cNvSpPr>
          <p:nvPr/>
        </p:nvSpPr>
        <p:spPr bwMode="auto">
          <a:xfrm>
            <a:off x="810260" y="1198880"/>
            <a:ext cx="7353300" cy="3451860"/>
          </a:xfrm>
          <a:prstGeom prst="rect">
            <a:avLst/>
          </a:prstGeom>
          <a:solidFill>
            <a:schemeClr val="bg1">
              <a:lumMod val="95000"/>
              <a:alpha val="50000"/>
            </a:schemeClr>
          </a:solidFill>
          <a:ln>
            <a:noFill/>
          </a:ln>
        </p:spPr>
        <p:txBody>
          <a:bodyPr/>
          <a:lstStyle/>
          <a:p>
            <a:endParaRPr lang="zh-CN" altLang="en-US">
              <a:solidFill>
                <a:prstClr val="black"/>
              </a:solidFill>
            </a:endParaRPr>
          </a:p>
        </p:txBody>
      </p:sp>
      <p:sp>
        <p:nvSpPr>
          <p:cNvPr id="29" name="Rectangle 11"/>
          <p:cNvSpPr>
            <a:spLocks noChangeArrowheads="1"/>
          </p:cNvSpPr>
          <p:nvPr/>
        </p:nvSpPr>
        <p:spPr bwMode="auto">
          <a:xfrm>
            <a:off x="971550" y="1275715"/>
            <a:ext cx="7191375" cy="3145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oAutofit/>
          </a:bodyPr>
          <a:lstStyle/>
          <a:p>
            <a:pPr indent="457200" fontAlgn="auto">
              <a:lnSpc>
                <a:spcPct val="130000"/>
              </a:lnSpc>
              <a:spcBef>
                <a:spcPts val="0"/>
              </a:spcBef>
              <a:spcAft>
                <a:spcPts val="0"/>
              </a:spcAft>
              <a:buClrTx/>
              <a:buNone/>
            </a:pPr>
            <a:r>
              <a:rPr lang="en-US" sz="2000" dirty="0" smtClean="0">
                <a:solidFill>
                  <a:schemeClr val="bg1">
                    <a:lumMod val="50000"/>
                  </a:schemeClr>
                </a:solidFill>
                <a:latin typeface="华文楷体" panose="02010600040101010101" charset="-122"/>
                <a:ea typeface="华文楷体" panose="02010600040101010101" charset="-122"/>
                <a:cs typeface="华文楷体" panose="02010600040101010101" charset="-122"/>
                <a:sym typeface="+mn-ea"/>
              </a:rPr>
              <a:t>4</a:t>
            </a:r>
            <a:r>
              <a:rPr lang="zh-CN" altLang="en-US" sz="2000" dirty="0" smtClean="0">
                <a:solidFill>
                  <a:schemeClr val="bg1">
                    <a:lumMod val="50000"/>
                  </a:schemeClr>
                </a:solidFill>
                <a:latin typeface="华文楷体" panose="02010600040101010101" charset="-122"/>
                <a:ea typeface="华文楷体" panose="02010600040101010101" charset="-122"/>
                <a:cs typeface="华文楷体" panose="02010600040101010101" charset="-122"/>
                <a:sym typeface="+mn-ea"/>
              </a:rPr>
              <a:t>、检索算符</a:t>
            </a:r>
            <a:r>
              <a:rPr lang="en-US" altLang="zh-CN" sz="2000" dirty="0" smtClean="0">
                <a:solidFill>
                  <a:schemeClr val="bg1">
                    <a:lumMod val="50000"/>
                  </a:schemeClr>
                </a:solidFill>
                <a:latin typeface="华文楷体" panose="02010600040101010101" charset="-122"/>
                <a:ea typeface="华文楷体" panose="02010600040101010101" charset="-122"/>
                <a:cs typeface="华文楷体" panose="02010600040101010101" charset="-122"/>
                <a:sym typeface="+mn-ea"/>
              </a:rPr>
              <a:t>——</a:t>
            </a:r>
            <a:r>
              <a:rPr lang="zh-CN" altLang="en-US" sz="2000" dirty="0" smtClean="0">
                <a:solidFill>
                  <a:schemeClr val="bg1">
                    <a:lumMod val="50000"/>
                  </a:schemeClr>
                </a:solidFill>
                <a:latin typeface="华文楷体" panose="02010600040101010101" charset="-122"/>
                <a:ea typeface="华文楷体" panose="02010600040101010101" charset="-122"/>
                <a:cs typeface="华文楷体" panose="02010600040101010101" charset="-122"/>
                <a:sym typeface="+mn-ea"/>
              </a:rPr>
              <a:t>逻辑算符</a:t>
            </a:r>
            <a:endParaRPr lang="en-US" altLang="zh-CN" sz="2000" b="1" dirty="0">
              <a:solidFill>
                <a:schemeClr val="tx1"/>
              </a:solidFill>
              <a:latin typeface="华文楷体" panose="02010600040101010101" charset="-122"/>
              <a:ea typeface="华文楷体" panose="02010600040101010101" charset="-122"/>
              <a:cs typeface="华文楷体" panose="02010600040101010101" charset="-122"/>
              <a:sym typeface="+mn-ea"/>
            </a:endParaRPr>
          </a:p>
          <a:p>
            <a:pPr indent="457200" fontAlgn="auto">
              <a:lnSpc>
                <a:spcPct val="130000"/>
              </a:lnSpc>
              <a:buNone/>
            </a:pPr>
            <a:endParaRPr lang="zh-CN" altLang="zh-CN" sz="2000" dirty="0">
              <a:solidFill>
                <a:schemeClr val="tx1"/>
              </a:solidFill>
              <a:latin typeface="华文楷体" panose="02010600040101010101" charset="-122"/>
              <a:ea typeface="华文楷体" panose="02010600040101010101" charset="-122"/>
              <a:cs typeface="华文楷体" panose="02010600040101010101" charset="-122"/>
              <a:sym typeface="+mn-ea"/>
            </a:endParaRPr>
          </a:p>
          <a:p>
            <a:pPr indent="457200" fontAlgn="auto">
              <a:lnSpc>
                <a:spcPct val="130000"/>
              </a:lnSpc>
              <a:buNone/>
            </a:pPr>
            <a:r>
              <a:rPr lang="zh-CN" altLang="en-US" sz="2000" b="1" dirty="0">
                <a:solidFill>
                  <a:srgbClr val="0000CC"/>
                </a:solidFill>
                <a:latin typeface="华文楷体" panose="02010600040101010101" charset="-122"/>
                <a:ea typeface="华文楷体" panose="02010600040101010101" charset="-122"/>
                <a:cs typeface="华文楷体" panose="02010600040101010101" charset="-122"/>
                <a:sym typeface="+mn-ea"/>
              </a:rPr>
              <a:t>逻辑提问式（布尔逻辑组配）：</a:t>
            </a:r>
            <a:endParaRPr lang="zh-CN" altLang="en-US" sz="2000" b="1" dirty="0">
              <a:solidFill>
                <a:srgbClr val="0000CC"/>
              </a:solidFill>
              <a:latin typeface="华文楷体" panose="02010600040101010101" charset="-122"/>
              <a:ea typeface="华文楷体" panose="02010600040101010101" charset="-122"/>
              <a:cs typeface="华文楷体" panose="02010600040101010101" charset="-122"/>
            </a:endParaRPr>
          </a:p>
          <a:p>
            <a:pPr indent="457200" fontAlgn="auto">
              <a:lnSpc>
                <a:spcPct val="130000"/>
              </a:lnSpc>
              <a:buNone/>
            </a:pPr>
            <a:r>
              <a:rPr lang="zh-CN" altLang="en-US" sz="2000" dirty="0">
                <a:latin typeface="华文楷体" panose="02010600040101010101" charset="-122"/>
                <a:ea typeface="华文楷体" panose="02010600040101010101" charset="-122"/>
                <a:cs typeface="华文楷体" panose="02010600040101010101" charset="-122"/>
                <a:sym typeface="+mn-ea"/>
              </a:rPr>
              <a:t>计算机检索的基本技术，主要通过逻辑运算符（布尔算符）“与</a:t>
            </a:r>
            <a:r>
              <a:rPr lang="zh-CN" altLang="zh-CN" sz="2000" dirty="0">
                <a:latin typeface="华文楷体" panose="02010600040101010101" charset="-122"/>
                <a:ea typeface="华文楷体" panose="02010600040101010101" charset="-122"/>
                <a:cs typeface="华文楷体" panose="02010600040101010101" charset="-122"/>
                <a:sym typeface="+mn-ea"/>
              </a:rPr>
              <a:t>(and,*)”</a:t>
            </a:r>
            <a:r>
              <a:rPr lang="zh-CN" altLang="en-US" sz="2000" dirty="0">
                <a:latin typeface="华文楷体" panose="02010600040101010101" charset="-122"/>
                <a:ea typeface="华文楷体" panose="02010600040101010101" charset="-122"/>
                <a:cs typeface="华文楷体" panose="02010600040101010101" charset="-122"/>
                <a:sym typeface="+mn-ea"/>
              </a:rPr>
              <a:t>、“或</a:t>
            </a:r>
            <a:r>
              <a:rPr lang="zh-CN" altLang="zh-CN" sz="2000" dirty="0">
                <a:latin typeface="华文楷体" panose="02010600040101010101" charset="-122"/>
                <a:ea typeface="华文楷体" panose="02010600040101010101" charset="-122"/>
                <a:cs typeface="华文楷体" panose="02010600040101010101" charset="-122"/>
                <a:sym typeface="+mn-ea"/>
              </a:rPr>
              <a:t>(or,+)”</a:t>
            </a:r>
            <a:r>
              <a:rPr lang="zh-CN" altLang="en-US" sz="2000" dirty="0">
                <a:latin typeface="华文楷体" panose="02010600040101010101" charset="-122"/>
                <a:ea typeface="华文楷体" panose="02010600040101010101" charset="-122"/>
                <a:cs typeface="华文楷体" panose="02010600040101010101" charset="-122"/>
                <a:sym typeface="+mn-ea"/>
              </a:rPr>
              <a:t>、 “非</a:t>
            </a:r>
            <a:r>
              <a:rPr lang="zh-CN" altLang="zh-CN" sz="2000" dirty="0">
                <a:latin typeface="华文楷体" panose="02010600040101010101" charset="-122"/>
                <a:ea typeface="华文楷体" panose="02010600040101010101" charset="-122"/>
                <a:cs typeface="华文楷体" panose="02010600040101010101" charset="-122"/>
                <a:sym typeface="+mn-ea"/>
              </a:rPr>
              <a:t>(not,-)” </a:t>
            </a:r>
            <a:r>
              <a:rPr lang="zh-CN" altLang="en-US" sz="2000" dirty="0">
                <a:latin typeface="华文楷体" panose="02010600040101010101" charset="-122"/>
                <a:ea typeface="华文楷体" panose="02010600040101010101" charset="-122"/>
                <a:cs typeface="华文楷体" panose="02010600040101010101" charset="-122"/>
                <a:sym typeface="+mn-ea"/>
              </a:rPr>
              <a:t>等将检索词连接的提问式。</a:t>
            </a:r>
            <a:endParaRPr lang="zh-CN" altLang="en-US" sz="2000" dirty="0">
              <a:latin typeface="华文楷体" panose="02010600040101010101" charset="-122"/>
              <a:ea typeface="华文楷体" panose="02010600040101010101" charset="-122"/>
              <a:cs typeface="华文楷体" panose="02010600040101010101" charset="-122"/>
            </a:endParaRPr>
          </a:p>
          <a:p>
            <a:pPr indent="457200" fontAlgn="auto">
              <a:lnSpc>
                <a:spcPct val="130000"/>
              </a:lnSpc>
              <a:buNone/>
            </a:pPr>
            <a:r>
              <a:rPr lang="zh-CN" altLang="en-US" sz="2000" b="1" dirty="0">
                <a:solidFill>
                  <a:srgbClr val="FF0066"/>
                </a:solidFill>
                <a:latin typeface="华文楷体" panose="02010600040101010101" charset="-122"/>
                <a:ea typeface="华文楷体" panose="02010600040101010101" charset="-122"/>
                <a:cs typeface="华文楷体" panose="02010600040101010101" charset="-122"/>
                <a:sym typeface="+mn-ea"/>
              </a:rPr>
              <a:t>注意：</a:t>
            </a:r>
            <a:r>
              <a:rPr lang="zh-CN" altLang="en-US" sz="2000" dirty="0">
                <a:solidFill>
                  <a:srgbClr val="FF0066"/>
                </a:solidFill>
                <a:latin typeface="华文楷体" panose="02010600040101010101" charset="-122"/>
                <a:ea typeface="华文楷体" panose="02010600040101010101" charset="-122"/>
                <a:cs typeface="华文楷体" panose="02010600040101010101" charset="-122"/>
                <a:sym typeface="+mn-ea"/>
              </a:rPr>
              <a:t>运算符两侧必须各有一个空格</a:t>
            </a:r>
            <a:endParaRPr lang="zh-CN" altLang="en-US" sz="2000" dirty="0">
              <a:solidFill>
                <a:srgbClr val="FF0066"/>
              </a:solidFill>
              <a:latin typeface="华文楷体" panose="02010600040101010101" charset="-122"/>
              <a:ea typeface="华文楷体" panose="02010600040101010101" charset="-122"/>
              <a:cs typeface="华文楷体" panose="02010600040101010101" charset="-122"/>
            </a:endParaRPr>
          </a:p>
          <a:p>
            <a:pPr eaLnBrk="1" hangingPunct="1">
              <a:lnSpc>
                <a:spcPct val="80000"/>
              </a:lnSpc>
              <a:spcBef>
                <a:spcPct val="0"/>
              </a:spcBef>
              <a:buNone/>
            </a:pPr>
            <a:endParaRPr lang="zh-CN" altLang="en-US" sz="2000" dirty="0">
              <a:latin typeface="华文楷体" panose="02010600040101010101" charset="-122"/>
              <a:ea typeface="华文楷体" panose="02010600040101010101" charset="-122"/>
              <a:cs typeface="华文楷体" panose="02010600040101010101" charset="-122"/>
            </a:endParaRPr>
          </a:p>
          <a:p>
            <a:pPr indent="0" fontAlgn="auto">
              <a:spcAft>
                <a:spcPts val="0"/>
              </a:spcAft>
              <a:buClr>
                <a:srgbClr val="FF6BB5"/>
              </a:buClr>
              <a:buFont typeface="Wingdings" panose="05000000000000000000" pitchFamily="2" charset="2"/>
              <a:buNone/>
            </a:pPr>
            <a:endParaRPr lang="zh-CN" altLang="en-US" sz="2000" b="1" dirty="0">
              <a:solidFill>
                <a:schemeClr val="tx1"/>
              </a:solidFill>
              <a:latin typeface="华文楷体" panose="02010600040101010101" charset="-122"/>
              <a:ea typeface="华文楷体" panose="02010600040101010101" charset="-122"/>
              <a:cs typeface="华文楷体" panose="02010600040101010101"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Bottom)">
                                      <p:cBhvr>
                                        <p:cTn id="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 descr="D:\1稻壳模板\ppt\2016.4\小清新水彩花卉毕业答辩模板\未标题-5.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36971" y="-98774"/>
            <a:ext cx="911574" cy="971998"/>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39"/>
          <p:cNvSpPr>
            <a:spLocks noChangeArrowheads="1"/>
          </p:cNvSpPr>
          <p:nvPr/>
        </p:nvSpPr>
        <p:spPr bwMode="auto">
          <a:xfrm>
            <a:off x="971550" y="628015"/>
            <a:ext cx="3892550" cy="307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anose="020B0604020202020204" pitchFamily="34" charset="0"/>
              <a:buNone/>
            </a:pPr>
            <a:r>
              <a:rPr lang="zh-CN" altLang="en-US" sz="2000" dirty="0" smtClean="0">
                <a:solidFill>
                  <a:schemeClr val="bg1">
                    <a:lumMod val="50000"/>
                  </a:schemeClr>
                </a:solidFill>
                <a:latin typeface="微软雅黑 Light" panose="020B0502040204020203" pitchFamily="34" charset="-122"/>
                <a:ea typeface="微软雅黑 Light" panose="020B0502040204020203" pitchFamily="34" charset="-122"/>
                <a:sym typeface="+mn-ea"/>
              </a:rPr>
              <a:t>三、信息检索语言（检索标识</a:t>
            </a:r>
            <a:r>
              <a:rPr lang="zh-CN" altLang="en-US" sz="2000" dirty="0" smtClean="0">
                <a:solidFill>
                  <a:schemeClr val="bg1">
                    <a:lumMod val="50000"/>
                  </a:schemeClr>
                </a:solidFill>
                <a:latin typeface="微软雅黑 Light" panose="020B0502040204020203" pitchFamily="34" charset="-122"/>
                <a:ea typeface="微软雅黑 Light" panose="020B0502040204020203" pitchFamily="34" charset="-122"/>
                <a:sym typeface="+mn-ea"/>
              </a:rPr>
              <a:t>系统）</a:t>
            </a:r>
            <a:endParaRPr lang="zh-CN" altLang="en-US" sz="2000" dirty="0" smtClean="0">
              <a:solidFill>
                <a:schemeClr val="bg1">
                  <a:lumMod val="50000"/>
                </a:schemeClr>
              </a:solidFill>
              <a:latin typeface="微软雅黑 Light" panose="020B0502040204020203" pitchFamily="34" charset="-122"/>
              <a:ea typeface="微软雅黑 Light" panose="020B0502040204020203" pitchFamily="34" charset="-122"/>
              <a:sym typeface="+mn-ea"/>
            </a:endParaRPr>
          </a:p>
        </p:txBody>
      </p:sp>
      <p:sp>
        <p:nvSpPr>
          <p:cNvPr id="28" name="Rectangle 21"/>
          <p:cNvSpPr>
            <a:spLocks noChangeArrowheads="1"/>
          </p:cNvSpPr>
          <p:nvPr/>
        </p:nvSpPr>
        <p:spPr bwMode="auto">
          <a:xfrm>
            <a:off x="810260" y="1198880"/>
            <a:ext cx="7353300" cy="3451860"/>
          </a:xfrm>
          <a:prstGeom prst="rect">
            <a:avLst/>
          </a:prstGeom>
          <a:solidFill>
            <a:schemeClr val="bg1">
              <a:lumMod val="95000"/>
              <a:alpha val="50000"/>
            </a:schemeClr>
          </a:solidFill>
          <a:ln>
            <a:noFill/>
          </a:ln>
        </p:spPr>
        <p:txBody>
          <a:bodyPr/>
          <a:lstStyle/>
          <a:p>
            <a:endParaRPr lang="zh-CN" altLang="en-US">
              <a:solidFill>
                <a:prstClr val="black"/>
              </a:solidFill>
            </a:endParaRPr>
          </a:p>
        </p:txBody>
      </p:sp>
      <p:sp>
        <p:nvSpPr>
          <p:cNvPr id="29" name="Rectangle 11"/>
          <p:cNvSpPr>
            <a:spLocks noChangeArrowheads="1"/>
          </p:cNvSpPr>
          <p:nvPr/>
        </p:nvSpPr>
        <p:spPr bwMode="auto">
          <a:xfrm>
            <a:off x="971550" y="1275715"/>
            <a:ext cx="7191375" cy="3145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oAutofit/>
          </a:bodyPr>
          <a:lstStyle/>
          <a:p>
            <a:pPr indent="457200" fontAlgn="auto">
              <a:lnSpc>
                <a:spcPct val="130000"/>
              </a:lnSpc>
              <a:buNone/>
            </a:pPr>
            <a:endParaRPr lang="zh-CN" altLang="en-US" sz="2000" dirty="0">
              <a:latin typeface="华文楷体" panose="02010600040101010101" charset="-122"/>
              <a:ea typeface="华文楷体" panose="02010600040101010101" charset="-122"/>
              <a:cs typeface="华文楷体" panose="02010600040101010101" charset="-122"/>
            </a:endParaRPr>
          </a:p>
          <a:p>
            <a:pPr eaLnBrk="1" hangingPunct="1">
              <a:lnSpc>
                <a:spcPct val="80000"/>
              </a:lnSpc>
              <a:spcBef>
                <a:spcPct val="0"/>
              </a:spcBef>
              <a:buNone/>
            </a:pPr>
            <a:r>
              <a:rPr lang="zh-CN" altLang="en-US" sz="2000" dirty="0">
                <a:latin typeface="华文楷体" panose="02010600040101010101" charset="-122"/>
                <a:ea typeface="华文楷体" panose="02010600040101010101" charset="-122"/>
                <a:cs typeface="华文楷体" panose="02010600040101010101" charset="-122"/>
                <a:sym typeface="+mn-ea"/>
              </a:rPr>
              <a:t>对Ａ、Ｂ两词而言，其</a:t>
            </a:r>
            <a:r>
              <a:rPr lang="zh-CN" altLang="zh-CN" sz="2000" dirty="0">
                <a:latin typeface="华文楷体" panose="02010600040101010101" charset="-122"/>
                <a:ea typeface="华文楷体" panose="02010600040101010101" charset="-122"/>
                <a:cs typeface="华文楷体" panose="02010600040101010101" charset="-122"/>
                <a:sym typeface="+mn-ea"/>
              </a:rPr>
              <a:t>AND</a:t>
            </a:r>
            <a:r>
              <a:rPr lang="zh-CN" altLang="en-US" sz="2000" dirty="0">
                <a:latin typeface="华文楷体" panose="02010600040101010101" charset="-122"/>
                <a:ea typeface="华文楷体" panose="02010600040101010101" charset="-122"/>
                <a:cs typeface="华文楷体" panose="02010600040101010101" charset="-122"/>
                <a:sym typeface="+mn-ea"/>
              </a:rPr>
              <a:t>、</a:t>
            </a:r>
            <a:r>
              <a:rPr lang="zh-CN" altLang="zh-CN" sz="2000" dirty="0">
                <a:latin typeface="华文楷体" panose="02010600040101010101" charset="-122"/>
                <a:ea typeface="华文楷体" panose="02010600040101010101" charset="-122"/>
                <a:cs typeface="华文楷体" panose="02010600040101010101" charset="-122"/>
                <a:sym typeface="+mn-ea"/>
              </a:rPr>
              <a:t>OR</a:t>
            </a:r>
            <a:r>
              <a:rPr lang="zh-CN" altLang="en-US" sz="2000" dirty="0">
                <a:latin typeface="华文楷体" panose="02010600040101010101" charset="-122"/>
                <a:ea typeface="华文楷体" panose="02010600040101010101" charset="-122"/>
                <a:cs typeface="华文楷体" panose="02010600040101010101" charset="-122"/>
                <a:sym typeface="+mn-ea"/>
              </a:rPr>
              <a:t>、</a:t>
            </a:r>
            <a:r>
              <a:rPr lang="zh-CN" altLang="zh-CN" sz="2000" dirty="0">
                <a:latin typeface="华文楷体" panose="02010600040101010101" charset="-122"/>
                <a:ea typeface="华文楷体" panose="02010600040101010101" charset="-122"/>
                <a:cs typeface="华文楷体" panose="02010600040101010101" charset="-122"/>
                <a:sym typeface="+mn-ea"/>
              </a:rPr>
              <a:t>NOT</a:t>
            </a:r>
            <a:r>
              <a:rPr lang="zh-CN" altLang="en-US" sz="2000" dirty="0">
                <a:latin typeface="华文楷体" panose="02010600040101010101" charset="-122"/>
                <a:ea typeface="华文楷体" panose="02010600040101010101" charset="-122"/>
                <a:cs typeface="华文楷体" panose="02010600040101010101" charset="-122"/>
                <a:sym typeface="+mn-ea"/>
              </a:rPr>
              <a:t>的逻辑含义如下：</a:t>
            </a:r>
            <a:endParaRPr lang="zh-CN" altLang="en-US" sz="2000" dirty="0">
              <a:latin typeface="华文楷体" panose="02010600040101010101" charset="-122"/>
              <a:ea typeface="华文楷体" panose="02010600040101010101" charset="-122"/>
              <a:cs typeface="华文楷体" panose="02010600040101010101" charset="-122"/>
            </a:endParaRPr>
          </a:p>
          <a:p>
            <a:pPr eaLnBrk="1" hangingPunct="1">
              <a:lnSpc>
                <a:spcPct val="80000"/>
              </a:lnSpc>
              <a:spcBef>
                <a:spcPct val="0"/>
              </a:spcBef>
              <a:buNone/>
            </a:pPr>
            <a:r>
              <a:rPr lang="zh-CN" altLang="zh-CN" sz="2000" dirty="0">
                <a:latin typeface="华文楷体" panose="02010600040101010101" charset="-122"/>
                <a:ea typeface="华文楷体" panose="02010600040101010101" charset="-122"/>
                <a:cs typeface="华文楷体" panose="02010600040101010101" charset="-122"/>
                <a:sym typeface="+mn-ea"/>
              </a:rPr>
              <a:t>  </a:t>
            </a:r>
            <a:endParaRPr lang="zh-CN" altLang="zh-CN" sz="2000" dirty="0">
              <a:latin typeface="华文楷体" panose="02010600040101010101" charset="-122"/>
              <a:ea typeface="华文楷体" panose="02010600040101010101" charset="-122"/>
              <a:cs typeface="华文楷体" panose="02010600040101010101" charset="-122"/>
              <a:sym typeface="+mn-ea"/>
            </a:endParaRPr>
          </a:p>
          <a:p>
            <a:pPr eaLnBrk="1" hangingPunct="1">
              <a:lnSpc>
                <a:spcPct val="80000"/>
              </a:lnSpc>
              <a:spcBef>
                <a:spcPct val="0"/>
              </a:spcBef>
              <a:buNone/>
            </a:pPr>
            <a:r>
              <a:rPr lang="zh-CN" altLang="zh-CN" sz="2000" dirty="0">
                <a:latin typeface="华文楷体" panose="02010600040101010101" charset="-122"/>
                <a:ea typeface="华文楷体" panose="02010600040101010101" charset="-122"/>
                <a:cs typeface="华文楷体" panose="02010600040101010101" charset="-122"/>
                <a:sym typeface="+mn-ea"/>
              </a:rPr>
              <a:t> </a:t>
            </a:r>
            <a:r>
              <a:rPr lang="en-US" altLang="zh-CN" sz="2000" dirty="0">
                <a:latin typeface="华文楷体" panose="02010600040101010101" charset="-122"/>
                <a:ea typeface="华文楷体" panose="02010600040101010101" charset="-122"/>
                <a:cs typeface="华文楷体" panose="02010600040101010101" charset="-122"/>
                <a:sym typeface="+mn-ea"/>
              </a:rPr>
              <a:t>                       </a:t>
            </a:r>
            <a:r>
              <a:rPr lang="zh-CN" altLang="zh-CN" sz="2000" dirty="0">
                <a:latin typeface="华文楷体" panose="02010600040101010101" charset="-122"/>
                <a:ea typeface="华文楷体" panose="02010600040101010101" charset="-122"/>
                <a:cs typeface="华文楷体" panose="02010600040101010101" charset="-122"/>
                <a:sym typeface="+mn-ea"/>
              </a:rPr>
              <a:t> </a:t>
            </a:r>
            <a:r>
              <a:rPr lang="zh-CN" altLang="zh-CN" sz="2000" b="1" dirty="0">
                <a:latin typeface="华文楷体" panose="02010600040101010101" charset="-122"/>
                <a:ea typeface="华文楷体" panose="02010600040101010101" charset="-122"/>
                <a:cs typeface="华文楷体" panose="02010600040101010101" charset="-122"/>
                <a:sym typeface="+mn-ea"/>
              </a:rPr>
              <a:t>A and B</a:t>
            </a:r>
            <a:r>
              <a:rPr lang="zh-CN" altLang="en-US" sz="2000" b="1" dirty="0">
                <a:latin typeface="华文楷体" panose="02010600040101010101" charset="-122"/>
                <a:ea typeface="华文楷体" panose="02010600040101010101" charset="-122"/>
                <a:cs typeface="华文楷体" panose="02010600040101010101" charset="-122"/>
                <a:sym typeface="+mn-ea"/>
              </a:rPr>
              <a:t>或者</a:t>
            </a:r>
            <a:r>
              <a:rPr lang="zh-CN" altLang="zh-CN" sz="2000" b="1" dirty="0">
                <a:latin typeface="华文楷体" panose="02010600040101010101" charset="-122"/>
                <a:ea typeface="华文楷体" panose="02010600040101010101" charset="-122"/>
                <a:cs typeface="华文楷体" panose="02010600040101010101" charset="-122"/>
                <a:sym typeface="+mn-ea"/>
              </a:rPr>
              <a:t>A * B </a:t>
            </a:r>
            <a:r>
              <a:rPr lang="zh-CN" altLang="zh-CN" sz="2000" b="1" dirty="0">
                <a:latin typeface="华文楷体" panose="02010600040101010101" charset="-122"/>
                <a:ea typeface="华文楷体" panose="02010600040101010101" charset="-122"/>
                <a:cs typeface="华文楷体" panose="02010600040101010101" charset="-122"/>
                <a:sym typeface="+mn-ea"/>
              </a:rPr>
              <a:t>    </a:t>
            </a:r>
            <a:endParaRPr lang="zh-CN" altLang="zh-CN" sz="2000" b="1" dirty="0">
              <a:latin typeface="华文楷体" panose="02010600040101010101" charset="-122"/>
              <a:ea typeface="华文楷体" panose="02010600040101010101" charset="-122"/>
              <a:cs typeface="华文楷体" panose="02010600040101010101" charset="-122"/>
              <a:sym typeface="+mn-ea"/>
            </a:endParaRPr>
          </a:p>
          <a:p>
            <a:pPr algn="ctr" eaLnBrk="1" hangingPunct="1">
              <a:lnSpc>
                <a:spcPct val="80000"/>
              </a:lnSpc>
              <a:spcBef>
                <a:spcPct val="0"/>
              </a:spcBef>
              <a:buNone/>
            </a:pPr>
            <a:endParaRPr lang="zh-CN" altLang="zh-CN" sz="2000" b="1" dirty="0">
              <a:latin typeface="华文楷体" panose="02010600040101010101" charset="-122"/>
              <a:ea typeface="华文楷体" panose="02010600040101010101" charset="-122"/>
              <a:cs typeface="华文楷体" panose="02010600040101010101" charset="-122"/>
              <a:sym typeface="+mn-ea"/>
            </a:endParaRPr>
          </a:p>
          <a:p>
            <a:pPr eaLnBrk="1" hangingPunct="1">
              <a:lnSpc>
                <a:spcPct val="80000"/>
              </a:lnSpc>
              <a:spcBef>
                <a:spcPct val="0"/>
              </a:spcBef>
              <a:buNone/>
            </a:pPr>
            <a:r>
              <a:rPr lang="zh-CN" altLang="en-US" sz="2000" b="1" dirty="0">
                <a:solidFill>
                  <a:srgbClr val="0000FF"/>
                </a:solidFill>
                <a:latin typeface="华文楷体" panose="02010600040101010101" charset="-122"/>
                <a:ea typeface="华文楷体" panose="02010600040101010101" charset="-122"/>
                <a:cs typeface="华文楷体" panose="02010600040101010101" charset="-122"/>
                <a:sym typeface="+mn-ea"/>
              </a:rPr>
              <a:t>表示提问要求命中文献同时包含</a:t>
            </a:r>
            <a:r>
              <a:rPr lang="zh-CN" altLang="zh-CN" sz="2000" b="1" dirty="0">
                <a:solidFill>
                  <a:srgbClr val="0000FF"/>
                </a:solidFill>
                <a:latin typeface="华文楷体" panose="02010600040101010101" charset="-122"/>
                <a:ea typeface="华文楷体" panose="02010600040101010101" charset="-122"/>
                <a:cs typeface="华文楷体" panose="02010600040101010101" charset="-122"/>
                <a:sym typeface="+mn-ea"/>
              </a:rPr>
              <a:t>A</a:t>
            </a:r>
            <a:r>
              <a:rPr lang="zh-CN" altLang="en-US" sz="2000" b="1" dirty="0">
                <a:solidFill>
                  <a:srgbClr val="0000FF"/>
                </a:solidFill>
                <a:latin typeface="华文楷体" panose="02010600040101010101" charset="-122"/>
                <a:ea typeface="华文楷体" panose="02010600040101010101" charset="-122"/>
                <a:cs typeface="华文楷体" panose="02010600040101010101" charset="-122"/>
                <a:sym typeface="+mn-ea"/>
              </a:rPr>
              <a:t>、</a:t>
            </a:r>
            <a:r>
              <a:rPr lang="zh-CN" altLang="zh-CN" sz="2000" b="1" dirty="0">
                <a:solidFill>
                  <a:srgbClr val="0000FF"/>
                </a:solidFill>
                <a:latin typeface="华文楷体" panose="02010600040101010101" charset="-122"/>
                <a:ea typeface="华文楷体" panose="02010600040101010101" charset="-122"/>
                <a:cs typeface="华文楷体" panose="02010600040101010101" charset="-122"/>
                <a:sym typeface="+mn-ea"/>
              </a:rPr>
              <a:t>B</a:t>
            </a:r>
            <a:r>
              <a:rPr lang="zh-CN" altLang="en-US" sz="2000" b="1" dirty="0">
                <a:solidFill>
                  <a:srgbClr val="0000FF"/>
                </a:solidFill>
                <a:latin typeface="华文楷体" panose="02010600040101010101" charset="-122"/>
                <a:ea typeface="华文楷体" panose="02010600040101010101" charset="-122"/>
                <a:cs typeface="华文楷体" panose="02010600040101010101" charset="-122"/>
                <a:sym typeface="+mn-ea"/>
              </a:rPr>
              <a:t>两个特征。</a:t>
            </a:r>
            <a:r>
              <a:rPr lang="zh-CN" altLang="en-US" sz="2000" b="1" dirty="0">
                <a:latin typeface="华文楷体" panose="02010600040101010101" charset="-122"/>
                <a:ea typeface="华文楷体" panose="02010600040101010101" charset="-122"/>
                <a:cs typeface="华文楷体" panose="02010600040101010101" charset="-122"/>
                <a:sym typeface="+mn-ea"/>
              </a:rPr>
              <a:t> 　　　　</a:t>
            </a:r>
            <a:endParaRPr lang="zh-CN" altLang="en-US" sz="2000" b="1" dirty="0">
              <a:latin typeface="华文楷体" panose="02010600040101010101" charset="-122"/>
              <a:ea typeface="华文楷体" panose="02010600040101010101" charset="-122"/>
              <a:cs typeface="华文楷体" panose="02010600040101010101" charset="-122"/>
            </a:endParaRPr>
          </a:p>
          <a:p>
            <a:pPr eaLnBrk="1" hangingPunct="1">
              <a:lnSpc>
                <a:spcPct val="80000"/>
              </a:lnSpc>
              <a:buNone/>
            </a:pPr>
            <a:r>
              <a:rPr lang="zh-CN" altLang="en-US" sz="2000" b="1" dirty="0">
                <a:latin typeface="华文楷体" panose="02010600040101010101" charset="-122"/>
                <a:ea typeface="华文楷体" panose="02010600040101010101" charset="-122"/>
                <a:cs typeface="华文楷体" panose="02010600040101010101" charset="-122"/>
                <a:sym typeface="+mn-ea"/>
              </a:rPr>
              <a:t> 　 </a:t>
            </a:r>
            <a:endParaRPr lang="zh-CN" altLang="en-US" sz="2000" b="1" dirty="0">
              <a:latin typeface="华文楷体" panose="02010600040101010101" charset="-122"/>
              <a:ea typeface="华文楷体" panose="02010600040101010101" charset="-122"/>
              <a:cs typeface="华文楷体" panose="02010600040101010101" charset="-122"/>
            </a:endParaRPr>
          </a:p>
          <a:p>
            <a:pPr eaLnBrk="1" hangingPunct="1">
              <a:lnSpc>
                <a:spcPct val="80000"/>
              </a:lnSpc>
              <a:buNone/>
            </a:pPr>
            <a:r>
              <a:rPr lang="zh-CN" altLang="en-US" sz="2000" b="1" dirty="0">
                <a:latin typeface="华文楷体" panose="02010600040101010101" charset="-122"/>
                <a:ea typeface="华文楷体" panose="02010600040101010101" charset="-122"/>
                <a:cs typeface="华文楷体" panose="02010600040101010101" charset="-122"/>
                <a:sym typeface="+mn-ea"/>
              </a:rPr>
              <a:t>  </a:t>
            </a:r>
            <a:r>
              <a:rPr lang="zh-CN" altLang="zh-CN" sz="2000" b="1" dirty="0">
                <a:latin typeface="华文楷体" panose="02010600040101010101" charset="-122"/>
                <a:ea typeface="华文楷体" panose="02010600040101010101" charset="-122"/>
                <a:cs typeface="华文楷体" panose="02010600040101010101" charset="-122"/>
                <a:sym typeface="+mn-ea"/>
              </a:rPr>
              <a:t>                </a:t>
            </a:r>
            <a:r>
              <a:rPr lang="en-US" altLang="zh-CN" sz="2000" b="1" dirty="0">
                <a:latin typeface="华文楷体" panose="02010600040101010101" charset="-122"/>
                <a:ea typeface="华文楷体" panose="02010600040101010101" charset="-122"/>
                <a:cs typeface="华文楷体" panose="02010600040101010101" charset="-122"/>
                <a:sym typeface="+mn-ea"/>
              </a:rPr>
              <a:t>  </a:t>
            </a:r>
            <a:endParaRPr lang="en-US" altLang="zh-CN" sz="2000" b="1" dirty="0">
              <a:latin typeface="华文楷体" panose="02010600040101010101" charset="-122"/>
              <a:ea typeface="华文楷体" panose="02010600040101010101" charset="-122"/>
              <a:cs typeface="华文楷体" panose="02010600040101010101" charset="-122"/>
              <a:sym typeface="+mn-ea"/>
            </a:endParaRPr>
          </a:p>
          <a:p>
            <a:pPr eaLnBrk="1" hangingPunct="1">
              <a:lnSpc>
                <a:spcPct val="80000"/>
              </a:lnSpc>
              <a:buNone/>
            </a:pPr>
            <a:r>
              <a:rPr lang="en-US" altLang="zh-CN" sz="2000" b="1" dirty="0">
                <a:latin typeface="华文楷体" panose="02010600040101010101" charset="-122"/>
                <a:ea typeface="华文楷体" panose="02010600040101010101" charset="-122"/>
                <a:cs typeface="华文楷体" panose="02010600040101010101" charset="-122"/>
                <a:sym typeface="+mn-ea"/>
              </a:rPr>
              <a:t>            </a:t>
            </a:r>
            <a:r>
              <a:rPr lang="zh-CN" altLang="en-US" sz="2000" dirty="0">
                <a:solidFill>
                  <a:srgbClr val="FF0066"/>
                </a:solidFill>
                <a:latin typeface="华文楷体" panose="02010600040101010101" charset="-122"/>
                <a:ea typeface="华文楷体" panose="02010600040101010101" charset="-122"/>
                <a:cs typeface="华文楷体" panose="02010600040101010101" charset="-122"/>
                <a:sym typeface="+mn-ea"/>
              </a:rPr>
              <a:t>例：图书馆信息资源建设</a:t>
            </a:r>
            <a:endParaRPr lang="zh-CN" altLang="en-US" sz="2000" dirty="0">
              <a:solidFill>
                <a:srgbClr val="FF0066"/>
              </a:solidFill>
              <a:latin typeface="华文楷体" panose="02010600040101010101" charset="-122"/>
              <a:ea typeface="华文楷体" panose="02010600040101010101" charset="-122"/>
              <a:cs typeface="华文楷体" panose="02010600040101010101" charset="-122"/>
            </a:endParaRPr>
          </a:p>
          <a:p>
            <a:pPr eaLnBrk="1" hangingPunct="1">
              <a:lnSpc>
                <a:spcPct val="80000"/>
              </a:lnSpc>
              <a:buNone/>
            </a:pPr>
            <a:r>
              <a:rPr lang="zh-CN" altLang="zh-CN" sz="2000" dirty="0">
                <a:solidFill>
                  <a:srgbClr val="FF0066"/>
                </a:solidFill>
                <a:latin typeface="华文楷体" panose="02010600040101010101" charset="-122"/>
                <a:ea typeface="华文楷体" panose="02010600040101010101" charset="-122"/>
                <a:cs typeface="华文楷体" panose="02010600040101010101" charset="-122"/>
                <a:sym typeface="+mn-ea"/>
              </a:rPr>
              <a:t>  </a:t>
            </a:r>
            <a:r>
              <a:rPr lang="zh-CN" altLang="en-US" sz="2000" dirty="0">
                <a:solidFill>
                  <a:srgbClr val="FF0066"/>
                </a:solidFill>
                <a:latin typeface="华文楷体" panose="02010600040101010101" charset="-122"/>
                <a:ea typeface="华文楷体" panose="02010600040101010101" charset="-122"/>
                <a:cs typeface="华文楷体" panose="02010600040101010101" charset="-122"/>
                <a:sym typeface="+mn-ea"/>
              </a:rPr>
              <a:t>　　     </a:t>
            </a:r>
            <a:endParaRPr lang="zh-CN" altLang="en-US" sz="2000" dirty="0">
              <a:solidFill>
                <a:srgbClr val="FF0066"/>
              </a:solidFill>
              <a:latin typeface="华文楷体" panose="02010600040101010101" charset="-122"/>
              <a:ea typeface="华文楷体" panose="02010600040101010101" charset="-122"/>
              <a:cs typeface="华文楷体" panose="02010600040101010101" charset="-122"/>
            </a:endParaRPr>
          </a:p>
          <a:p>
            <a:pPr eaLnBrk="1" hangingPunct="1">
              <a:lnSpc>
                <a:spcPct val="80000"/>
              </a:lnSpc>
              <a:buNone/>
            </a:pPr>
            <a:r>
              <a:rPr lang="zh-CN" altLang="zh-CN" sz="2000" dirty="0">
                <a:solidFill>
                  <a:srgbClr val="FF0066"/>
                </a:solidFill>
                <a:latin typeface="华文楷体" panose="02010600040101010101" charset="-122"/>
                <a:ea typeface="华文楷体" panose="02010600040101010101" charset="-122"/>
                <a:cs typeface="华文楷体" panose="02010600040101010101" charset="-122"/>
                <a:sym typeface="+mn-ea"/>
              </a:rPr>
              <a:t>           </a:t>
            </a:r>
            <a:r>
              <a:rPr lang="zh-CN" altLang="en-US" sz="2000" dirty="0">
                <a:solidFill>
                  <a:srgbClr val="FF0066"/>
                </a:solidFill>
                <a:latin typeface="华文楷体" panose="02010600040101010101" charset="-122"/>
                <a:ea typeface="华文楷体" panose="02010600040101010101" charset="-122"/>
                <a:cs typeface="华文楷体" panose="02010600040101010101" charset="-122"/>
                <a:sym typeface="+mn-ea"/>
              </a:rPr>
              <a:t>提问式：图书馆 </a:t>
            </a:r>
            <a:r>
              <a:rPr lang="en-US" altLang="zh-CN" sz="2000" dirty="0">
                <a:solidFill>
                  <a:srgbClr val="FF0066"/>
                </a:solidFill>
                <a:latin typeface="华文楷体" panose="02010600040101010101" charset="-122"/>
                <a:ea typeface="华文楷体" panose="02010600040101010101" charset="-122"/>
                <a:cs typeface="华文楷体" panose="02010600040101010101" charset="-122"/>
                <a:sym typeface="+mn-ea"/>
              </a:rPr>
              <a:t>* </a:t>
            </a:r>
            <a:r>
              <a:rPr lang="zh-CN" altLang="en-US" sz="2000" dirty="0">
                <a:solidFill>
                  <a:srgbClr val="FF0066"/>
                </a:solidFill>
                <a:latin typeface="华文楷体" panose="02010600040101010101" charset="-122"/>
                <a:ea typeface="华文楷体" panose="02010600040101010101" charset="-122"/>
                <a:cs typeface="华文楷体" panose="02010600040101010101" charset="-122"/>
                <a:sym typeface="+mn-ea"/>
              </a:rPr>
              <a:t>信息资源 </a:t>
            </a:r>
            <a:r>
              <a:rPr lang="en-US" altLang="zh-CN" sz="2000" dirty="0">
                <a:solidFill>
                  <a:srgbClr val="FF0066"/>
                </a:solidFill>
                <a:latin typeface="华文楷体" panose="02010600040101010101" charset="-122"/>
                <a:ea typeface="华文楷体" panose="02010600040101010101" charset="-122"/>
                <a:cs typeface="华文楷体" panose="02010600040101010101" charset="-122"/>
                <a:sym typeface="+mn-ea"/>
              </a:rPr>
              <a:t>* </a:t>
            </a:r>
            <a:r>
              <a:rPr lang="zh-CN" altLang="en-US" sz="2000" dirty="0">
                <a:solidFill>
                  <a:srgbClr val="FF0066"/>
                </a:solidFill>
                <a:latin typeface="华文楷体" panose="02010600040101010101" charset="-122"/>
                <a:ea typeface="华文楷体" panose="02010600040101010101" charset="-122"/>
                <a:cs typeface="华文楷体" panose="02010600040101010101" charset="-122"/>
                <a:sym typeface="+mn-ea"/>
              </a:rPr>
              <a:t>建设</a:t>
            </a:r>
            <a:r>
              <a:rPr lang="zh-CN" altLang="en-US" sz="2000" b="1" dirty="0">
                <a:solidFill>
                  <a:srgbClr val="FF0066"/>
                </a:solidFill>
                <a:latin typeface="华文楷体" panose="02010600040101010101" charset="-122"/>
                <a:ea typeface="华文楷体" panose="02010600040101010101" charset="-122"/>
                <a:cs typeface="华文楷体" panose="02010600040101010101" charset="-122"/>
                <a:sym typeface="+mn-ea"/>
              </a:rPr>
              <a:t>　</a:t>
            </a:r>
            <a:endParaRPr lang="zh-CN" altLang="en-US" sz="2000" b="1" dirty="0">
              <a:solidFill>
                <a:srgbClr val="FF0066"/>
              </a:solidFill>
              <a:latin typeface="华文楷体" panose="02010600040101010101" charset="-122"/>
              <a:ea typeface="华文楷体" panose="02010600040101010101" charset="-122"/>
              <a:cs typeface="华文楷体" panose="02010600040101010101" charset="-122"/>
            </a:endParaRPr>
          </a:p>
          <a:p>
            <a:pPr indent="457200" fontAlgn="auto">
              <a:lnSpc>
                <a:spcPct val="130000"/>
              </a:lnSpc>
              <a:spcAft>
                <a:spcPts val="0"/>
              </a:spcAft>
              <a:buClr>
                <a:srgbClr val="FF6BB5"/>
              </a:buClr>
              <a:buFont typeface="Wingdings" panose="05000000000000000000" pitchFamily="2" charset="2"/>
              <a:buNone/>
            </a:pPr>
            <a:endParaRPr lang="zh-CN" altLang="en-US" sz="2000" b="1" dirty="0">
              <a:solidFill>
                <a:schemeClr val="tx1"/>
              </a:solidFill>
              <a:latin typeface="华文楷体" panose="02010600040101010101" charset="-122"/>
              <a:ea typeface="华文楷体" panose="02010600040101010101" charset="-122"/>
              <a:cs typeface="华文楷体" panose="02010600040101010101" charset="-122"/>
            </a:endParaRPr>
          </a:p>
          <a:p>
            <a:pPr indent="0" fontAlgn="auto">
              <a:spcAft>
                <a:spcPts val="0"/>
              </a:spcAft>
              <a:buClr>
                <a:srgbClr val="FF6BB5"/>
              </a:buClr>
              <a:buFont typeface="Wingdings" panose="05000000000000000000" pitchFamily="2" charset="2"/>
              <a:buNone/>
            </a:pPr>
            <a:endParaRPr lang="zh-CN" altLang="en-US" sz="2000" b="1" dirty="0">
              <a:solidFill>
                <a:schemeClr val="tx1"/>
              </a:solidFill>
              <a:latin typeface="华文楷体" panose="02010600040101010101" charset="-122"/>
              <a:ea typeface="华文楷体" panose="02010600040101010101" charset="-122"/>
              <a:cs typeface="华文楷体" panose="02010600040101010101" charset="-122"/>
              <a:sym typeface="Arial" panose="020B0604020202020204" pitchFamily="34" charset="0"/>
            </a:endParaRPr>
          </a:p>
        </p:txBody>
      </p:sp>
      <p:pic>
        <p:nvPicPr>
          <p:cNvPr id="99331" name="Picture 4" descr="Image67"/>
          <p:cNvPicPr>
            <a:picLocks noChangeAspect="1"/>
          </p:cNvPicPr>
          <p:nvPr>
            <p:custDataLst>
              <p:tags r:id="rId2"/>
            </p:custDataLst>
          </p:nvPr>
        </p:nvPicPr>
        <p:blipFill>
          <a:blip r:embed="rId3"/>
          <a:stretch>
            <a:fillRect/>
          </a:stretch>
        </p:blipFill>
        <p:spPr>
          <a:xfrm>
            <a:off x="6372225" y="2139950"/>
            <a:ext cx="1512888" cy="927100"/>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Bottom)">
                                      <p:cBhvr>
                                        <p:cTn id="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 descr="D:\1稻壳模板\ppt\2016.4\小清新水彩花卉毕业答辩模板\未标题-5.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36971" y="-98774"/>
            <a:ext cx="911574" cy="971998"/>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39"/>
          <p:cNvSpPr>
            <a:spLocks noChangeArrowheads="1"/>
          </p:cNvSpPr>
          <p:nvPr/>
        </p:nvSpPr>
        <p:spPr bwMode="auto">
          <a:xfrm>
            <a:off x="971550" y="628015"/>
            <a:ext cx="3892550" cy="307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anose="020B0604020202020204" pitchFamily="34" charset="0"/>
              <a:buNone/>
            </a:pPr>
            <a:r>
              <a:rPr lang="zh-CN" altLang="en-US" sz="2000" dirty="0" smtClean="0">
                <a:solidFill>
                  <a:schemeClr val="bg1">
                    <a:lumMod val="50000"/>
                  </a:schemeClr>
                </a:solidFill>
                <a:latin typeface="微软雅黑 Light" panose="020B0502040204020203" pitchFamily="34" charset="-122"/>
                <a:ea typeface="微软雅黑 Light" panose="020B0502040204020203" pitchFamily="34" charset="-122"/>
                <a:sym typeface="+mn-ea"/>
              </a:rPr>
              <a:t>三、信息检索语言（检索标识</a:t>
            </a:r>
            <a:r>
              <a:rPr lang="zh-CN" altLang="en-US" sz="2000" dirty="0" smtClean="0">
                <a:solidFill>
                  <a:schemeClr val="bg1">
                    <a:lumMod val="50000"/>
                  </a:schemeClr>
                </a:solidFill>
                <a:latin typeface="微软雅黑 Light" panose="020B0502040204020203" pitchFamily="34" charset="-122"/>
                <a:ea typeface="微软雅黑 Light" panose="020B0502040204020203" pitchFamily="34" charset="-122"/>
                <a:sym typeface="+mn-ea"/>
              </a:rPr>
              <a:t>系统）</a:t>
            </a:r>
            <a:endParaRPr lang="zh-CN" altLang="en-US" sz="2000" dirty="0" smtClean="0">
              <a:solidFill>
                <a:schemeClr val="bg1">
                  <a:lumMod val="50000"/>
                </a:schemeClr>
              </a:solidFill>
              <a:latin typeface="微软雅黑 Light" panose="020B0502040204020203" pitchFamily="34" charset="-122"/>
              <a:ea typeface="微软雅黑 Light" panose="020B0502040204020203" pitchFamily="34" charset="-122"/>
              <a:sym typeface="+mn-ea"/>
            </a:endParaRPr>
          </a:p>
        </p:txBody>
      </p:sp>
      <p:sp>
        <p:nvSpPr>
          <p:cNvPr id="28" name="Rectangle 21"/>
          <p:cNvSpPr>
            <a:spLocks noChangeArrowheads="1"/>
          </p:cNvSpPr>
          <p:nvPr/>
        </p:nvSpPr>
        <p:spPr bwMode="auto">
          <a:xfrm>
            <a:off x="810260" y="1198880"/>
            <a:ext cx="7353300" cy="3451860"/>
          </a:xfrm>
          <a:prstGeom prst="rect">
            <a:avLst/>
          </a:prstGeom>
          <a:solidFill>
            <a:schemeClr val="bg1">
              <a:lumMod val="95000"/>
              <a:alpha val="50000"/>
            </a:schemeClr>
          </a:solidFill>
          <a:ln>
            <a:noFill/>
          </a:ln>
        </p:spPr>
        <p:txBody>
          <a:bodyPr/>
          <a:lstStyle/>
          <a:p>
            <a:endParaRPr lang="zh-CN" altLang="en-US">
              <a:solidFill>
                <a:prstClr val="black"/>
              </a:solidFill>
            </a:endParaRPr>
          </a:p>
        </p:txBody>
      </p:sp>
      <p:sp>
        <p:nvSpPr>
          <p:cNvPr id="29" name="Rectangle 11"/>
          <p:cNvSpPr>
            <a:spLocks noChangeArrowheads="1"/>
          </p:cNvSpPr>
          <p:nvPr/>
        </p:nvSpPr>
        <p:spPr bwMode="auto">
          <a:xfrm>
            <a:off x="971550" y="1275715"/>
            <a:ext cx="7191375" cy="3145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oAutofit/>
          </a:bodyPr>
          <a:lstStyle/>
          <a:p>
            <a:pPr indent="457200" fontAlgn="auto">
              <a:lnSpc>
                <a:spcPct val="130000"/>
              </a:lnSpc>
              <a:buNone/>
            </a:pPr>
            <a:endParaRPr lang="zh-CN" altLang="en-US" sz="2000" dirty="0">
              <a:latin typeface="华文楷体" panose="02010600040101010101" charset="-122"/>
              <a:ea typeface="华文楷体" panose="02010600040101010101" charset="-122"/>
              <a:cs typeface="华文楷体" panose="02010600040101010101" charset="-122"/>
            </a:endParaRPr>
          </a:p>
          <a:p>
            <a:pPr indent="0" fontAlgn="auto">
              <a:lnSpc>
                <a:spcPct val="130000"/>
              </a:lnSpc>
              <a:spcBef>
                <a:spcPts val="0"/>
              </a:spcBef>
              <a:spcAft>
                <a:spcPts val="0"/>
              </a:spcAft>
              <a:buNone/>
            </a:pPr>
            <a:r>
              <a:rPr lang="en-US" altLang="zh-CN" sz="2000" b="1" dirty="0">
                <a:latin typeface="华文楷体" panose="02010600040101010101" charset="-122"/>
                <a:ea typeface="华文楷体" panose="02010600040101010101" charset="-122"/>
                <a:cs typeface="华文楷体" panose="02010600040101010101" charset="-122"/>
                <a:sym typeface="+mn-ea"/>
              </a:rPr>
              <a:t>                                  </a:t>
            </a:r>
            <a:r>
              <a:rPr lang="zh-CN" altLang="zh-CN" sz="2000" b="1" dirty="0">
                <a:latin typeface="华文楷体" panose="02010600040101010101" charset="-122"/>
                <a:ea typeface="华文楷体" panose="02010600040101010101" charset="-122"/>
                <a:cs typeface="华文楷体" panose="02010600040101010101" charset="-122"/>
                <a:sym typeface="+mn-ea"/>
              </a:rPr>
              <a:t>A or B或者</a:t>
            </a:r>
            <a:r>
              <a:rPr lang="zh-CN" altLang="zh-CN" sz="2000" b="1" dirty="0">
                <a:latin typeface="华文楷体" panose="02010600040101010101" charset="-122"/>
                <a:ea typeface="华文楷体" panose="02010600040101010101" charset="-122"/>
                <a:cs typeface="华文楷体" panose="02010600040101010101" charset="-122"/>
                <a:sym typeface="+mn-ea"/>
              </a:rPr>
              <a:t>A + B</a:t>
            </a:r>
            <a:endParaRPr lang="zh-CN" altLang="zh-CN" sz="2000" b="1" dirty="0">
              <a:latin typeface="华文楷体" panose="02010600040101010101" charset="-122"/>
              <a:ea typeface="华文楷体" panose="02010600040101010101" charset="-122"/>
              <a:cs typeface="华文楷体" panose="02010600040101010101" charset="-122"/>
              <a:sym typeface="+mn-ea"/>
            </a:endParaRPr>
          </a:p>
          <a:p>
            <a:pPr indent="0" fontAlgn="auto">
              <a:lnSpc>
                <a:spcPct val="130000"/>
              </a:lnSpc>
              <a:spcBef>
                <a:spcPts val="0"/>
              </a:spcBef>
              <a:spcAft>
                <a:spcPts val="0"/>
              </a:spcAft>
              <a:buNone/>
            </a:pPr>
            <a:r>
              <a:rPr lang="zh-CN" altLang="zh-CN" sz="2000" b="1" dirty="0">
                <a:solidFill>
                  <a:srgbClr val="0000FF"/>
                </a:solidFill>
                <a:latin typeface="华文楷体" panose="02010600040101010101" charset="-122"/>
                <a:ea typeface="华文楷体" panose="02010600040101010101" charset="-122"/>
                <a:cs typeface="华文楷体" panose="02010600040101010101" charset="-122"/>
                <a:sym typeface="+mn-ea"/>
              </a:rPr>
              <a:t> </a:t>
            </a:r>
            <a:r>
              <a:rPr lang="zh-CN" altLang="en-US" sz="2000" b="1" dirty="0">
                <a:solidFill>
                  <a:srgbClr val="0000FF"/>
                </a:solidFill>
                <a:latin typeface="华文楷体" panose="02010600040101010101" charset="-122"/>
                <a:ea typeface="华文楷体" panose="02010600040101010101" charset="-122"/>
                <a:cs typeface="华文楷体" panose="02010600040101010101" charset="-122"/>
                <a:sym typeface="+mn-ea"/>
              </a:rPr>
              <a:t>表示提问要求命中文献包含</a:t>
            </a:r>
            <a:r>
              <a:rPr lang="zh-CN" altLang="zh-CN" sz="2000" b="1" dirty="0">
                <a:solidFill>
                  <a:srgbClr val="0000FF"/>
                </a:solidFill>
                <a:latin typeface="华文楷体" panose="02010600040101010101" charset="-122"/>
                <a:ea typeface="华文楷体" panose="02010600040101010101" charset="-122"/>
                <a:cs typeface="华文楷体" panose="02010600040101010101" charset="-122"/>
                <a:sym typeface="+mn-ea"/>
              </a:rPr>
              <a:t>A</a:t>
            </a:r>
            <a:r>
              <a:rPr lang="zh-CN" altLang="en-US" sz="2000" b="1" dirty="0">
                <a:solidFill>
                  <a:srgbClr val="0000FF"/>
                </a:solidFill>
                <a:latin typeface="华文楷体" panose="02010600040101010101" charset="-122"/>
                <a:ea typeface="华文楷体" panose="02010600040101010101" charset="-122"/>
                <a:cs typeface="华文楷体" panose="02010600040101010101" charset="-122"/>
                <a:sym typeface="+mn-ea"/>
              </a:rPr>
              <a:t>、</a:t>
            </a:r>
            <a:r>
              <a:rPr lang="zh-CN" altLang="zh-CN" sz="2000" b="1" dirty="0">
                <a:solidFill>
                  <a:srgbClr val="0000FF"/>
                </a:solidFill>
                <a:latin typeface="华文楷体" panose="02010600040101010101" charset="-122"/>
                <a:ea typeface="华文楷体" panose="02010600040101010101" charset="-122"/>
                <a:cs typeface="华文楷体" panose="02010600040101010101" charset="-122"/>
                <a:sym typeface="+mn-ea"/>
              </a:rPr>
              <a:t>B</a:t>
            </a:r>
            <a:r>
              <a:rPr lang="zh-CN" altLang="en-US" sz="2000" b="1" dirty="0">
                <a:solidFill>
                  <a:srgbClr val="0000FF"/>
                </a:solidFill>
                <a:latin typeface="华文楷体" panose="02010600040101010101" charset="-122"/>
                <a:ea typeface="华文楷体" panose="02010600040101010101" charset="-122"/>
                <a:cs typeface="华文楷体" panose="02010600040101010101" charset="-122"/>
                <a:sym typeface="+mn-ea"/>
              </a:rPr>
              <a:t>两个特征中的任何一个即可。</a:t>
            </a:r>
            <a:endParaRPr lang="zh-CN" altLang="en-US" sz="2000" b="1" dirty="0">
              <a:latin typeface="华文楷体" panose="02010600040101010101" charset="-122"/>
              <a:ea typeface="华文楷体" panose="02010600040101010101" charset="-122"/>
              <a:cs typeface="华文楷体" panose="02010600040101010101" charset="-122"/>
            </a:endParaRPr>
          </a:p>
          <a:p>
            <a:pPr indent="0" fontAlgn="auto">
              <a:lnSpc>
                <a:spcPct val="130000"/>
              </a:lnSpc>
              <a:spcBef>
                <a:spcPts val="0"/>
              </a:spcBef>
              <a:spcAft>
                <a:spcPts val="0"/>
              </a:spcAft>
              <a:buNone/>
            </a:pPr>
            <a:r>
              <a:rPr lang="zh-CN" altLang="zh-CN" sz="2000" b="1" dirty="0">
                <a:latin typeface="华文楷体" panose="02010600040101010101" charset="-122"/>
                <a:ea typeface="华文楷体" panose="02010600040101010101" charset="-122"/>
                <a:cs typeface="华文楷体" panose="02010600040101010101" charset="-122"/>
                <a:sym typeface="+mn-ea"/>
              </a:rPr>
              <a:t>   </a:t>
            </a:r>
            <a:endParaRPr lang="zh-CN" altLang="zh-CN" sz="2000" b="1" dirty="0">
              <a:latin typeface="华文楷体" panose="02010600040101010101" charset="-122"/>
              <a:ea typeface="华文楷体" panose="02010600040101010101" charset="-122"/>
              <a:cs typeface="华文楷体" panose="02010600040101010101" charset="-122"/>
              <a:sym typeface="+mn-ea"/>
            </a:endParaRPr>
          </a:p>
          <a:p>
            <a:pPr indent="0" fontAlgn="auto">
              <a:lnSpc>
                <a:spcPct val="130000"/>
              </a:lnSpc>
              <a:spcBef>
                <a:spcPts val="0"/>
              </a:spcBef>
              <a:spcAft>
                <a:spcPts val="0"/>
              </a:spcAft>
              <a:buNone/>
            </a:pPr>
            <a:r>
              <a:rPr lang="zh-CN" altLang="en-US" sz="2000" dirty="0">
                <a:solidFill>
                  <a:srgbClr val="FF0066"/>
                </a:solidFill>
                <a:latin typeface="华文楷体" panose="02010600040101010101" charset="-122"/>
                <a:ea typeface="华文楷体" panose="02010600040101010101" charset="-122"/>
                <a:cs typeface="华文楷体" panose="02010600040101010101" charset="-122"/>
                <a:sym typeface="+mn-ea"/>
              </a:rPr>
              <a:t>例：</a:t>
            </a:r>
            <a:r>
              <a:rPr lang="zh-CN" altLang="en-US" sz="2000" u="sng" dirty="0">
                <a:solidFill>
                  <a:srgbClr val="FF0066"/>
                </a:solidFill>
                <a:latin typeface="华文楷体" panose="02010600040101010101" charset="-122"/>
                <a:ea typeface="华文楷体" panose="02010600040101010101" charset="-122"/>
                <a:cs typeface="华文楷体" panose="02010600040101010101" charset="-122"/>
                <a:sym typeface="+mn-ea"/>
              </a:rPr>
              <a:t>数据挖掘</a:t>
            </a:r>
            <a:r>
              <a:rPr lang="zh-CN" altLang="en-US" sz="2000" dirty="0">
                <a:solidFill>
                  <a:srgbClr val="FF0066"/>
                </a:solidFill>
                <a:latin typeface="华文楷体" panose="02010600040101010101" charset="-122"/>
                <a:ea typeface="华文楷体" panose="02010600040101010101" charset="-122"/>
                <a:cs typeface="华文楷体" panose="02010600040101010101" charset="-122"/>
                <a:sym typeface="+mn-ea"/>
              </a:rPr>
              <a:t>在</a:t>
            </a:r>
            <a:r>
              <a:rPr lang="zh-CN" altLang="en-US" sz="2000" u="sng" dirty="0">
                <a:solidFill>
                  <a:srgbClr val="FF0066"/>
                </a:solidFill>
                <a:latin typeface="华文楷体" panose="02010600040101010101" charset="-122"/>
                <a:ea typeface="华文楷体" panose="02010600040101010101" charset="-122"/>
                <a:cs typeface="华文楷体" panose="02010600040101010101" charset="-122"/>
                <a:sym typeface="+mn-ea"/>
              </a:rPr>
              <a:t>信息检索</a:t>
            </a:r>
            <a:r>
              <a:rPr lang="zh-CN" altLang="en-US" sz="2000" dirty="0">
                <a:solidFill>
                  <a:srgbClr val="FF0066"/>
                </a:solidFill>
                <a:latin typeface="华文楷体" panose="02010600040101010101" charset="-122"/>
                <a:ea typeface="华文楷体" panose="02010600040101010101" charset="-122"/>
                <a:cs typeface="华文楷体" panose="02010600040101010101" charset="-122"/>
                <a:sym typeface="+mn-ea"/>
              </a:rPr>
              <a:t>与</a:t>
            </a:r>
            <a:r>
              <a:rPr lang="zh-CN" altLang="en-US" sz="2000" u="sng" dirty="0">
                <a:solidFill>
                  <a:srgbClr val="FF0066"/>
                </a:solidFill>
                <a:latin typeface="华文楷体" panose="02010600040101010101" charset="-122"/>
                <a:ea typeface="华文楷体" panose="02010600040101010101" charset="-122"/>
                <a:cs typeface="华文楷体" panose="02010600040101010101" charset="-122"/>
                <a:sym typeface="+mn-ea"/>
              </a:rPr>
              <a:t>信息分析</a:t>
            </a:r>
            <a:r>
              <a:rPr lang="zh-CN" altLang="en-US" sz="2000" dirty="0">
                <a:solidFill>
                  <a:srgbClr val="FF0066"/>
                </a:solidFill>
                <a:latin typeface="华文楷体" panose="02010600040101010101" charset="-122"/>
                <a:ea typeface="华文楷体" panose="02010600040101010101" charset="-122"/>
                <a:cs typeface="华文楷体" panose="02010600040101010101" charset="-122"/>
                <a:sym typeface="+mn-ea"/>
              </a:rPr>
              <a:t>中的应用</a:t>
            </a:r>
            <a:endParaRPr lang="zh-CN" altLang="en-US" sz="2000" dirty="0">
              <a:solidFill>
                <a:srgbClr val="FF0066"/>
              </a:solidFill>
              <a:latin typeface="华文楷体" panose="02010600040101010101" charset="-122"/>
              <a:ea typeface="华文楷体" panose="02010600040101010101" charset="-122"/>
              <a:cs typeface="华文楷体" panose="02010600040101010101" charset="-122"/>
            </a:endParaRPr>
          </a:p>
          <a:p>
            <a:pPr indent="0" fontAlgn="auto">
              <a:lnSpc>
                <a:spcPct val="130000"/>
              </a:lnSpc>
              <a:spcBef>
                <a:spcPts val="0"/>
              </a:spcBef>
              <a:spcAft>
                <a:spcPts val="0"/>
              </a:spcAft>
              <a:buNone/>
            </a:pPr>
            <a:r>
              <a:rPr lang="zh-CN" altLang="zh-CN" sz="2000" dirty="0">
                <a:solidFill>
                  <a:srgbClr val="FF0066"/>
                </a:solidFill>
                <a:latin typeface="华文楷体" panose="02010600040101010101" charset="-122"/>
                <a:ea typeface="华文楷体" panose="02010600040101010101" charset="-122"/>
                <a:cs typeface="华文楷体" panose="02010600040101010101" charset="-122"/>
                <a:sym typeface="+mn-ea"/>
              </a:rPr>
              <a:t>          </a:t>
            </a:r>
            <a:r>
              <a:rPr lang="zh-CN" altLang="en-US" sz="2000" dirty="0">
                <a:solidFill>
                  <a:srgbClr val="FF0066"/>
                </a:solidFill>
                <a:latin typeface="华文楷体" panose="02010600040101010101" charset="-122"/>
                <a:ea typeface="华文楷体" panose="02010600040101010101" charset="-122"/>
                <a:cs typeface="华文楷体" panose="02010600040101010101" charset="-122"/>
                <a:sym typeface="+mn-ea"/>
              </a:rPr>
              <a:t>提问式：数据挖掘 </a:t>
            </a:r>
            <a:r>
              <a:rPr lang="en-US" altLang="zh-CN" sz="2000" dirty="0">
                <a:solidFill>
                  <a:srgbClr val="FF0066"/>
                </a:solidFill>
                <a:latin typeface="华文楷体" panose="02010600040101010101" charset="-122"/>
                <a:ea typeface="华文楷体" panose="02010600040101010101" charset="-122"/>
                <a:cs typeface="华文楷体" panose="02010600040101010101" charset="-122"/>
                <a:sym typeface="+mn-ea"/>
              </a:rPr>
              <a:t>* </a:t>
            </a:r>
            <a:r>
              <a:rPr lang="zh-CN" altLang="zh-CN" sz="2000" dirty="0">
                <a:solidFill>
                  <a:srgbClr val="FF0066"/>
                </a:solidFill>
                <a:latin typeface="华文楷体" panose="02010600040101010101" charset="-122"/>
                <a:ea typeface="华文楷体" panose="02010600040101010101" charset="-122"/>
                <a:cs typeface="华文楷体" panose="02010600040101010101" charset="-122"/>
                <a:sym typeface="+mn-ea"/>
              </a:rPr>
              <a:t>(</a:t>
            </a:r>
            <a:r>
              <a:rPr lang="zh-CN" altLang="en-US" sz="2000" dirty="0">
                <a:solidFill>
                  <a:srgbClr val="FF0066"/>
                </a:solidFill>
                <a:latin typeface="华文楷体" panose="02010600040101010101" charset="-122"/>
                <a:ea typeface="华文楷体" panose="02010600040101010101" charset="-122"/>
                <a:cs typeface="华文楷体" panose="02010600040101010101" charset="-122"/>
                <a:sym typeface="+mn-ea"/>
              </a:rPr>
              <a:t>信息检索 </a:t>
            </a:r>
            <a:r>
              <a:rPr lang="zh-CN" altLang="zh-CN" sz="2000" dirty="0">
                <a:solidFill>
                  <a:srgbClr val="FF0066"/>
                </a:solidFill>
                <a:latin typeface="华文楷体" panose="02010600040101010101" charset="-122"/>
                <a:ea typeface="华文楷体" panose="02010600040101010101" charset="-122"/>
                <a:cs typeface="华文楷体" panose="02010600040101010101" charset="-122"/>
                <a:sym typeface="+mn-ea"/>
              </a:rPr>
              <a:t>+ </a:t>
            </a:r>
            <a:r>
              <a:rPr lang="zh-CN" altLang="en-US" sz="2000" dirty="0">
                <a:solidFill>
                  <a:srgbClr val="FF0066"/>
                </a:solidFill>
                <a:latin typeface="华文楷体" panose="02010600040101010101" charset="-122"/>
                <a:ea typeface="华文楷体" panose="02010600040101010101" charset="-122"/>
                <a:cs typeface="华文楷体" panose="02010600040101010101" charset="-122"/>
                <a:sym typeface="+mn-ea"/>
              </a:rPr>
              <a:t>信息分析</a:t>
            </a:r>
            <a:r>
              <a:rPr lang="zh-CN" altLang="zh-CN" sz="2000" dirty="0">
                <a:solidFill>
                  <a:srgbClr val="FF0066"/>
                </a:solidFill>
                <a:latin typeface="华文楷体" panose="02010600040101010101" charset="-122"/>
                <a:ea typeface="华文楷体" panose="02010600040101010101" charset="-122"/>
                <a:cs typeface="华文楷体" panose="02010600040101010101" charset="-122"/>
                <a:sym typeface="+mn-ea"/>
              </a:rPr>
              <a:t>)</a:t>
            </a:r>
            <a:endParaRPr lang="zh-CN" altLang="zh-CN" sz="2000" dirty="0">
              <a:solidFill>
                <a:srgbClr val="FF0066"/>
              </a:solidFill>
              <a:latin typeface="华文楷体" panose="02010600040101010101" charset="-122"/>
              <a:ea typeface="华文楷体" panose="02010600040101010101" charset="-122"/>
              <a:cs typeface="华文楷体" panose="02010600040101010101" charset="-122"/>
            </a:endParaRPr>
          </a:p>
          <a:p>
            <a:pPr eaLnBrk="1" hangingPunct="1">
              <a:lnSpc>
                <a:spcPct val="90000"/>
              </a:lnSpc>
              <a:buNone/>
            </a:pPr>
            <a:endParaRPr lang="zh-CN" altLang="zh-CN" sz="2000" dirty="0">
              <a:solidFill>
                <a:srgbClr val="FF0066"/>
              </a:solidFill>
            </a:endParaRPr>
          </a:p>
          <a:p>
            <a:pPr indent="457200" fontAlgn="auto">
              <a:lnSpc>
                <a:spcPct val="130000"/>
              </a:lnSpc>
              <a:spcAft>
                <a:spcPts val="0"/>
              </a:spcAft>
              <a:buClr>
                <a:srgbClr val="FF6BB5"/>
              </a:buClr>
              <a:buFont typeface="Wingdings" panose="05000000000000000000" pitchFamily="2" charset="2"/>
              <a:buNone/>
            </a:pPr>
            <a:endParaRPr lang="zh-CN" altLang="en-US" sz="2000" b="1" dirty="0">
              <a:solidFill>
                <a:schemeClr val="tx1"/>
              </a:solidFill>
              <a:latin typeface="华文楷体" panose="02010600040101010101" charset="-122"/>
              <a:ea typeface="华文楷体" panose="02010600040101010101" charset="-122"/>
              <a:cs typeface="华文楷体" panose="02010600040101010101" charset="-122"/>
            </a:endParaRPr>
          </a:p>
          <a:p>
            <a:pPr indent="0" fontAlgn="auto">
              <a:spcAft>
                <a:spcPts val="0"/>
              </a:spcAft>
              <a:buClr>
                <a:srgbClr val="FF6BB5"/>
              </a:buClr>
              <a:buFont typeface="Wingdings" panose="05000000000000000000" pitchFamily="2" charset="2"/>
              <a:buNone/>
            </a:pPr>
            <a:endParaRPr lang="zh-CN" altLang="en-US" sz="2000" b="1" dirty="0">
              <a:solidFill>
                <a:schemeClr val="tx1"/>
              </a:solidFill>
              <a:latin typeface="华文楷体" panose="02010600040101010101" charset="-122"/>
              <a:ea typeface="华文楷体" panose="02010600040101010101" charset="-122"/>
              <a:cs typeface="华文楷体" panose="02010600040101010101" charset="-122"/>
              <a:sym typeface="Arial" panose="020B0604020202020204" pitchFamily="34" charset="0"/>
            </a:endParaRPr>
          </a:p>
        </p:txBody>
      </p:sp>
      <p:pic>
        <p:nvPicPr>
          <p:cNvPr id="100354" name="Picture 3" descr="Image67"/>
          <p:cNvPicPr>
            <a:picLocks noChangeAspect="1"/>
          </p:cNvPicPr>
          <p:nvPr>
            <p:custDataLst>
              <p:tags r:id="rId2"/>
            </p:custDataLst>
          </p:nvPr>
        </p:nvPicPr>
        <p:blipFill>
          <a:blip r:embed="rId3"/>
          <a:stretch>
            <a:fillRect/>
          </a:stretch>
        </p:blipFill>
        <p:spPr>
          <a:xfrm>
            <a:off x="6299835" y="1275715"/>
            <a:ext cx="1152525" cy="768350"/>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Bottom)">
                                      <p:cBhvr>
                                        <p:cTn id="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 descr="D:\1稻壳模板\ppt\2016.4\小清新水彩花卉毕业答辩模板\未标题-5.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36971" y="-98774"/>
            <a:ext cx="911574" cy="971998"/>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39"/>
          <p:cNvSpPr>
            <a:spLocks noChangeArrowheads="1"/>
          </p:cNvSpPr>
          <p:nvPr/>
        </p:nvSpPr>
        <p:spPr bwMode="auto">
          <a:xfrm>
            <a:off x="971550" y="628015"/>
            <a:ext cx="3892550" cy="307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anose="020B0604020202020204" pitchFamily="34" charset="0"/>
              <a:buNone/>
            </a:pPr>
            <a:r>
              <a:rPr lang="zh-CN" altLang="en-US" sz="2000" dirty="0" smtClean="0">
                <a:solidFill>
                  <a:schemeClr val="bg1">
                    <a:lumMod val="50000"/>
                  </a:schemeClr>
                </a:solidFill>
                <a:latin typeface="微软雅黑 Light" panose="020B0502040204020203" pitchFamily="34" charset="-122"/>
                <a:ea typeface="微软雅黑 Light" panose="020B0502040204020203" pitchFamily="34" charset="-122"/>
                <a:sym typeface="+mn-ea"/>
              </a:rPr>
              <a:t>三、信息检索语言（检索标识</a:t>
            </a:r>
            <a:r>
              <a:rPr lang="zh-CN" altLang="en-US" sz="2000" dirty="0" smtClean="0">
                <a:solidFill>
                  <a:schemeClr val="bg1">
                    <a:lumMod val="50000"/>
                  </a:schemeClr>
                </a:solidFill>
                <a:latin typeface="微软雅黑 Light" panose="020B0502040204020203" pitchFamily="34" charset="-122"/>
                <a:ea typeface="微软雅黑 Light" panose="020B0502040204020203" pitchFamily="34" charset="-122"/>
                <a:sym typeface="+mn-ea"/>
              </a:rPr>
              <a:t>系统）</a:t>
            </a:r>
            <a:endParaRPr lang="zh-CN" altLang="en-US" sz="2000" dirty="0" smtClean="0">
              <a:solidFill>
                <a:schemeClr val="bg1">
                  <a:lumMod val="50000"/>
                </a:schemeClr>
              </a:solidFill>
              <a:latin typeface="微软雅黑 Light" panose="020B0502040204020203" pitchFamily="34" charset="-122"/>
              <a:ea typeface="微软雅黑 Light" panose="020B0502040204020203" pitchFamily="34" charset="-122"/>
              <a:sym typeface="+mn-ea"/>
            </a:endParaRPr>
          </a:p>
        </p:txBody>
      </p:sp>
      <p:sp>
        <p:nvSpPr>
          <p:cNvPr id="28" name="Rectangle 21"/>
          <p:cNvSpPr>
            <a:spLocks noChangeArrowheads="1"/>
          </p:cNvSpPr>
          <p:nvPr/>
        </p:nvSpPr>
        <p:spPr bwMode="auto">
          <a:xfrm>
            <a:off x="810260" y="1198880"/>
            <a:ext cx="7353300" cy="3175000"/>
          </a:xfrm>
          <a:prstGeom prst="rect">
            <a:avLst/>
          </a:prstGeom>
          <a:solidFill>
            <a:schemeClr val="bg1">
              <a:lumMod val="95000"/>
              <a:alpha val="50000"/>
            </a:schemeClr>
          </a:solidFill>
          <a:ln>
            <a:noFill/>
          </a:ln>
        </p:spPr>
        <p:txBody>
          <a:bodyPr/>
          <a:lstStyle/>
          <a:p>
            <a:endParaRPr lang="zh-CN" altLang="en-US">
              <a:solidFill>
                <a:prstClr val="black"/>
              </a:solidFill>
            </a:endParaRPr>
          </a:p>
        </p:txBody>
      </p:sp>
      <p:sp>
        <p:nvSpPr>
          <p:cNvPr id="29" name="Rectangle 11"/>
          <p:cNvSpPr>
            <a:spLocks noChangeArrowheads="1"/>
          </p:cNvSpPr>
          <p:nvPr/>
        </p:nvSpPr>
        <p:spPr bwMode="auto">
          <a:xfrm>
            <a:off x="971550" y="1275715"/>
            <a:ext cx="7191375" cy="3145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oAutofit/>
          </a:bodyPr>
          <a:lstStyle/>
          <a:p>
            <a:pPr indent="457200" fontAlgn="auto">
              <a:lnSpc>
                <a:spcPct val="130000"/>
              </a:lnSpc>
              <a:buNone/>
            </a:pPr>
            <a:endParaRPr lang="zh-CN" altLang="en-US" sz="2000" dirty="0">
              <a:latin typeface="华文楷体" panose="02010600040101010101" charset="-122"/>
              <a:ea typeface="华文楷体" panose="02010600040101010101" charset="-122"/>
              <a:cs typeface="华文楷体" panose="02010600040101010101" charset="-122"/>
            </a:endParaRPr>
          </a:p>
          <a:p>
            <a:pPr indent="0" fontAlgn="auto">
              <a:lnSpc>
                <a:spcPct val="130000"/>
              </a:lnSpc>
              <a:buNone/>
            </a:pPr>
            <a:r>
              <a:rPr lang="en-US" altLang="zh-CN" sz="2000" b="1" dirty="0">
                <a:latin typeface="华文楷体" panose="02010600040101010101" charset="-122"/>
                <a:ea typeface="华文楷体" panose="02010600040101010101" charset="-122"/>
                <a:cs typeface="华文楷体" panose="02010600040101010101" charset="-122"/>
                <a:sym typeface="+mn-ea"/>
              </a:rPr>
              <a:t>                                   </a:t>
            </a:r>
            <a:r>
              <a:rPr lang="zh-CN" altLang="zh-CN" sz="2000" b="1" dirty="0">
                <a:latin typeface="华文楷体" panose="02010600040101010101" charset="-122"/>
                <a:ea typeface="华文楷体" panose="02010600040101010101" charset="-122"/>
                <a:cs typeface="华文楷体" panose="02010600040101010101" charset="-122"/>
                <a:sym typeface="+mn-ea"/>
              </a:rPr>
              <a:t>A not B或者</a:t>
            </a:r>
            <a:r>
              <a:rPr lang="zh-CN" altLang="zh-CN" sz="2000" b="1" dirty="0">
                <a:latin typeface="华文楷体" panose="02010600040101010101" charset="-122"/>
                <a:ea typeface="华文楷体" panose="02010600040101010101" charset="-122"/>
                <a:cs typeface="华文楷体" panose="02010600040101010101" charset="-122"/>
                <a:sym typeface="+mn-ea"/>
              </a:rPr>
              <a:t>A - B</a:t>
            </a:r>
            <a:r>
              <a:rPr lang="zh-CN" altLang="zh-CN" sz="2000" dirty="0">
                <a:solidFill>
                  <a:schemeClr val="accent1"/>
                </a:solidFill>
                <a:latin typeface="华文楷体" panose="02010600040101010101" charset="-122"/>
                <a:ea typeface="华文楷体" panose="02010600040101010101" charset="-122"/>
                <a:cs typeface="华文楷体" panose="02010600040101010101" charset="-122"/>
                <a:sym typeface="+mn-ea"/>
              </a:rPr>
              <a:t> </a:t>
            </a:r>
            <a:endParaRPr lang="zh-CN" altLang="zh-CN" sz="2000" b="1" dirty="0">
              <a:latin typeface="华文楷体" panose="02010600040101010101" charset="-122"/>
              <a:ea typeface="华文楷体" panose="02010600040101010101" charset="-122"/>
              <a:cs typeface="华文楷体" panose="02010600040101010101" charset="-122"/>
              <a:sym typeface="+mn-ea"/>
            </a:endParaRPr>
          </a:p>
          <a:p>
            <a:pPr indent="0" fontAlgn="auto">
              <a:lnSpc>
                <a:spcPct val="130000"/>
              </a:lnSpc>
              <a:buNone/>
            </a:pPr>
            <a:r>
              <a:rPr lang="en-US" altLang="zh-CN" sz="2000" b="1" dirty="0">
                <a:solidFill>
                  <a:srgbClr val="0000FF"/>
                </a:solidFill>
                <a:latin typeface="华文楷体" panose="02010600040101010101" charset="-122"/>
                <a:ea typeface="华文楷体" panose="02010600040101010101" charset="-122"/>
                <a:cs typeface="华文楷体" panose="02010600040101010101" charset="-122"/>
                <a:sym typeface="+mn-ea"/>
              </a:rPr>
              <a:t>   </a:t>
            </a:r>
            <a:r>
              <a:rPr lang="zh-CN" altLang="en-US" sz="2000" b="1" dirty="0">
                <a:solidFill>
                  <a:srgbClr val="0000FF"/>
                </a:solidFill>
                <a:latin typeface="华文楷体" panose="02010600040101010101" charset="-122"/>
                <a:ea typeface="华文楷体" panose="02010600040101010101" charset="-122"/>
                <a:cs typeface="华文楷体" panose="02010600040101010101" charset="-122"/>
                <a:sym typeface="+mn-ea"/>
              </a:rPr>
              <a:t>表示提问要求命中文献包含特征</a:t>
            </a:r>
            <a:r>
              <a:rPr lang="zh-CN" altLang="zh-CN" sz="2000" b="1" dirty="0">
                <a:solidFill>
                  <a:srgbClr val="0000FF"/>
                </a:solidFill>
                <a:latin typeface="华文楷体" panose="02010600040101010101" charset="-122"/>
                <a:ea typeface="华文楷体" panose="02010600040101010101" charset="-122"/>
                <a:cs typeface="华文楷体" panose="02010600040101010101" charset="-122"/>
                <a:sym typeface="+mn-ea"/>
              </a:rPr>
              <a:t>A</a:t>
            </a:r>
            <a:r>
              <a:rPr lang="zh-CN" altLang="en-US" sz="2000" b="1" dirty="0">
                <a:solidFill>
                  <a:srgbClr val="0000FF"/>
                </a:solidFill>
                <a:latin typeface="华文楷体" panose="02010600040101010101" charset="-122"/>
                <a:ea typeface="华文楷体" panose="02010600040101010101" charset="-122"/>
                <a:cs typeface="华文楷体" panose="02010600040101010101" charset="-122"/>
                <a:sym typeface="+mn-ea"/>
              </a:rPr>
              <a:t>，但不能包含特征</a:t>
            </a:r>
            <a:r>
              <a:rPr lang="zh-CN" altLang="zh-CN" sz="2000" b="1" dirty="0">
                <a:solidFill>
                  <a:srgbClr val="0000FF"/>
                </a:solidFill>
                <a:latin typeface="华文楷体" panose="02010600040101010101" charset="-122"/>
                <a:ea typeface="华文楷体" panose="02010600040101010101" charset="-122"/>
                <a:cs typeface="华文楷体" panose="02010600040101010101" charset="-122"/>
                <a:sym typeface="+mn-ea"/>
              </a:rPr>
              <a:t>B</a:t>
            </a:r>
            <a:r>
              <a:rPr lang="zh-CN" altLang="en-US" sz="2000" b="1" dirty="0">
                <a:solidFill>
                  <a:srgbClr val="0000FF"/>
                </a:solidFill>
                <a:latin typeface="华文楷体" panose="02010600040101010101" charset="-122"/>
                <a:ea typeface="华文楷体" panose="02010600040101010101" charset="-122"/>
                <a:cs typeface="华文楷体" panose="02010600040101010101" charset="-122"/>
                <a:sym typeface="+mn-ea"/>
              </a:rPr>
              <a:t>。</a:t>
            </a:r>
            <a:endParaRPr lang="zh-CN" altLang="en-US" sz="2000" b="1" dirty="0">
              <a:solidFill>
                <a:srgbClr val="0000FF"/>
              </a:solidFill>
              <a:latin typeface="华文楷体" panose="02010600040101010101" charset="-122"/>
              <a:ea typeface="华文楷体" panose="02010600040101010101" charset="-122"/>
              <a:cs typeface="华文楷体" panose="02010600040101010101" charset="-122"/>
            </a:endParaRPr>
          </a:p>
          <a:p>
            <a:pPr indent="0" fontAlgn="auto">
              <a:lnSpc>
                <a:spcPct val="130000"/>
              </a:lnSpc>
              <a:buNone/>
            </a:pPr>
            <a:r>
              <a:rPr lang="zh-CN" altLang="zh-CN" sz="2000" dirty="0">
                <a:solidFill>
                  <a:schemeClr val="accent1"/>
                </a:solidFill>
                <a:latin typeface="华文楷体" panose="02010600040101010101" charset="-122"/>
                <a:ea typeface="华文楷体" panose="02010600040101010101" charset="-122"/>
                <a:cs typeface="华文楷体" panose="02010600040101010101" charset="-122"/>
                <a:sym typeface="+mn-ea"/>
              </a:rPr>
              <a:t>    </a:t>
            </a:r>
            <a:endParaRPr lang="zh-CN" altLang="zh-CN" sz="2000" dirty="0">
              <a:solidFill>
                <a:schemeClr val="accent1"/>
              </a:solidFill>
              <a:latin typeface="华文楷体" panose="02010600040101010101" charset="-122"/>
              <a:ea typeface="华文楷体" panose="02010600040101010101" charset="-122"/>
              <a:cs typeface="华文楷体" panose="02010600040101010101" charset="-122"/>
              <a:sym typeface="+mn-ea"/>
            </a:endParaRPr>
          </a:p>
          <a:p>
            <a:pPr indent="0" fontAlgn="auto">
              <a:lnSpc>
                <a:spcPct val="130000"/>
              </a:lnSpc>
              <a:buNone/>
            </a:pPr>
            <a:r>
              <a:rPr lang="en-US" altLang="zh-CN" sz="2000" dirty="0">
                <a:solidFill>
                  <a:srgbClr val="FF0066"/>
                </a:solidFill>
                <a:latin typeface="华文楷体" panose="02010600040101010101" charset="-122"/>
                <a:ea typeface="华文楷体" panose="02010600040101010101" charset="-122"/>
                <a:cs typeface="华文楷体" panose="02010600040101010101" charset="-122"/>
                <a:sym typeface="+mn-ea"/>
              </a:rPr>
              <a:t>            </a:t>
            </a:r>
            <a:r>
              <a:rPr lang="zh-CN" altLang="en-US" sz="2000" dirty="0">
                <a:solidFill>
                  <a:srgbClr val="FF0066"/>
                </a:solidFill>
                <a:latin typeface="华文楷体" panose="02010600040101010101" charset="-122"/>
                <a:ea typeface="华文楷体" panose="02010600040101010101" charset="-122"/>
                <a:cs typeface="华文楷体" panose="02010600040101010101" charset="-122"/>
                <a:sym typeface="+mn-ea"/>
              </a:rPr>
              <a:t>例：自由分配方面的文献（排除海南大学师生的著作）</a:t>
            </a:r>
            <a:endParaRPr lang="zh-CN" altLang="en-US" sz="2000" dirty="0">
              <a:solidFill>
                <a:srgbClr val="FF0066"/>
              </a:solidFill>
              <a:latin typeface="华文楷体" panose="02010600040101010101" charset="-122"/>
              <a:ea typeface="华文楷体" panose="02010600040101010101" charset="-122"/>
              <a:cs typeface="华文楷体" panose="02010600040101010101" charset="-122"/>
            </a:endParaRPr>
          </a:p>
          <a:p>
            <a:pPr indent="0" fontAlgn="auto">
              <a:lnSpc>
                <a:spcPct val="130000"/>
              </a:lnSpc>
              <a:buNone/>
            </a:pPr>
            <a:r>
              <a:rPr lang="zh-CN" altLang="en-US" sz="2000" dirty="0">
                <a:solidFill>
                  <a:srgbClr val="FF0066"/>
                </a:solidFill>
                <a:latin typeface="华文楷体" panose="02010600040101010101" charset="-122"/>
                <a:ea typeface="华文楷体" panose="02010600040101010101" charset="-122"/>
                <a:cs typeface="华文楷体" panose="02010600040101010101" charset="-122"/>
                <a:sym typeface="+mn-ea"/>
              </a:rPr>
              <a:t>　　    提问式：</a:t>
            </a:r>
            <a:r>
              <a:rPr lang="zh-CN" altLang="zh-CN" sz="2000" dirty="0">
                <a:solidFill>
                  <a:srgbClr val="FF0066"/>
                </a:solidFill>
                <a:latin typeface="华文楷体" panose="02010600040101010101" charset="-122"/>
                <a:ea typeface="华文楷体" panose="02010600040101010101" charset="-122"/>
                <a:cs typeface="华文楷体" panose="02010600040101010101" charset="-122"/>
                <a:sym typeface="+mn-ea"/>
              </a:rPr>
              <a:t>(</a:t>
            </a:r>
            <a:r>
              <a:rPr lang="zh-CN" altLang="en-US" sz="2000" dirty="0">
                <a:solidFill>
                  <a:srgbClr val="FF0066"/>
                </a:solidFill>
                <a:latin typeface="华文楷体" panose="02010600040101010101" charset="-122"/>
                <a:ea typeface="华文楷体" panose="02010600040101010101" charset="-122"/>
                <a:cs typeface="华文楷体" panose="02010600040101010101" charset="-122"/>
                <a:sym typeface="+mn-ea"/>
              </a:rPr>
              <a:t>关键词</a:t>
            </a:r>
            <a:r>
              <a:rPr lang="zh-CN" altLang="zh-CN" sz="2000" dirty="0">
                <a:solidFill>
                  <a:srgbClr val="FF0066"/>
                </a:solidFill>
                <a:latin typeface="华文楷体" panose="02010600040101010101" charset="-122"/>
                <a:ea typeface="华文楷体" panose="02010600040101010101" charset="-122"/>
                <a:cs typeface="华文楷体" panose="02010600040101010101" charset="-122"/>
                <a:sym typeface="+mn-ea"/>
              </a:rPr>
              <a:t>=‘</a:t>
            </a:r>
            <a:r>
              <a:rPr lang="zh-CN" altLang="en-US" sz="2000" dirty="0">
                <a:solidFill>
                  <a:srgbClr val="FF0066"/>
                </a:solidFill>
                <a:latin typeface="华文楷体" panose="02010600040101010101" charset="-122"/>
                <a:ea typeface="华文楷体" panose="02010600040101010101" charset="-122"/>
                <a:cs typeface="华文楷体" panose="02010600040101010101" charset="-122"/>
                <a:sym typeface="+mn-ea"/>
              </a:rPr>
              <a:t>自由分配’</a:t>
            </a:r>
            <a:r>
              <a:rPr lang="zh-CN" altLang="zh-CN" sz="2000" dirty="0">
                <a:solidFill>
                  <a:srgbClr val="FF0066"/>
                </a:solidFill>
                <a:latin typeface="华文楷体" panose="02010600040101010101" charset="-122"/>
                <a:ea typeface="华文楷体" panose="02010600040101010101" charset="-122"/>
                <a:cs typeface="华文楷体" panose="02010600040101010101" charset="-122"/>
                <a:sym typeface="+mn-ea"/>
              </a:rPr>
              <a:t>) not (</a:t>
            </a:r>
            <a:r>
              <a:rPr lang="zh-CN" altLang="en-US" sz="2000" dirty="0">
                <a:solidFill>
                  <a:srgbClr val="FF0066"/>
                </a:solidFill>
                <a:latin typeface="华文楷体" panose="02010600040101010101" charset="-122"/>
                <a:ea typeface="华文楷体" panose="02010600040101010101" charset="-122"/>
                <a:cs typeface="华文楷体" panose="02010600040101010101" charset="-122"/>
                <a:sym typeface="+mn-ea"/>
              </a:rPr>
              <a:t>单位</a:t>
            </a:r>
            <a:r>
              <a:rPr lang="zh-CN" altLang="en-US" sz="2000" dirty="0">
                <a:solidFill>
                  <a:srgbClr val="FF0066"/>
                </a:solidFill>
                <a:latin typeface="华文楷体" panose="02010600040101010101" charset="-122"/>
                <a:ea typeface="华文楷体" panose="02010600040101010101" charset="-122"/>
                <a:cs typeface="华文楷体" panose="02010600040101010101" charset="-122"/>
                <a:sym typeface="+mn-ea"/>
              </a:rPr>
              <a:t>‘海南大学</a:t>
            </a:r>
            <a:r>
              <a:rPr lang="zh-CN" altLang="zh-CN" sz="2000" dirty="0">
                <a:solidFill>
                  <a:srgbClr val="FF0066"/>
                </a:solidFill>
                <a:latin typeface="华文楷体" panose="02010600040101010101" charset="-122"/>
                <a:ea typeface="华文楷体" panose="02010600040101010101" charset="-122"/>
                <a:cs typeface="华文楷体" panose="02010600040101010101" charset="-122"/>
                <a:sym typeface="+mn-ea"/>
              </a:rPr>
              <a:t>') </a:t>
            </a:r>
            <a:endParaRPr lang="zh-CN" altLang="zh-CN" sz="2000" dirty="0">
              <a:solidFill>
                <a:srgbClr val="FF0066"/>
              </a:solidFill>
              <a:latin typeface="华文楷体" panose="02010600040101010101" charset="-122"/>
              <a:ea typeface="华文楷体" panose="02010600040101010101" charset="-122"/>
              <a:cs typeface="华文楷体" panose="02010600040101010101" charset="-122"/>
            </a:endParaRPr>
          </a:p>
          <a:p>
            <a:pPr eaLnBrk="1" hangingPunct="1">
              <a:lnSpc>
                <a:spcPct val="90000"/>
              </a:lnSpc>
              <a:buNone/>
            </a:pPr>
            <a:endParaRPr lang="zh-CN" altLang="zh-CN" sz="2000" dirty="0">
              <a:solidFill>
                <a:srgbClr val="FF0066"/>
              </a:solidFill>
            </a:endParaRPr>
          </a:p>
          <a:p>
            <a:pPr indent="457200" fontAlgn="auto">
              <a:lnSpc>
                <a:spcPct val="130000"/>
              </a:lnSpc>
              <a:spcAft>
                <a:spcPts val="0"/>
              </a:spcAft>
              <a:buClr>
                <a:srgbClr val="FF6BB5"/>
              </a:buClr>
              <a:buFont typeface="Wingdings" panose="05000000000000000000" pitchFamily="2" charset="2"/>
              <a:buNone/>
            </a:pPr>
            <a:endParaRPr lang="zh-CN" altLang="en-US" sz="2000" b="1" dirty="0">
              <a:solidFill>
                <a:schemeClr val="tx1"/>
              </a:solidFill>
              <a:latin typeface="华文楷体" panose="02010600040101010101" charset="-122"/>
              <a:ea typeface="华文楷体" panose="02010600040101010101" charset="-122"/>
              <a:cs typeface="华文楷体" panose="02010600040101010101" charset="-122"/>
            </a:endParaRPr>
          </a:p>
          <a:p>
            <a:pPr indent="0" fontAlgn="auto">
              <a:spcAft>
                <a:spcPts val="0"/>
              </a:spcAft>
              <a:buClr>
                <a:srgbClr val="FF6BB5"/>
              </a:buClr>
              <a:buFont typeface="Wingdings" panose="05000000000000000000" pitchFamily="2" charset="2"/>
              <a:buNone/>
            </a:pPr>
            <a:endParaRPr lang="zh-CN" altLang="en-US" sz="2000" b="1" dirty="0">
              <a:solidFill>
                <a:schemeClr val="tx1"/>
              </a:solidFill>
              <a:latin typeface="华文楷体" panose="02010600040101010101" charset="-122"/>
              <a:ea typeface="华文楷体" panose="02010600040101010101" charset="-122"/>
              <a:cs typeface="华文楷体" panose="02010600040101010101" charset="-122"/>
              <a:sym typeface="Arial" panose="020B0604020202020204" pitchFamily="34" charset="0"/>
            </a:endParaRPr>
          </a:p>
        </p:txBody>
      </p:sp>
      <p:pic>
        <p:nvPicPr>
          <p:cNvPr id="100355" name="Picture 4" descr="Image67"/>
          <p:cNvPicPr>
            <a:picLocks noChangeAspect="1"/>
          </p:cNvPicPr>
          <p:nvPr>
            <p:custDataLst>
              <p:tags r:id="rId2"/>
            </p:custDataLst>
          </p:nvPr>
        </p:nvPicPr>
        <p:blipFill>
          <a:blip r:embed="rId3"/>
          <a:stretch>
            <a:fillRect/>
          </a:stretch>
        </p:blipFill>
        <p:spPr>
          <a:xfrm>
            <a:off x="6731953" y="1275715"/>
            <a:ext cx="1152525" cy="768350"/>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Bottom)">
                                      <p:cBhvr>
                                        <p:cTn id="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 descr="D:\1稻壳模板\ppt\2016.4\小清新水彩花卉毕业答辩模板\未标题-5.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36971" y="-98774"/>
            <a:ext cx="911574" cy="971998"/>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39"/>
          <p:cNvSpPr>
            <a:spLocks noChangeArrowheads="1"/>
          </p:cNvSpPr>
          <p:nvPr/>
        </p:nvSpPr>
        <p:spPr bwMode="auto">
          <a:xfrm>
            <a:off x="971550" y="628015"/>
            <a:ext cx="3892550" cy="307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anose="020B0604020202020204" pitchFamily="34" charset="0"/>
              <a:buNone/>
            </a:pPr>
            <a:r>
              <a:rPr lang="zh-CN" altLang="en-US" sz="2000" dirty="0" smtClean="0">
                <a:solidFill>
                  <a:schemeClr val="bg1">
                    <a:lumMod val="50000"/>
                  </a:schemeClr>
                </a:solidFill>
                <a:latin typeface="微软雅黑 Light" panose="020B0502040204020203" pitchFamily="34" charset="-122"/>
                <a:ea typeface="微软雅黑 Light" panose="020B0502040204020203" pitchFamily="34" charset="-122"/>
                <a:sym typeface="+mn-ea"/>
              </a:rPr>
              <a:t>三、信息检索语言（检索标识</a:t>
            </a:r>
            <a:r>
              <a:rPr lang="zh-CN" altLang="en-US" sz="2000" dirty="0" smtClean="0">
                <a:solidFill>
                  <a:schemeClr val="bg1">
                    <a:lumMod val="50000"/>
                  </a:schemeClr>
                </a:solidFill>
                <a:latin typeface="微软雅黑 Light" panose="020B0502040204020203" pitchFamily="34" charset="-122"/>
                <a:ea typeface="微软雅黑 Light" panose="020B0502040204020203" pitchFamily="34" charset="-122"/>
                <a:sym typeface="+mn-ea"/>
              </a:rPr>
              <a:t>系统）</a:t>
            </a:r>
            <a:endParaRPr lang="zh-CN" altLang="en-US" sz="2000" dirty="0" smtClean="0">
              <a:solidFill>
                <a:schemeClr val="bg1">
                  <a:lumMod val="50000"/>
                </a:schemeClr>
              </a:solidFill>
              <a:latin typeface="微软雅黑 Light" panose="020B0502040204020203" pitchFamily="34" charset="-122"/>
              <a:ea typeface="微软雅黑 Light" panose="020B0502040204020203" pitchFamily="34" charset="-122"/>
              <a:sym typeface="+mn-ea"/>
            </a:endParaRPr>
          </a:p>
        </p:txBody>
      </p:sp>
      <p:sp>
        <p:nvSpPr>
          <p:cNvPr id="28" name="Rectangle 21"/>
          <p:cNvSpPr>
            <a:spLocks noChangeArrowheads="1"/>
          </p:cNvSpPr>
          <p:nvPr/>
        </p:nvSpPr>
        <p:spPr bwMode="auto">
          <a:xfrm>
            <a:off x="812800" y="1022985"/>
            <a:ext cx="7553325" cy="3949700"/>
          </a:xfrm>
          <a:prstGeom prst="rect">
            <a:avLst/>
          </a:prstGeom>
          <a:solidFill>
            <a:schemeClr val="bg1">
              <a:lumMod val="95000"/>
              <a:alpha val="50000"/>
            </a:schemeClr>
          </a:solidFill>
          <a:ln>
            <a:noFill/>
          </a:ln>
        </p:spPr>
        <p:txBody>
          <a:bodyPr/>
          <a:lstStyle/>
          <a:p>
            <a:endParaRPr lang="zh-CN" altLang="en-US">
              <a:solidFill>
                <a:prstClr val="black"/>
              </a:solidFill>
            </a:endParaRPr>
          </a:p>
        </p:txBody>
      </p:sp>
      <p:sp>
        <p:nvSpPr>
          <p:cNvPr id="29" name="Rectangle 11"/>
          <p:cNvSpPr>
            <a:spLocks noChangeArrowheads="1"/>
          </p:cNvSpPr>
          <p:nvPr/>
        </p:nvSpPr>
        <p:spPr bwMode="auto">
          <a:xfrm>
            <a:off x="971550" y="1131570"/>
            <a:ext cx="7191375" cy="3145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oAutofit/>
          </a:bodyPr>
          <a:lstStyle/>
          <a:p>
            <a:pPr indent="457200" fontAlgn="auto">
              <a:lnSpc>
                <a:spcPct val="130000"/>
              </a:lnSpc>
              <a:spcBef>
                <a:spcPts val="0"/>
              </a:spcBef>
              <a:spcAft>
                <a:spcPts val="0"/>
              </a:spcAft>
              <a:buClrTx/>
              <a:buNone/>
            </a:pPr>
            <a:r>
              <a:rPr lang="en-US" sz="2000" dirty="0" smtClean="0">
                <a:solidFill>
                  <a:schemeClr val="bg1">
                    <a:lumMod val="50000"/>
                  </a:schemeClr>
                </a:solidFill>
                <a:latin typeface="华文楷体" panose="02010600040101010101" charset="-122"/>
                <a:ea typeface="华文楷体" panose="02010600040101010101" charset="-122"/>
                <a:cs typeface="华文楷体" panose="02010600040101010101" charset="-122"/>
                <a:sym typeface="+mn-ea"/>
              </a:rPr>
              <a:t>4</a:t>
            </a:r>
            <a:r>
              <a:rPr lang="zh-CN" altLang="en-US" sz="2000" dirty="0" smtClean="0">
                <a:solidFill>
                  <a:schemeClr val="bg1">
                    <a:lumMod val="50000"/>
                  </a:schemeClr>
                </a:solidFill>
                <a:latin typeface="华文楷体" panose="02010600040101010101" charset="-122"/>
                <a:ea typeface="华文楷体" panose="02010600040101010101" charset="-122"/>
                <a:cs typeface="华文楷体" panose="02010600040101010101" charset="-122"/>
                <a:sym typeface="+mn-ea"/>
              </a:rPr>
              <a:t>、检索算符</a:t>
            </a:r>
            <a:r>
              <a:rPr lang="en-US" altLang="zh-CN" sz="2000" dirty="0" smtClean="0">
                <a:solidFill>
                  <a:schemeClr val="bg1">
                    <a:lumMod val="50000"/>
                  </a:schemeClr>
                </a:solidFill>
                <a:latin typeface="华文楷体" panose="02010600040101010101" charset="-122"/>
                <a:ea typeface="华文楷体" panose="02010600040101010101" charset="-122"/>
                <a:cs typeface="华文楷体" panose="02010600040101010101" charset="-122"/>
                <a:sym typeface="+mn-ea"/>
              </a:rPr>
              <a:t>——</a:t>
            </a:r>
            <a:r>
              <a:rPr lang="zh-CN" altLang="en-US" sz="2000" dirty="0" smtClean="0">
                <a:solidFill>
                  <a:schemeClr val="bg1">
                    <a:lumMod val="50000"/>
                  </a:schemeClr>
                </a:solidFill>
                <a:latin typeface="华文楷体" panose="02010600040101010101" charset="-122"/>
                <a:ea typeface="华文楷体" panose="02010600040101010101" charset="-122"/>
                <a:cs typeface="华文楷体" panose="02010600040101010101" charset="-122"/>
                <a:sym typeface="+mn-ea"/>
              </a:rPr>
              <a:t>截词符</a:t>
            </a:r>
            <a:endParaRPr lang="en-US" altLang="zh-CN" sz="2000" b="1" dirty="0">
              <a:solidFill>
                <a:schemeClr val="tx1"/>
              </a:solidFill>
              <a:latin typeface="华文楷体" panose="02010600040101010101" charset="-122"/>
              <a:ea typeface="华文楷体" panose="02010600040101010101" charset="-122"/>
              <a:cs typeface="华文楷体" panose="02010600040101010101" charset="-122"/>
              <a:sym typeface="+mn-ea"/>
            </a:endParaRPr>
          </a:p>
          <a:p>
            <a:pPr indent="457200" fontAlgn="auto">
              <a:lnSpc>
                <a:spcPct val="130000"/>
              </a:lnSpc>
              <a:buNone/>
            </a:pPr>
            <a:endParaRPr lang="zh-CN" altLang="zh-CN" sz="2000" dirty="0">
              <a:solidFill>
                <a:schemeClr val="tx1"/>
              </a:solidFill>
              <a:latin typeface="华文楷体" panose="02010600040101010101" charset="-122"/>
              <a:ea typeface="华文楷体" panose="02010600040101010101" charset="-122"/>
              <a:cs typeface="华文楷体" panose="02010600040101010101" charset="-122"/>
              <a:sym typeface="+mn-ea"/>
            </a:endParaRPr>
          </a:p>
          <a:p>
            <a:pPr indent="457200" fontAlgn="auto">
              <a:lnSpc>
                <a:spcPct val="130000"/>
              </a:lnSpc>
              <a:buNone/>
            </a:pPr>
            <a:r>
              <a:rPr lang="zh-CN" altLang="en-US" sz="2000" dirty="0">
                <a:solidFill>
                  <a:srgbClr val="FF0066"/>
                </a:solidFill>
                <a:latin typeface="华文楷体" panose="02010600040101010101" charset="-122"/>
                <a:ea typeface="华文楷体" panose="02010600040101010101" charset="-122"/>
                <a:cs typeface="华文楷体" panose="02010600040101010101" charset="-122"/>
                <a:sym typeface="+mn-ea"/>
              </a:rPr>
              <a:t>截词符</a:t>
            </a:r>
            <a:r>
              <a:rPr lang="zh-CN" altLang="en-US" sz="2000" dirty="0">
                <a:latin typeface="华文楷体" panose="02010600040101010101" charset="-122"/>
                <a:ea typeface="华文楷体" panose="02010600040101010101" charset="-122"/>
                <a:cs typeface="华文楷体" panose="02010600040101010101" charset="-122"/>
                <a:sym typeface="+mn-ea"/>
              </a:rPr>
              <a:t>就是用一个符号来代替单词的一部分或某个字母，做到一“词”多用，防止漏检，从而达到较高的查全率。</a:t>
            </a:r>
            <a:br>
              <a:rPr lang="zh-CN" altLang="en-US" sz="2000" dirty="0">
                <a:latin typeface="华文楷体" panose="02010600040101010101" charset="-122"/>
                <a:ea typeface="华文楷体" panose="02010600040101010101" charset="-122"/>
                <a:cs typeface="华文楷体" panose="02010600040101010101" charset="-122"/>
                <a:sym typeface="+mn-ea"/>
              </a:rPr>
            </a:br>
            <a:r>
              <a:rPr lang="en-US" altLang="zh-CN" sz="2000" dirty="0">
                <a:latin typeface="华文楷体" panose="02010600040101010101" charset="-122"/>
                <a:ea typeface="华文楷体" panose="02010600040101010101" charset="-122"/>
                <a:cs typeface="华文楷体" panose="02010600040101010101" charset="-122"/>
                <a:sym typeface="+mn-ea"/>
              </a:rPr>
              <a:t>       </a:t>
            </a:r>
            <a:r>
              <a:rPr lang="zh-CN" altLang="en-US" sz="2000" dirty="0">
                <a:latin typeface="华文楷体" panose="02010600040101010101" charset="-122"/>
                <a:ea typeface="华文楷体" panose="02010600040101010101" charset="-122"/>
                <a:cs typeface="华文楷体" panose="02010600040101010101" charset="-122"/>
                <a:sym typeface="+mn-ea"/>
              </a:rPr>
              <a:t>例子：输入</a:t>
            </a:r>
            <a:r>
              <a:rPr lang="zh-CN" altLang="zh-CN" sz="2000" dirty="0">
                <a:latin typeface="华文楷体" panose="02010600040101010101" charset="-122"/>
                <a:ea typeface="华文楷体" panose="02010600040101010101" charset="-122"/>
                <a:cs typeface="华文楷体" panose="02010600040101010101" charset="-122"/>
                <a:sym typeface="+mn-ea"/>
              </a:rPr>
              <a:t>wom?n </a:t>
            </a:r>
            <a:r>
              <a:rPr lang="zh-CN" altLang="en-US" sz="2000" dirty="0">
                <a:latin typeface="华文楷体" panose="02010600040101010101" charset="-122"/>
                <a:ea typeface="华文楷体" panose="02010600040101010101" charset="-122"/>
                <a:cs typeface="华文楷体" panose="02010600040101010101" charset="-122"/>
                <a:sym typeface="+mn-ea"/>
              </a:rPr>
              <a:t>可以检出</a:t>
            </a:r>
            <a:r>
              <a:rPr lang="zh-CN" altLang="zh-CN" sz="2000" dirty="0">
                <a:latin typeface="华文楷体" panose="02010600040101010101" charset="-122"/>
                <a:ea typeface="华文楷体" panose="02010600040101010101" charset="-122"/>
                <a:cs typeface="华文楷体" panose="02010600040101010101" charset="-122"/>
                <a:sym typeface="+mn-ea"/>
              </a:rPr>
              <a:t>woman,women</a:t>
            </a:r>
            <a:endParaRPr lang="zh-CN" altLang="zh-CN" sz="2000" dirty="0">
              <a:latin typeface="华文楷体" panose="02010600040101010101" charset="-122"/>
              <a:ea typeface="华文楷体" panose="02010600040101010101" charset="-122"/>
              <a:cs typeface="华文楷体" panose="02010600040101010101" charset="-122"/>
            </a:endParaRPr>
          </a:p>
          <a:p>
            <a:pPr indent="457200" fontAlgn="auto">
              <a:lnSpc>
                <a:spcPct val="130000"/>
              </a:lnSpc>
              <a:buNone/>
            </a:pPr>
            <a:r>
              <a:rPr lang="zh-CN" altLang="en-US" sz="2000" dirty="0">
                <a:latin typeface="华文楷体" panose="02010600040101010101" charset="-122"/>
                <a:ea typeface="华文楷体" panose="02010600040101010101" charset="-122"/>
                <a:cs typeface="华文楷体" panose="02010600040101010101" charset="-122"/>
                <a:sym typeface="+mn-ea"/>
              </a:rPr>
              <a:t>　　    输入</a:t>
            </a:r>
            <a:r>
              <a:rPr lang="zh-CN" altLang="zh-CN" sz="2000" dirty="0">
                <a:latin typeface="华文楷体" panose="02010600040101010101" charset="-122"/>
                <a:ea typeface="华文楷体" panose="02010600040101010101" charset="-122"/>
                <a:cs typeface="华文楷体" panose="02010600040101010101" charset="-122"/>
                <a:sym typeface="+mn-ea"/>
              </a:rPr>
              <a:t>market</a:t>
            </a:r>
            <a:r>
              <a:rPr lang="zh-CN" altLang="en-US" sz="2000" dirty="0">
                <a:latin typeface="华文楷体" panose="02010600040101010101" charset="-122"/>
                <a:ea typeface="华文楷体" panose="02010600040101010101" charset="-122"/>
                <a:cs typeface="华文楷体" panose="02010600040101010101" charset="-122"/>
                <a:sym typeface="+mn-ea"/>
              </a:rPr>
              <a:t>？可以检出 </a:t>
            </a:r>
            <a:r>
              <a:rPr lang="zh-CN" altLang="zh-CN" sz="2000" dirty="0">
                <a:latin typeface="华文楷体" panose="02010600040101010101" charset="-122"/>
                <a:ea typeface="华文楷体" panose="02010600040101010101" charset="-122"/>
                <a:cs typeface="华文楷体" panose="02010600040101010101" charset="-122"/>
                <a:sym typeface="+mn-ea"/>
              </a:rPr>
              <a:t>market, marketable,marketing</a:t>
            </a:r>
            <a:r>
              <a:rPr lang="zh-CN" altLang="en-US" sz="2000" dirty="0">
                <a:latin typeface="华文楷体" panose="02010600040101010101" charset="-122"/>
                <a:ea typeface="华文楷体" panose="02010600040101010101" charset="-122"/>
                <a:cs typeface="华文楷体" panose="02010600040101010101" charset="-122"/>
                <a:sym typeface="+mn-ea"/>
              </a:rPr>
              <a:t>等</a:t>
            </a:r>
            <a:endParaRPr lang="zh-CN" altLang="en-US" sz="2000" dirty="0">
              <a:latin typeface="华文楷体" panose="02010600040101010101" charset="-122"/>
              <a:ea typeface="华文楷体" panose="02010600040101010101" charset="-122"/>
              <a:cs typeface="华文楷体" panose="02010600040101010101" charset="-122"/>
            </a:endParaRPr>
          </a:p>
          <a:p>
            <a:pPr indent="457200" fontAlgn="auto">
              <a:lnSpc>
                <a:spcPct val="130000"/>
              </a:lnSpc>
              <a:buNone/>
            </a:pPr>
            <a:r>
              <a:rPr lang="zh-CN" altLang="en-US" sz="2000" dirty="0">
                <a:latin typeface="华文楷体" panose="02010600040101010101" charset="-122"/>
                <a:ea typeface="华文楷体" panose="02010600040101010101" charset="-122"/>
                <a:cs typeface="华文楷体" panose="02010600040101010101" charset="-122"/>
                <a:sym typeface="+mn-ea"/>
              </a:rPr>
              <a:t>截词符可以使用不同的符号，如</a:t>
            </a:r>
            <a:r>
              <a:rPr lang="en-US" altLang="zh-CN" sz="2000" dirty="0">
                <a:latin typeface="华文楷体" panose="02010600040101010101" charset="-122"/>
                <a:ea typeface="华文楷体" panose="02010600040101010101" charset="-122"/>
                <a:cs typeface="华文楷体" panose="02010600040101010101" charset="-122"/>
                <a:sym typeface="+mn-ea"/>
              </a:rPr>
              <a:t>*</a:t>
            </a:r>
            <a:r>
              <a:rPr lang="zh-CN" altLang="en-US" sz="2000" dirty="0">
                <a:latin typeface="华文楷体" panose="02010600040101010101" charset="-122"/>
                <a:ea typeface="华文楷体" panose="02010600040101010101" charset="-122"/>
                <a:cs typeface="华文楷体" panose="02010600040101010101" charset="-122"/>
                <a:sym typeface="+mn-ea"/>
              </a:rPr>
              <a:t>、？、</a:t>
            </a:r>
            <a:r>
              <a:rPr lang="zh-CN" altLang="zh-CN" sz="2000" dirty="0">
                <a:latin typeface="华文楷体" panose="02010600040101010101" charset="-122"/>
                <a:ea typeface="华文楷体" panose="02010600040101010101" charset="-122"/>
                <a:cs typeface="华文楷体" panose="02010600040101010101" charset="-122"/>
                <a:sym typeface="+mn-ea"/>
              </a:rPr>
              <a:t>#</a:t>
            </a:r>
            <a:r>
              <a:rPr lang="zh-CN" altLang="en-US" sz="2000" dirty="0">
                <a:latin typeface="华文楷体" panose="02010600040101010101" charset="-122"/>
                <a:ea typeface="华文楷体" panose="02010600040101010101" charset="-122"/>
                <a:cs typeface="华文楷体" panose="02010600040101010101" charset="-122"/>
                <a:sym typeface="+mn-ea"/>
              </a:rPr>
              <a:t>、</a:t>
            </a:r>
            <a:r>
              <a:rPr lang="zh-CN" altLang="zh-CN" sz="2000" dirty="0">
                <a:latin typeface="华文楷体" panose="02010600040101010101" charset="-122"/>
                <a:ea typeface="华文楷体" panose="02010600040101010101" charset="-122"/>
                <a:cs typeface="华文楷体" panose="02010600040101010101" charset="-122"/>
                <a:sym typeface="+mn-ea"/>
              </a:rPr>
              <a:t>$</a:t>
            </a:r>
            <a:r>
              <a:rPr lang="zh-CN" altLang="en-US" sz="2000" dirty="0">
                <a:latin typeface="华文楷体" panose="02010600040101010101" charset="-122"/>
                <a:ea typeface="华文楷体" panose="02010600040101010101" charset="-122"/>
                <a:cs typeface="华文楷体" panose="02010600040101010101" charset="-122"/>
                <a:sym typeface="+mn-ea"/>
              </a:rPr>
              <a:t>等，有的截词符可以代替</a:t>
            </a:r>
            <a:r>
              <a:rPr lang="zh-CN" altLang="zh-CN" sz="2000" dirty="0">
                <a:latin typeface="华文楷体" panose="02010600040101010101" charset="-122"/>
                <a:ea typeface="华文楷体" panose="02010600040101010101" charset="-122"/>
                <a:cs typeface="华文楷体" panose="02010600040101010101" charset="-122"/>
                <a:sym typeface="+mn-ea"/>
              </a:rPr>
              <a:t>0</a:t>
            </a:r>
            <a:r>
              <a:rPr lang="zh-CN" altLang="en-US" sz="2000" dirty="0">
                <a:latin typeface="华文楷体" panose="02010600040101010101" charset="-122"/>
                <a:ea typeface="华文楷体" panose="02010600040101010101" charset="-122"/>
                <a:cs typeface="华文楷体" panose="02010600040101010101" charset="-122"/>
                <a:sym typeface="+mn-ea"/>
              </a:rPr>
              <a:t>或</a:t>
            </a:r>
            <a:r>
              <a:rPr lang="zh-CN" altLang="zh-CN" sz="2000" dirty="0">
                <a:latin typeface="华文楷体" panose="02010600040101010101" charset="-122"/>
                <a:ea typeface="华文楷体" panose="02010600040101010101" charset="-122"/>
                <a:cs typeface="华文楷体" panose="02010600040101010101" charset="-122"/>
                <a:sym typeface="+mn-ea"/>
              </a:rPr>
              <a:t>1</a:t>
            </a:r>
            <a:r>
              <a:rPr lang="zh-CN" altLang="en-US" sz="2000" dirty="0">
                <a:latin typeface="华文楷体" panose="02010600040101010101" charset="-122"/>
                <a:ea typeface="华文楷体" panose="02010600040101010101" charset="-122"/>
                <a:cs typeface="华文楷体" panose="02010600040101010101" charset="-122"/>
                <a:sym typeface="+mn-ea"/>
              </a:rPr>
              <a:t>个字母，这种截词称为有限截词；有的截词符可以代替任意个字母，这种截词称为无限截词。</a:t>
            </a:r>
            <a:endParaRPr lang="zh-CN" altLang="en-US" sz="2000" dirty="0">
              <a:latin typeface="华文楷体" panose="02010600040101010101" charset="-122"/>
              <a:ea typeface="华文楷体" panose="02010600040101010101" charset="-122"/>
              <a:cs typeface="华文楷体" panose="02010600040101010101" charset="-122"/>
            </a:endParaRPr>
          </a:p>
          <a:p>
            <a:pPr eaLnBrk="1" hangingPunct="1">
              <a:lnSpc>
                <a:spcPct val="80000"/>
              </a:lnSpc>
              <a:spcBef>
                <a:spcPct val="0"/>
              </a:spcBef>
              <a:buNone/>
            </a:pPr>
            <a:endParaRPr lang="zh-CN" altLang="en-US" sz="2000" dirty="0">
              <a:latin typeface="华文楷体" panose="02010600040101010101" charset="-122"/>
              <a:ea typeface="华文楷体" panose="02010600040101010101" charset="-122"/>
              <a:cs typeface="华文楷体" panose="02010600040101010101" charset="-122"/>
            </a:endParaRPr>
          </a:p>
          <a:p>
            <a:pPr indent="0" fontAlgn="auto">
              <a:spcAft>
                <a:spcPts val="0"/>
              </a:spcAft>
              <a:buClr>
                <a:srgbClr val="FF6BB5"/>
              </a:buClr>
              <a:buFont typeface="Wingdings" panose="05000000000000000000" pitchFamily="2" charset="2"/>
              <a:buNone/>
            </a:pPr>
            <a:endParaRPr lang="zh-CN" altLang="en-US" sz="2000" b="1" dirty="0">
              <a:solidFill>
                <a:schemeClr val="tx1"/>
              </a:solidFill>
              <a:latin typeface="华文楷体" panose="02010600040101010101" charset="-122"/>
              <a:ea typeface="华文楷体" panose="02010600040101010101" charset="-122"/>
              <a:cs typeface="华文楷体" panose="02010600040101010101"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Bottom)">
                                      <p:cBhvr>
                                        <p:cTn id="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 descr="D:\1稻壳模板\ppt\2016.4\小清新水彩花卉毕业答辩模板\未标题-5.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36971" y="-98774"/>
            <a:ext cx="911574" cy="971998"/>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39"/>
          <p:cNvSpPr>
            <a:spLocks noChangeArrowheads="1"/>
          </p:cNvSpPr>
          <p:nvPr/>
        </p:nvSpPr>
        <p:spPr bwMode="auto">
          <a:xfrm>
            <a:off x="971550" y="628015"/>
            <a:ext cx="3892550" cy="307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anose="020B0604020202020204" pitchFamily="34" charset="0"/>
              <a:buNone/>
            </a:pPr>
            <a:r>
              <a:rPr lang="zh-CN" altLang="en-US" sz="2000" dirty="0" smtClean="0">
                <a:solidFill>
                  <a:schemeClr val="bg1">
                    <a:lumMod val="50000"/>
                  </a:schemeClr>
                </a:solidFill>
                <a:latin typeface="微软雅黑 Light" panose="020B0502040204020203" pitchFamily="34" charset="-122"/>
                <a:ea typeface="微软雅黑 Light" panose="020B0502040204020203" pitchFamily="34" charset="-122"/>
                <a:sym typeface="+mn-ea"/>
              </a:rPr>
              <a:t>三、信息检索语言（检索标识</a:t>
            </a:r>
            <a:r>
              <a:rPr lang="zh-CN" altLang="en-US" sz="2000" dirty="0" smtClean="0">
                <a:solidFill>
                  <a:schemeClr val="bg1">
                    <a:lumMod val="50000"/>
                  </a:schemeClr>
                </a:solidFill>
                <a:latin typeface="微软雅黑 Light" panose="020B0502040204020203" pitchFamily="34" charset="-122"/>
                <a:ea typeface="微软雅黑 Light" panose="020B0502040204020203" pitchFamily="34" charset="-122"/>
                <a:sym typeface="+mn-ea"/>
              </a:rPr>
              <a:t>系统）</a:t>
            </a:r>
            <a:endParaRPr lang="zh-CN" altLang="en-US" sz="2000" dirty="0" smtClean="0">
              <a:solidFill>
                <a:schemeClr val="bg1">
                  <a:lumMod val="50000"/>
                </a:schemeClr>
              </a:solidFill>
              <a:latin typeface="微软雅黑 Light" panose="020B0502040204020203" pitchFamily="34" charset="-122"/>
              <a:ea typeface="微软雅黑 Light" panose="020B0502040204020203" pitchFamily="34" charset="-122"/>
              <a:sym typeface="+mn-ea"/>
            </a:endParaRPr>
          </a:p>
        </p:txBody>
      </p:sp>
      <p:sp>
        <p:nvSpPr>
          <p:cNvPr id="28" name="Rectangle 21"/>
          <p:cNvSpPr>
            <a:spLocks noChangeArrowheads="1"/>
          </p:cNvSpPr>
          <p:nvPr/>
        </p:nvSpPr>
        <p:spPr bwMode="auto">
          <a:xfrm>
            <a:off x="807085" y="1022985"/>
            <a:ext cx="7356475" cy="3421380"/>
          </a:xfrm>
          <a:prstGeom prst="rect">
            <a:avLst/>
          </a:prstGeom>
          <a:solidFill>
            <a:schemeClr val="bg1">
              <a:lumMod val="95000"/>
              <a:alpha val="50000"/>
            </a:schemeClr>
          </a:solidFill>
          <a:ln>
            <a:noFill/>
          </a:ln>
        </p:spPr>
        <p:txBody>
          <a:bodyPr/>
          <a:lstStyle/>
          <a:p>
            <a:endParaRPr lang="zh-CN" altLang="en-US">
              <a:solidFill>
                <a:prstClr val="black"/>
              </a:solidFill>
            </a:endParaRPr>
          </a:p>
        </p:txBody>
      </p:sp>
      <p:sp>
        <p:nvSpPr>
          <p:cNvPr id="29" name="Rectangle 11"/>
          <p:cNvSpPr>
            <a:spLocks noChangeArrowheads="1"/>
          </p:cNvSpPr>
          <p:nvPr/>
        </p:nvSpPr>
        <p:spPr bwMode="auto">
          <a:xfrm>
            <a:off x="971550" y="1131570"/>
            <a:ext cx="7191375" cy="3145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oAutofit/>
          </a:bodyPr>
          <a:lstStyle/>
          <a:p>
            <a:pPr indent="457200" fontAlgn="auto">
              <a:lnSpc>
                <a:spcPct val="130000"/>
              </a:lnSpc>
              <a:spcBef>
                <a:spcPts val="0"/>
              </a:spcBef>
              <a:spcAft>
                <a:spcPts val="0"/>
              </a:spcAft>
              <a:buClrTx/>
              <a:buNone/>
            </a:pPr>
            <a:r>
              <a:rPr lang="en-US" sz="2000" dirty="0" smtClean="0">
                <a:solidFill>
                  <a:schemeClr val="bg1">
                    <a:lumMod val="50000"/>
                  </a:schemeClr>
                </a:solidFill>
                <a:latin typeface="华文楷体" panose="02010600040101010101" charset="-122"/>
                <a:ea typeface="华文楷体" panose="02010600040101010101" charset="-122"/>
                <a:cs typeface="华文楷体" panose="02010600040101010101" charset="-122"/>
                <a:sym typeface="+mn-ea"/>
              </a:rPr>
              <a:t>4</a:t>
            </a:r>
            <a:r>
              <a:rPr lang="zh-CN" altLang="en-US" sz="2000" dirty="0" smtClean="0">
                <a:solidFill>
                  <a:schemeClr val="bg1">
                    <a:lumMod val="50000"/>
                  </a:schemeClr>
                </a:solidFill>
                <a:latin typeface="华文楷体" panose="02010600040101010101" charset="-122"/>
                <a:ea typeface="华文楷体" panose="02010600040101010101" charset="-122"/>
                <a:cs typeface="华文楷体" panose="02010600040101010101" charset="-122"/>
                <a:sym typeface="+mn-ea"/>
              </a:rPr>
              <a:t>、检索算符</a:t>
            </a:r>
            <a:r>
              <a:rPr lang="en-US" altLang="zh-CN" sz="2000" dirty="0" smtClean="0">
                <a:solidFill>
                  <a:schemeClr val="bg1">
                    <a:lumMod val="50000"/>
                  </a:schemeClr>
                </a:solidFill>
                <a:latin typeface="华文楷体" panose="02010600040101010101" charset="-122"/>
                <a:ea typeface="华文楷体" panose="02010600040101010101" charset="-122"/>
                <a:cs typeface="华文楷体" panose="02010600040101010101" charset="-122"/>
                <a:sym typeface="+mn-ea"/>
              </a:rPr>
              <a:t>——</a:t>
            </a:r>
            <a:r>
              <a:rPr lang="zh-CN" altLang="en-US" sz="2000" dirty="0" smtClean="0">
                <a:solidFill>
                  <a:schemeClr val="bg1">
                    <a:lumMod val="50000"/>
                  </a:schemeClr>
                </a:solidFill>
                <a:latin typeface="华文楷体" panose="02010600040101010101" charset="-122"/>
                <a:ea typeface="华文楷体" panose="02010600040101010101" charset="-122"/>
                <a:cs typeface="华文楷体" panose="02010600040101010101" charset="-122"/>
                <a:sym typeface="+mn-ea"/>
              </a:rPr>
              <a:t>截词符</a:t>
            </a:r>
            <a:endParaRPr lang="en-US" altLang="zh-CN" sz="2000" b="1" dirty="0">
              <a:solidFill>
                <a:schemeClr val="tx1"/>
              </a:solidFill>
              <a:latin typeface="华文楷体" panose="02010600040101010101" charset="-122"/>
              <a:ea typeface="华文楷体" panose="02010600040101010101" charset="-122"/>
              <a:cs typeface="华文楷体" panose="02010600040101010101" charset="-122"/>
              <a:sym typeface="+mn-ea"/>
            </a:endParaRPr>
          </a:p>
          <a:p>
            <a:pPr indent="457200" fontAlgn="auto">
              <a:lnSpc>
                <a:spcPct val="130000"/>
              </a:lnSpc>
              <a:buNone/>
            </a:pPr>
            <a:endParaRPr lang="zh-CN" altLang="zh-CN" sz="2000" dirty="0">
              <a:solidFill>
                <a:schemeClr val="tx1"/>
              </a:solidFill>
              <a:latin typeface="华文楷体" panose="02010600040101010101" charset="-122"/>
              <a:ea typeface="华文楷体" panose="02010600040101010101" charset="-122"/>
              <a:cs typeface="华文楷体" panose="02010600040101010101" charset="-122"/>
              <a:sym typeface="+mn-ea"/>
            </a:endParaRPr>
          </a:p>
          <a:p>
            <a:pPr indent="457200" fontAlgn="auto">
              <a:lnSpc>
                <a:spcPct val="130000"/>
              </a:lnSpc>
              <a:buNone/>
            </a:pPr>
            <a:r>
              <a:rPr lang="zh-CN" altLang="en-US" sz="2000" dirty="0">
                <a:solidFill>
                  <a:srgbClr val="FF0066"/>
                </a:solidFill>
                <a:latin typeface="华文楷体" panose="02010600040101010101" charset="-122"/>
                <a:ea typeface="华文楷体" panose="02010600040101010101" charset="-122"/>
                <a:cs typeface="华文楷体" panose="02010600040101010101" charset="-122"/>
                <a:sym typeface="+mn-ea"/>
              </a:rPr>
              <a:t>有限截词</a:t>
            </a:r>
            <a:r>
              <a:rPr lang="zh-CN" altLang="en-US" sz="2000" dirty="0">
                <a:latin typeface="华文楷体" panose="02010600040101010101" charset="-122"/>
                <a:ea typeface="华文楷体" panose="02010600040101010101" charset="-122"/>
                <a:cs typeface="华文楷体" panose="02010600040101010101" charset="-122"/>
                <a:sym typeface="+mn-ea"/>
              </a:rPr>
              <a:t>：输入</a:t>
            </a:r>
            <a:r>
              <a:rPr lang="zh-CN" altLang="zh-CN" sz="2000" dirty="0">
                <a:latin typeface="华文楷体" panose="02010600040101010101" charset="-122"/>
                <a:ea typeface="华文楷体" panose="02010600040101010101" charset="-122"/>
                <a:cs typeface="华文楷体" panose="02010600040101010101" charset="-122"/>
                <a:sym typeface="+mn-ea"/>
              </a:rPr>
              <a:t>stud???</a:t>
            </a:r>
            <a:r>
              <a:rPr lang="zh-CN" altLang="en-US" sz="2000" dirty="0">
                <a:latin typeface="华文楷体" panose="02010600040101010101" charset="-122"/>
                <a:ea typeface="华文楷体" panose="02010600040101010101" charset="-122"/>
                <a:cs typeface="华文楷体" panose="02010600040101010101" charset="-122"/>
                <a:sym typeface="+mn-ea"/>
              </a:rPr>
              <a:t>，表示截三个字母，可以有</a:t>
            </a:r>
            <a:r>
              <a:rPr lang="zh-CN" altLang="zh-CN" sz="2000" dirty="0">
                <a:latin typeface="华文楷体" panose="02010600040101010101" charset="-122"/>
                <a:ea typeface="华文楷体" panose="02010600040101010101" charset="-122"/>
                <a:cs typeface="华文楷体" panose="02010600040101010101" charset="-122"/>
                <a:sym typeface="+mn-ea"/>
              </a:rPr>
              <a:t>1-3</a:t>
            </a:r>
            <a:r>
              <a:rPr lang="zh-CN" altLang="en-US" sz="2000" dirty="0">
                <a:latin typeface="华文楷体" panose="02010600040101010101" charset="-122"/>
                <a:ea typeface="华文楷体" panose="02010600040101010101" charset="-122"/>
                <a:cs typeface="华文楷体" panose="02010600040101010101" charset="-122"/>
                <a:sym typeface="+mn-ea"/>
              </a:rPr>
              <a:t>个字母变化， 可检索出带有</a:t>
            </a:r>
            <a:r>
              <a:rPr lang="zh-CN" altLang="zh-CN" sz="2000" dirty="0">
                <a:latin typeface="华文楷体" panose="02010600040101010101" charset="-122"/>
                <a:ea typeface="华文楷体" panose="02010600040101010101" charset="-122"/>
                <a:cs typeface="华文楷体" panose="02010600040101010101" charset="-122"/>
                <a:sym typeface="+mn-ea"/>
              </a:rPr>
              <a:t>study, studies, studied</a:t>
            </a:r>
            <a:r>
              <a:rPr lang="zh-CN" altLang="en-US" sz="2000" dirty="0">
                <a:latin typeface="华文楷体" panose="02010600040101010101" charset="-122"/>
                <a:ea typeface="华文楷体" panose="02010600040101010101" charset="-122"/>
                <a:cs typeface="华文楷体" panose="02010600040101010101" charset="-122"/>
                <a:sym typeface="+mn-ea"/>
              </a:rPr>
              <a:t>和</a:t>
            </a:r>
            <a:r>
              <a:rPr lang="zh-CN" altLang="zh-CN" sz="2000" dirty="0">
                <a:latin typeface="华文楷体" panose="02010600040101010101" charset="-122"/>
                <a:ea typeface="华文楷体" panose="02010600040101010101" charset="-122"/>
                <a:cs typeface="华文楷体" panose="02010600040101010101" charset="-122"/>
                <a:sym typeface="+mn-ea"/>
              </a:rPr>
              <a:t>studing</a:t>
            </a:r>
            <a:r>
              <a:rPr lang="zh-CN" altLang="en-US" sz="2000" dirty="0">
                <a:latin typeface="华文楷体" panose="02010600040101010101" charset="-122"/>
                <a:ea typeface="华文楷体" panose="02010600040101010101" charset="-122"/>
                <a:cs typeface="华文楷体" panose="02010600040101010101" charset="-122"/>
                <a:sym typeface="+mn-ea"/>
              </a:rPr>
              <a:t>等的文献。</a:t>
            </a:r>
            <a:endParaRPr lang="zh-CN" altLang="en-US" sz="2000" dirty="0">
              <a:latin typeface="华文楷体" panose="02010600040101010101" charset="-122"/>
              <a:ea typeface="华文楷体" panose="02010600040101010101" charset="-122"/>
              <a:cs typeface="华文楷体" panose="02010600040101010101" charset="-122"/>
            </a:endParaRPr>
          </a:p>
          <a:p>
            <a:pPr indent="457200" fontAlgn="auto">
              <a:lnSpc>
                <a:spcPct val="130000"/>
              </a:lnSpc>
              <a:buNone/>
            </a:pPr>
            <a:r>
              <a:rPr lang="zh-CN" altLang="en-US" sz="2000" dirty="0">
                <a:solidFill>
                  <a:srgbClr val="FF0066"/>
                </a:solidFill>
                <a:latin typeface="华文楷体" panose="02010600040101010101" charset="-122"/>
                <a:ea typeface="华文楷体" panose="02010600040101010101" charset="-122"/>
                <a:cs typeface="华文楷体" panose="02010600040101010101" charset="-122"/>
                <a:sym typeface="+mn-ea"/>
              </a:rPr>
              <a:t>无限截词</a:t>
            </a:r>
            <a:r>
              <a:rPr lang="zh-CN" altLang="en-US" sz="2000" dirty="0">
                <a:latin typeface="华文楷体" panose="02010600040101010101" charset="-122"/>
                <a:ea typeface="华文楷体" panose="02010600040101010101" charset="-122"/>
                <a:cs typeface="华文楷体" panose="02010600040101010101" charset="-122"/>
                <a:sym typeface="+mn-ea"/>
              </a:rPr>
              <a:t>是在检索词根后加一个“？”，表示该词后带任意字母的词都需要，如输入</a:t>
            </a:r>
            <a:r>
              <a:rPr lang="zh-CN" altLang="zh-CN" sz="2000" dirty="0">
                <a:latin typeface="华文楷体" panose="02010600040101010101" charset="-122"/>
                <a:ea typeface="华文楷体" panose="02010600040101010101" charset="-122"/>
                <a:cs typeface="华文楷体" panose="02010600040101010101" charset="-122"/>
                <a:sym typeface="+mn-ea"/>
              </a:rPr>
              <a:t>comput? </a:t>
            </a:r>
            <a:r>
              <a:rPr lang="zh-CN" altLang="en-US" sz="2000" dirty="0">
                <a:latin typeface="华文楷体" panose="02010600040101010101" charset="-122"/>
                <a:ea typeface="华文楷体" panose="02010600040101010101" charset="-122"/>
                <a:cs typeface="华文楷体" panose="02010600040101010101" charset="-122"/>
                <a:sym typeface="+mn-ea"/>
              </a:rPr>
              <a:t>则可检出含有</a:t>
            </a:r>
            <a:r>
              <a:rPr lang="zh-CN" altLang="zh-CN" sz="2000" dirty="0">
                <a:latin typeface="华文楷体" panose="02010600040101010101" charset="-122"/>
                <a:ea typeface="华文楷体" panose="02010600040101010101" charset="-122"/>
                <a:cs typeface="华文楷体" panose="02010600040101010101" charset="-122"/>
                <a:sym typeface="+mn-ea"/>
              </a:rPr>
              <a:t>computers, computing, computered</a:t>
            </a:r>
            <a:r>
              <a:rPr lang="zh-CN" altLang="en-US" sz="2000" dirty="0">
                <a:latin typeface="华文楷体" panose="02010600040101010101" charset="-122"/>
                <a:ea typeface="华文楷体" panose="02010600040101010101" charset="-122"/>
                <a:cs typeface="华文楷体" panose="02010600040101010101" charset="-122"/>
                <a:sym typeface="+mn-ea"/>
              </a:rPr>
              <a:t>等的文献。</a:t>
            </a:r>
            <a:endParaRPr lang="zh-CN" altLang="en-US" sz="2000" dirty="0">
              <a:latin typeface="华文楷体" panose="02010600040101010101" charset="-122"/>
              <a:ea typeface="华文楷体" panose="02010600040101010101" charset="-122"/>
              <a:cs typeface="华文楷体" panose="02010600040101010101" charset="-122"/>
            </a:endParaRPr>
          </a:p>
          <a:p>
            <a:pPr eaLnBrk="1" hangingPunct="1">
              <a:lnSpc>
                <a:spcPct val="80000"/>
              </a:lnSpc>
              <a:spcBef>
                <a:spcPct val="0"/>
              </a:spcBef>
              <a:buNone/>
            </a:pPr>
            <a:endParaRPr lang="zh-CN" altLang="en-US" sz="2000" dirty="0">
              <a:latin typeface="华文楷体" panose="02010600040101010101" charset="-122"/>
              <a:ea typeface="华文楷体" panose="02010600040101010101" charset="-122"/>
              <a:cs typeface="华文楷体" panose="02010600040101010101" charset="-122"/>
            </a:endParaRPr>
          </a:p>
          <a:p>
            <a:pPr indent="0" fontAlgn="auto">
              <a:spcAft>
                <a:spcPts val="0"/>
              </a:spcAft>
              <a:buClr>
                <a:srgbClr val="FF6BB5"/>
              </a:buClr>
              <a:buFont typeface="Wingdings" panose="05000000000000000000" pitchFamily="2" charset="2"/>
              <a:buNone/>
            </a:pPr>
            <a:endParaRPr lang="zh-CN" altLang="en-US" sz="2000" b="1" dirty="0">
              <a:solidFill>
                <a:schemeClr val="tx1"/>
              </a:solidFill>
              <a:latin typeface="华文楷体" panose="02010600040101010101" charset="-122"/>
              <a:ea typeface="华文楷体" panose="02010600040101010101" charset="-122"/>
              <a:cs typeface="华文楷体" panose="02010600040101010101"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Bottom)">
                                      <p:cBhvr>
                                        <p:cTn id="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 descr="D:\1稻壳模板\ppt\2016.4\小清新水彩花卉毕业答辩模板\未标题-5.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36971" y="-98774"/>
            <a:ext cx="911574" cy="971998"/>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39"/>
          <p:cNvSpPr>
            <a:spLocks noChangeArrowheads="1"/>
          </p:cNvSpPr>
          <p:nvPr/>
        </p:nvSpPr>
        <p:spPr bwMode="auto">
          <a:xfrm>
            <a:off x="971550" y="628015"/>
            <a:ext cx="3892550" cy="307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anose="020B0604020202020204" pitchFamily="34" charset="0"/>
              <a:buNone/>
            </a:pPr>
            <a:r>
              <a:rPr lang="zh-CN" altLang="en-US" sz="2000" dirty="0" smtClean="0">
                <a:solidFill>
                  <a:schemeClr val="bg1">
                    <a:lumMod val="50000"/>
                  </a:schemeClr>
                </a:solidFill>
                <a:latin typeface="微软雅黑 Light" panose="020B0502040204020203" pitchFamily="34" charset="-122"/>
                <a:ea typeface="微软雅黑 Light" panose="020B0502040204020203" pitchFamily="34" charset="-122"/>
                <a:sym typeface="+mn-ea"/>
              </a:rPr>
              <a:t>三、信息检索语言（检索标识</a:t>
            </a:r>
            <a:r>
              <a:rPr lang="zh-CN" altLang="en-US" sz="2000" dirty="0" smtClean="0">
                <a:solidFill>
                  <a:schemeClr val="bg1">
                    <a:lumMod val="50000"/>
                  </a:schemeClr>
                </a:solidFill>
                <a:latin typeface="微软雅黑 Light" panose="020B0502040204020203" pitchFamily="34" charset="-122"/>
                <a:ea typeface="微软雅黑 Light" panose="020B0502040204020203" pitchFamily="34" charset="-122"/>
                <a:sym typeface="+mn-ea"/>
              </a:rPr>
              <a:t>系统）</a:t>
            </a:r>
            <a:endParaRPr lang="zh-CN" altLang="en-US" sz="2000" dirty="0" smtClean="0">
              <a:solidFill>
                <a:schemeClr val="bg1">
                  <a:lumMod val="50000"/>
                </a:schemeClr>
              </a:solidFill>
              <a:latin typeface="微软雅黑 Light" panose="020B0502040204020203" pitchFamily="34" charset="-122"/>
              <a:ea typeface="微软雅黑 Light" panose="020B0502040204020203" pitchFamily="34" charset="-122"/>
              <a:sym typeface="+mn-ea"/>
            </a:endParaRPr>
          </a:p>
        </p:txBody>
      </p:sp>
      <p:sp>
        <p:nvSpPr>
          <p:cNvPr id="28" name="Rectangle 21"/>
          <p:cNvSpPr>
            <a:spLocks noChangeArrowheads="1"/>
          </p:cNvSpPr>
          <p:nvPr/>
        </p:nvSpPr>
        <p:spPr bwMode="auto">
          <a:xfrm>
            <a:off x="837565" y="1203960"/>
            <a:ext cx="7325995" cy="2884805"/>
          </a:xfrm>
          <a:prstGeom prst="rect">
            <a:avLst/>
          </a:prstGeom>
          <a:solidFill>
            <a:schemeClr val="bg1">
              <a:lumMod val="95000"/>
              <a:alpha val="50000"/>
            </a:schemeClr>
          </a:solidFill>
          <a:ln>
            <a:noFill/>
          </a:ln>
        </p:spPr>
        <p:txBody>
          <a:bodyPr/>
          <a:lstStyle/>
          <a:p>
            <a:endParaRPr lang="zh-CN" altLang="en-US">
              <a:solidFill>
                <a:prstClr val="black"/>
              </a:solidFill>
            </a:endParaRPr>
          </a:p>
        </p:txBody>
      </p:sp>
      <p:sp>
        <p:nvSpPr>
          <p:cNvPr id="29" name="Rectangle 11"/>
          <p:cNvSpPr>
            <a:spLocks noChangeArrowheads="1"/>
          </p:cNvSpPr>
          <p:nvPr/>
        </p:nvSpPr>
        <p:spPr bwMode="auto">
          <a:xfrm>
            <a:off x="971550" y="1348105"/>
            <a:ext cx="7191375" cy="258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oAutofit/>
          </a:bodyPr>
          <a:lstStyle/>
          <a:p>
            <a:pPr indent="457200" fontAlgn="auto">
              <a:lnSpc>
                <a:spcPct val="130000"/>
              </a:lnSpc>
              <a:spcBef>
                <a:spcPts val="0"/>
              </a:spcBef>
              <a:spcAft>
                <a:spcPts val="0"/>
              </a:spcAft>
              <a:buClrTx/>
              <a:buNone/>
            </a:pPr>
            <a:r>
              <a:rPr lang="en-US" sz="2000" dirty="0" smtClean="0">
                <a:solidFill>
                  <a:schemeClr val="bg1">
                    <a:lumMod val="50000"/>
                  </a:schemeClr>
                </a:solidFill>
                <a:latin typeface="华文楷体" panose="02010600040101010101" charset="-122"/>
                <a:ea typeface="华文楷体" panose="02010600040101010101" charset="-122"/>
                <a:cs typeface="华文楷体" panose="02010600040101010101" charset="-122"/>
                <a:sym typeface="+mn-ea"/>
              </a:rPr>
              <a:t>5</a:t>
            </a:r>
            <a:r>
              <a:rPr lang="zh-CN" altLang="en-US" sz="2000" dirty="0" smtClean="0">
                <a:solidFill>
                  <a:schemeClr val="bg1">
                    <a:lumMod val="50000"/>
                  </a:schemeClr>
                </a:solidFill>
                <a:latin typeface="华文楷体" panose="02010600040101010101" charset="-122"/>
                <a:ea typeface="华文楷体" panose="02010600040101010101" charset="-122"/>
                <a:cs typeface="华文楷体" panose="02010600040101010101" charset="-122"/>
                <a:sym typeface="+mn-ea"/>
              </a:rPr>
              <a:t>、文献检索的步骤</a:t>
            </a:r>
            <a:endParaRPr lang="en-US" altLang="zh-CN" sz="2000" b="1" dirty="0">
              <a:solidFill>
                <a:schemeClr val="tx1"/>
              </a:solidFill>
              <a:latin typeface="华文楷体" panose="02010600040101010101" charset="-122"/>
              <a:ea typeface="华文楷体" panose="02010600040101010101" charset="-122"/>
              <a:cs typeface="华文楷体" panose="02010600040101010101" charset="-122"/>
              <a:sym typeface="+mn-ea"/>
            </a:endParaRPr>
          </a:p>
          <a:p>
            <a:pPr indent="457200" fontAlgn="auto">
              <a:lnSpc>
                <a:spcPct val="130000"/>
              </a:lnSpc>
              <a:buNone/>
            </a:pPr>
            <a:endParaRPr lang="zh-CN" altLang="zh-CN" sz="2000" dirty="0">
              <a:solidFill>
                <a:schemeClr val="tx1"/>
              </a:solidFill>
              <a:latin typeface="华文楷体" panose="02010600040101010101" charset="-122"/>
              <a:ea typeface="华文楷体" panose="02010600040101010101" charset="-122"/>
              <a:cs typeface="华文楷体" panose="02010600040101010101" charset="-122"/>
              <a:sym typeface="+mn-ea"/>
            </a:endParaRPr>
          </a:p>
          <a:p>
            <a:pPr indent="457200" fontAlgn="auto">
              <a:lnSpc>
                <a:spcPct val="130000"/>
              </a:lnSpc>
              <a:spcBef>
                <a:spcPts val="0"/>
              </a:spcBef>
              <a:spcAft>
                <a:spcPts val="0"/>
              </a:spcAft>
            </a:pPr>
            <a:r>
              <a:rPr lang="zh-CN" altLang="en-US" sz="2000" dirty="0">
                <a:latin typeface="华文楷体" panose="02010600040101010101" charset="-122"/>
                <a:ea typeface="华文楷体" panose="02010600040101010101" charset="-122"/>
                <a:sym typeface="+mn-ea"/>
              </a:rPr>
              <a:t>分析检索课题，选择检索工具</a:t>
            </a:r>
            <a:endParaRPr lang="zh-CN" altLang="en-US" sz="2000" dirty="0">
              <a:latin typeface="华文楷体" panose="02010600040101010101" charset="-122"/>
              <a:ea typeface="华文楷体" panose="02010600040101010101" charset="-122"/>
            </a:endParaRPr>
          </a:p>
          <a:p>
            <a:pPr indent="457200" fontAlgn="auto">
              <a:lnSpc>
                <a:spcPct val="130000"/>
              </a:lnSpc>
              <a:spcBef>
                <a:spcPts val="0"/>
              </a:spcBef>
              <a:spcAft>
                <a:spcPts val="0"/>
              </a:spcAft>
            </a:pPr>
            <a:r>
              <a:rPr lang="zh-CN" altLang="en-US" sz="2000" dirty="0">
                <a:latin typeface="华文楷体" panose="02010600040101010101" charset="-122"/>
                <a:ea typeface="华文楷体" panose="02010600040101010101" charset="-122"/>
                <a:sym typeface="+mn-ea"/>
              </a:rPr>
              <a:t>确定检索途径，选择检索方法　</a:t>
            </a:r>
            <a:endParaRPr lang="zh-CN" altLang="en-US" sz="2000" dirty="0">
              <a:latin typeface="华文楷体" panose="02010600040101010101" charset="-122"/>
              <a:ea typeface="华文楷体" panose="02010600040101010101" charset="-122"/>
            </a:endParaRPr>
          </a:p>
          <a:p>
            <a:pPr indent="457200" fontAlgn="auto">
              <a:lnSpc>
                <a:spcPct val="130000"/>
              </a:lnSpc>
              <a:spcBef>
                <a:spcPts val="0"/>
              </a:spcBef>
              <a:spcAft>
                <a:spcPts val="0"/>
              </a:spcAft>
            </a:pPr>
            <a:r>
              <a:rPr lang="zh-CN" altLang="en-US" sz="2000" dirty="0">
                <a:latin typeface="华文楷体" panose="02010600040101010101" charset="-122"/>
                <a:ea typeface="华文楷体" panose="02010600040101010101" charset="-122"/>
                <a:sym typeface="+mn-ea"/>
              </a:rPr>
              <a:t>构筑检索提问，查找文献线索</a:t>
            </a:r>
            <a:endParaRPr lang="zh-CN" altLang="en-US" sz="2000" dirty="0">
              <a:latin typeface="华文楷体" panose="02010600040101010101" charset="-122"/>
              <a:ea typeface="华文楷体" panose="02010600040101010101" charset="-122"/>
            </a:endParaRPr>
          </a:p>
          <a:p>
            <a:pPr indent="457200" fontAlgn="auto">
              <a:lnSpc>
                <a:spcPct val="130000"/>
              </a:lnSpc>
              <a:spcBef>
                <a:spcPts val="0"/>
              </a:spcBef>
              <a:spcAft>
                <a:spcPts val="0"/>
              </a:spcAft>
            </a:pPr>
            <a:r>
              <a:rPr lang="zh-CN" altLang="en-US" sz="2000" dirty="0">
                <a:latin typeface="华文楷体" panose="02010600040101010101" charset="-122"/>
                <a:ea typeface="华文楷体" panose="02010600040101010101" charset="-122"/>
                <a:sym typeface="+mn-ea"/>
              </a:rPr>
              <a:t>调整检索策略，获取所需信息</a:t>
            </a:r>
            <a:endParaRPr lang="zh-CN" altLang="en-US" sz="2000" dirty="0">
              <a:latin typeface="华文楷体" panose="02010600040101010101" charset="-122"/>
              <a:ea typeface="华文楷体" panose="02010600040101010101" charset="-122"/>
            </a:endParaRPr>
          </a:p>
          <a:p>
            <a:pPr eaLnBrk="1" hangingPunct="1">
              <a:lnSpc>
                <a:spcPct val="80000"/>
              </a:lnSpc>
              <a:spcBef>
                <a:spcPct val="0"/>
              </a:spcBef>
              <a:buNone/>
            </a:pPr>
            <a:endParaRPr lang="zh-CN" altLang="en-US" sz="2000" dirty="0">
              <a:latin typeface="华文楷体" panose="02010600040101010101" charset="-122"/>
              <a:ea typeface="华文楷体" panose="02010600040101010101" charset="-122"/>
              <a:cs typeface="华文楷体" panose="02010600040101010101" charset="-122"/>
            </a:endParaRPr>
          </a:p>
          <a:p>
            <a:pPr indent="0" fontAlgn="auto">
              <a:spcAft>
                <a:spcPts val="0"/>
              </a:spcAft>
              <a:buClr>
                <a:srgbClr val="FF6BB5"/>
              </a:buClr>
              <a:buFont typeface="Wingdings" panose="05000000000000000000" pitchFamily="2" charset="2"/>
              <a:buNone/>
            </a:pPr>
            <a:endParaRPr lang="zh-CN" altLang="en-US" sz="2000" b="1" dirty="0">
              <a:solidFill>
                <a:schemeClr val="tx1"/>
              </a:solidFill>
              <a:latin typeface="华文楷体" panose="02010600040101010101" charset="-122"/>
              <a:ea typeface="华文楷体" panose="02010600040101010101" charset="-122"/>
              <a:cs typeface="华文楷体" panose="02010600040101010101"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Bottom)">
                                      <p:cBhvr>
                                        <p:cTn id="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
</p:tagLst>
</file>

<file path=ppt/tags/tag33.xml><?xml version="1.0" encoding="utf-8"?>
<p:tagLst xmlns:p="http://schemas.openxmlformats.org/presentationml/2006/main">
  <p:tag name="KSO_WM_DOC_GUID" val="{879d2677-6096-4a1d-8d5e-bb14aa44c60e}"/>
  <p:tag name="KSO_WPP_MARK_KEY" val="8dd5db61-2425-46dd-b69b-cee17dbaaeee"/>
  <p:tag name="COMMONDATA" val="eyJoZGlkIjoiNDY4NTE4NWI2YzNlMmM0NmExZWRhNWNiMzRmZTE1YzQifQ=="/>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Office 主题​​">
  <a:themeElements>
    <a:clrScheme name="自定义 1">
      <a:dk1>
        <a:srgbClr val="000000"/>
      </a:dk1>
      <a:lt1>
        <a:srgbClr val="FFFFFF"/>
      </a:lt1>
      <a:dk2>
        <a:srgbClr val="FFFFFF"/>
      </a:dk2>
      <a:lt2>
        <a:srgbClr val="000000"/>
      </a:lt2>
      <a:accent1>
        <a:srgbClr val="B386BA"/>
      </a:accent1>
      <a:accent2>
        <a:srgbClr val="EF93A4"/>
      </a:accent2>
      <a:accent3>
        <a:srgbClr val="A8D2C7"/>
      </a:accent3>
      <a:accent4>
        <a:srgbClr val="9EBBE2"/>
      </a:accent4>
      <a:accent5>
        <a:srgbClr val="AB7D89"/>
      </a:accent5>
      <a:accent6>
        <a:srgbClr val="DCAFC1"/>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15559</Words>
  <Application>WPS 演示</Application>
  <PresentationFormat>全屏显示(16:9)</PresentationFormat>
  <Paragraphs>989</Paragraphs>
  <Slides>118</Slides>
  <Notes>3</Notes>
  <HiddenSlides>0</HiddenSlides>
  <MMClips>0</MMClips>
  <ScaleCrop>false</ScaleCrop>
  <HeadingPairs>
    <vt:vector size="6" baseType="variant">
      <vt:variant>
        <vt:lpstr>已用的字体</vt:lpstr>
      </vt:variant>
      <vt:variant>
        <vt:i4>18</vt:i4>
      </vt:variant>
      <vt:variant>
        <vt:lpstr>主题</vt:lpstr>
      </vt:variant>
      <vt:variant>
        <vt:i4>1</vt:i4>
      </vt:variant>
      <vt:variant>
        <vt:lpstr>幻灯片标题</vt:lpstr>
      </vt:variant>
      <vt:variant>
        <vt:i4>118</vt:i4>
      </vt:variant>
    </vt:vector>
  </HeadingPairs>
  <TitlesOfParts>
    <vt:vector size="137" baseType="lpstr">
      <vt:lpstr>Arial</vt:lpstr>
      <vt:lpstr>宋体</vt:lpstr>
      <vt:lpstr>Wingdings</vt:lpstr>
      <vt:lpstr>微软雅黑 Light</vt:lpstr>
      <vt:lpstr>幼圆</vt:lpstr>
      <vt:lpstr>华文楷体</vt:lpstr>
      <vt:lpstr>隶书</vt:lpstr>
      <vt:lpstr>Times New Roman</vt:lpstr>
      <vt:lpstr>华文新魏</vt:lpstr>
      <vt:lpstr>Calibri</vt:lpstr>
      <vt:lpstr>微软雅黑</vt:lpstr>
      <vt:lpstr>Arial Unicode MS</vt:lpstr>
      <vt:lpstr>楷体_GB2312</vt:lpstr>
      <vt:lpstr>Wingdings 2</vt:lpstr>
      <vt:lpstr>新宋体</vt:lpstr>
      <vt:lpstr>华文中宋</vt:lpstr>
      <vt:lpstr>Tahoma</vt:lpstr>
      <vt:lpstr>华文宋体</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China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锐旗设计；https://9ppt.taobao.com</dc:title>
  <dc:creator>锐旗设计;https://9ppt.taobao.com</dc:creator>
  <cp:keywords>锐旗设计；https:/9ppt.taobao.com</cp:keywords>
  <dc:description>PPTS</dc:description>
  <dc:subject>PPTS</dc:subject>
  <cp:category>锐旗设计；https://9ppt.taobao.com</cp:category>
  <cp:lastModifiedBy>霂醇</cp:lastModifiedBy>
  <cp:revision>428</cp:revision>
  <dcterms:created xsi:type="dcterms:W3CDTF">2016-04-19T08:08:00Z</dcterms:created>
  <dcterms:modified xsi:type="dcterms:W3CDTF">2024-11-11T07:44:26Z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2052-12.1.0.18608</vt:lpwstr>
  </property>
  <property fmtid="{D5CDD505-2E9C-101B-9397-08002B2CF9AE}" pid="3" name="ICV">
    <vt:lpwstr>761EA386F9CD475587D8FD05F71FE519</vt:lpwstr>
  </property>
</Properties>
</file>